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  <p:sldMasterId id="2147483678" r:id="rId2"/>
  </p:sldMasterIdLst>
  <p:notesMasterIdLst>
    <p:notesMasterId r:id="rId12"/>
  </p:notesMasterIdLst>
  <p:sldIdLst>
    <p:sldId id="273" r:id="rId3"/>
    <p:sldId id="257" r:id="rId4"/>
    <p:sldId id="258" r:id="rId5"/>
    <p:sldId id="259" r:id="rId6"/>
    <p:sldId id="260" r:id="rId7"/>
    <p:sldId id="261" r:id="rId8"/>
    <p:sldId id="265" r:id="rId9"/>
    <p:sldId id="268" r:id="rId10"/>
    <p:sldId id="272" r:id="rId1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95AC33-60B6-4CD5-B855-D23809B232AD}" type="datetimeFigureOut">
              <a:rPr lang="en-IN" smtClean="0"/>
              <a:pPr/>
              <a:t>21-11-2024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2B49DC-5705-4E56-967D-E63F07AAE4C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405771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Google Shape;208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en-US" altLang="en-US" sz="18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Google Shape;209;p1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xmlns="" val="2618568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129322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778058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451436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9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Dr. Ashok Kumar, SBS, Shobhit University, Meerut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BCE23-7F5B-4042-89AA-23F22BE582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183030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Dr. Ashok Kumar, SBS, Shobhit University, Meerut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ECFFD-AF3C-477D-AECE-9B59C4385F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806455312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3001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91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9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97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9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9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949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9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9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Dr. Ashok Kumar, SBS, Shobhit University, Meerut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BB9B6-AB41-4B51-AE49-A38D64972E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69554216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101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101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Dr. Ashok Kumar, SBS, Shobhit University, Meerut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69BB7-BD53-4FA9-91DC-19A06CE768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937389118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91" indent="0">
              <a:buNone/>
              <a:defRPr sz="1500" b="1"/>
            </a:lvl2pPr>
            <a:lvl3pPr marL="685983" indent="0">
              <a:buNone/>
              <a:defRPr sz="1350" b="1"/>
            </a:lvl3pPr>
            <a:lvl4pPr marL="1028974" indent="0">
              <a:buNone/>
              <a:defRPr sz="1200" b="1"/>
            </a:lvl4pPr>
            <a:lvl5pPr marL="1371966" indent="0">
              <a:buNone/>
              <a:defRPr sz="1200" b="1"/>
            </a:lvl5pPr>
            <a:lvl6pPr marL="1714957" indent="0">
              <a:buNone/>
              <a:defRPr sz="1200" b="1"/>
            </a:lvl6pPr>
            <a:lvl7pPr marL="2057949" indent="0">
              <a:buNone/>
              <a:defRPr sz="1200" b="1"/>
            </a:lvl7pPr>
            <a:lvl8pPr marL="2400940" indent="0">
              <a:buNone/>
              <a:defRPr sz="1200" b="1"/>
            </a:lvl8pPr>
            <a:lvl9pPr marL="2743932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91" indent="0">
              <a:buNone/>
              <a:defRPr sz="1500" b="1"/>
            </a:lvl2pPr>
            <a:lvl3pPr marL="685983" indent="0">
              <a:buNone/>
              <a:defRPr sz="1350" b="1"/>
            </a:lvl3pPr>
            <a:lvl4pPr marL="1028974" indent="0">
              <a:buNone/>
              <a:defRPr sz="1200" b="1"/>
            </a:lvl4pPr>
            <a:lvl5pPr marL="1371966" indent="0">
              <a:buNone/>
              <a:defRPr sz="1200" b="1"/>
            </a:lvl5pPr>
            <a:lvl6pPr marL="1714957" indent="0">
              <a:buNone/>
              <a:defRPr sz="1200" b="1"/>
            </a:lvl6pPr>
            <a:lvl7pPr marL="2057949" indent="0">
              <a:buNone/>
              <a:defRPr sz="1200" b="1"/>
            </a:lvl7pPr>
            <a:lvl8pPr marL="2400940" indent="0">
              <a:buNone/>
              <a:defRPr sz="1200" b="1"/>
            </a:lvl8pPr>
            <a:lvl9pPr marL="2743932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Dr. Ashok Kumar, SBS, Shobhit University, Meerut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D31C1-03F5-42D5-909C-6D6B595622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2765501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Dr. Ashok Kumar, SBS, Shobhit University, Meerut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4D984-3BB4-4B15-922C-F17A8C4A3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640004994"/>
      </p:ext>
    </p:extLst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Dr. Ashok Kumar, SBS, Shobhit University, Meerut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03613-EBC0-4E64-B00D-75A8257DB4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6654385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0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2401"/>
            </a:lvl1pPr>
            <a:lvl2pPr>
              <a:defRPr sz="2101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0" y="1435103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91" indent="0">
              <a:buNone/>
              <a:defRPr sz="900"/>
            </a:lvl2pPr>
            <a:lvl3pPr marL="685983" indent="0">
              <a:buNone/>
              <a:defRPr sz="750"/>
            </a:lvl3pPr>
            <a:lvl4pPr marL="1028974" indent="0">
              <a:buNone/>
              <a:defRPr sz="675"/>
            </a:lvl4pPr>
            <a:lvl5pPr marL="1371966" indent="0">
              <a:buNone/>
              <a:defRPr sz="675"/>
            </a:lvl5pPr>
            <a:lvl6pPr marL="1714957" indent="0">
              <a:buNone/>
              <a:defRPr sz="675"/>
            </a:lvl6pPr>
            <a:lvl7pPr marL="2057949" indent="0">
              <a:buNone/>
              <a:defRPr sz="675"/>
            </a:lvl7pPr>
            <a:lvl8pPr marL="2400940" indent="0">
              <a:buNone/>
              <a:defRPr sz="675"/>
            </a:lvl8pPr>
            <a:lvl9pPr marL="2743932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Dr. Ashok Kumar, SBS, Shobhit University, Meerut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FCF5D-BD59-48F1-AFDF-25CCF53E46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504881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4294587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1"/>
            </a:lvl1pPr>
            <a:lvl2pPr marL="342991" indent="0">
              <a:buNone/>
              <a:defRPr sz="2101"/>
            </a:lvl2pPr>
            <a:lvl3pPr marL="685983" indent="0">
              <a:buNone/>
              <a:defRPr sz="1800"/>
            </a:lvl3pPr>
            <a:lvl4pPr marL="1028974" indent="0">
              <a:buNone/>
              <a:defRPr sz="1500"/>
            </a:lvl4pPr>
            <a:lvl5pPr marL="1371966" indent="0">
              <a:buNone/>
              <a:defRPr sz="1500"/>
            </a:lvl5pPr>
            <a:lvl6pPr marL="1714957" indent="0">
              <a:buNone/>
              <a:defRPr sz="1500"/>
            </a:lvl6pPr>
            <a:lvl7pPr marL="2057949" indent="0">
              <a:buNone/>
              <a:defRPr sz="1500"/>
            </a:lvl7pPr>
            <a:lvl8pPr marL="2400940" indent="0">
              <a:buNone/>
              <a:defRPr sz="1500"/>
            </a:lvl8pPr>
            <a:lvl9pPr marL="2743932" indent="0">
              <a:buNone/>
              <a:defRPr sz="15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91" indent="0">
              <a:buNone/>
              <a:defRPr sz="900"/>
            </a:lvl2pPr>
            <a:lvl3pPr marL="685983" indent="0">
              <a:buNone/>
              <a:defRPr sz="750"/>
            </a:lvl3pPr>
            <a:lvl4pPr marL="1028974" indent="0">
              <a:buNone/>
              <a:defRPr sz="675"/>
            </a:lvl4pPr>
            <a:lvl5pPr marL="1371966" indent="0">
              <a:buNone/>
              <a:defRPr sz="675"/>
            </a:lvl5pPr>
            <a:lvl6pPr marL="1714957" indent="0">
              <a:buNone/>
              <a:defRPr sz="675"/>
            </a:lvl6pPr>
            <a:lvl7pPr marL="2057949" indent="0">
              <a:buNone/>
              <a:defRPr sz="675"/>
            </a:lvl7pPr>
            <a:lvl8pPr marL="2400940" indent="0">
              <a:buNone/>
              <a:defRPr sz="675"/>
            </a:lvl8pPr>
            <a:lvl9pPr marL="2743932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Dr. Ashok Kumar, SBS, Shobhit University, Meerut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F7112-732B-4357-8CB8-C4059467E5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491331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Dr. Ashok Kumar, SBS, Shobhit University, Meerut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824C9-EE80-4176-A213-8618E96BD8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6323826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Dr. Ashok Kumar, SBS, Shobhit University, Meerut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31986-965A-4F41-8AD8-02F1D41E6C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014277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and Content">
  <p:cSld name="3_Title and Conten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2;p1"/>
          <p:cNvSpPr txBox="1">
            <a:spLocks noGrp="1"/>
          </p:cNvSpPr>
          <p:nvPr>
            <p:ph type="dt" idx="10"/>
          </p:nvPr>
        </p:nvSpPr>
        <p:spPr>
          <a:xfrm>
            <a:off x="7162284" y="6448426"/>
            <a:ext cx="1067078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Google Shape;23;p1"/>
          <p:cNvSpPr txBox="1"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Dr. Ashok Kumar, SBS, Shobhit University, Meerut</a:t>
            </a:r>
          </a:p>
        </p:txBody>
      </p:sp>
      <p:sp>
        <p:nvSpPr>
          <p:cNvPr id="4" name="Google Shape;24;p1"/>
          <p:cNvSpPr txBox="1">
            <a:spLocks noGrp="1"/>
          </p:cNvSpPr>
          <p:nvPr>
            <p:ph type="sldNum" idx="12"/>
          </p:nvPr>
        </p:nvSpPr>
        <p:spPr>
          <a:xfrm>
            <a:off x="8305582" y="6448426"/>
            <a:ext cx="609759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B8CA6-456B-403B-8FE6-C7D4420E3B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231664392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909365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434256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396815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121214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571934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807083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162438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222226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319" y="274638"/>
            <a:ext cx="822936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319" y="1600201"/>
            <a:ext cx="822936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320" y="6356351"/>
            <a:ext cx="21329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3823" y="6356351"/>
            <a:ext cx="2896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9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Dr. Ashok Kumar, SBS, Shobhit University, Meerut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717" y="6356351"/>
            <a:ext cx="2132964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50AF19E-E4E1-4319-9F39-123DBBB479F9}" type="slidenum">
              <a:rPr lang="en-US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462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1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1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1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1">
          <a:solidFill>
            <a:schemeClr val="tx1"/>
          </a:solidFill>
          <a:latin typeface="Calibri" pitchFamily="34" charset="0"/>
        </a:defRPr>
      </a:lvl5pPr>
      <a:lvl6pPr marL="342991" algn="ctr" rtl="0" fontAlgn="base">
        <a:spcBef>
          <a:spcPct val="0"/>
        </a:spcBef>
        <a:spcAft>
          <a:spcPct val="0"/>
        </a:spcAft>
        <a:defRPr sz="3301">
          <a:solidFill>
            <a:schemeClr val="tx1"/>
          </a:solidFill>
          <a:latin typeface="Calibri" pitchFamily="34" charset="0"/>
        </a:defRPr>
      </a:lvl6pPr>
      <a:lvl7pPr marL="685983" algn="ctr" rtl="0" fontAlgn="base">
        <a:spcBef>
          <a:spcPct val="0"/>
        </a:spcBef>
        <a:spcAft>
          <a:spcPct val="0"/>
        </a:spcAft>
        <a:defRPr sz="3301">
          <a:solidFill>
            <a:schemeClr val="tx1"/>
          </a:solidFill>
          <a:latin typeface="Calibri" pitchFamily="34" charset="0"/>
        </a:defRPr>
      </a:lvl7pPr>
      <a:lvl8pPr marL="1028974" algn="ctr" rtl="0" fontAlgn="base">
        <a:spcBef>
          <a:spcPct val="0"/>
        </a:spcBef>
        <a:spcAft>
          <a:spcPct val="0"/>
        </a:spcAft>
        <a:defRPr sz="3301">
          <a:solidFill>
            <a:schemeClr val="tx1"/>
          </a:solidFill>
          <a:latin typeface="Calibri" pitchFamily="34" charset="0"/>
        </a:defRPr>
      </a:lvl8pPr>
      <a:lvl9pPr marL="1371966" algn="ctr" rtl="0" fontAlgn="base">
        <a:spcBef>
          <a:spcPct val="0"/>
        </a:spcBef>
        <a:spcAft>
          <a:spcPct val="0"/>
        </a:spcAft>
        <a:defRPr sz="3301">
          <a:solidFill>
            <a:schemeClr val="tx1"/>
          </a:solidFill>
          <a:latin typeface="Calibri" pitchFamily="34" charset="0"/>
        </a:defRPr>
      </a:lvl9pPr>
    </p:titleStyle>
    <p:bodyStyle>
      <a:lvl1pPr marL="257244" indent="-25724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1" kern="1200">
          <a:solidFill>
            <a:schemeClr val="tx1"/>
          </a:solidFill>
          <a:latin typeface="+mn-lt"/>
          <a:ea typeface="+mn-ea"/>
          <a:cs typeface="+mn-cs"/>
        </a:defRPr>
      </a:lvl1pPr>
      <a:lvl2pPr marL="557361" indent="-21437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1" kern="1200">
          <a:solidFill>
            <a:schemeClr val="tx1"/>
          </a:solidFill>
          <a:latin typeface="+mn-lt"/>
          <a:ea typeface="+mn-ea"/>
          <a:cs typeface="+mn-cs"/>
        </a:defRPr>
      </a:lvl2pPr>
      <a:lvl3pPr marL="857479" indent="-171496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470" indent="-171496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461" indent="-171496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6453" indent="-171496" algn="l" defTabSz="6859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44" indent="-171496" algn="l" defTabSz="6859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2436" indent="-171496" algn="l" defTabSz="6859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5427" indent="-171496" algn="l" defTabSz="6859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91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983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974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966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957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949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40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932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tannica.com/topic/economics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britannica.com/topic/price-economic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1"/>
          <p:cNvSpPr/>
          <p:nvPr/>
        </p:nvSpPr>
        <p:spPr>
          <a:xfrm>
            <a:off x="1829277" y="2756122"/>
            <a:ext cx="5087675" cy="136243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chemeClr val="lt1"/>
            </a:outerShdw>
          </a:effectLst>
        </p:spPr>
        <p:txBody>
          <a:bodyPr spcFirstLastPara="1" lIns="68587" tIns="34284" rIns="68587" bIns="34284"/>
          <a:lstStyle/>
          <a:p>
            <a:pPr algn="ctr">
              <a:buClr>
                <a:srgbClr val="7A1A06"/>
              </a:buClr>
              <a:buSzPts val="4000"/>
              <a:buFont typeface="Bookman Old Style"/>
              <a:buNone/>
              <a:defRPr/>
            </a:pPr>
            <a:endParaRPr sz="1050" kern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295400" y="685800"/>
            <a:ext cx="6646394" cy="1308179"/>
          </a:xfrm>
          <a:prstGeom prst="rect">
            <a:avLst/>
          </a:prstGeom>
          <a:gradFill rotWithShape="1">
            <a:gsLst>
              <a:gs pos="0">
                <a:srgbClr val="70AD47">
                  <a:lumMod val="110000"/>
                  <a:satMod val="105000"/>
                  <a:tint val="67000"/>
                </a:srgbClr>
              </a:gs>
              <a:gs pos="50000">
                <a:srgbClr val="70AD47">
                  <a:lumMod val="105000"/>
                  <a:satMod val="103000"/>
                  <a:tint val="73000"/>
                </a:srgbClr>
              </a:gs>
              <a:gs pos="100000">
                <a:srgbClr val="70AD47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IN" sz="2000" b="1" kern="0" dirty="0" smtClean="0">
                <a:solidFill>
                  <a:srgbClr val="7030A0"/>
                </a:solidFill>
                <a:cs typeface="Arial" panose="020B0604020202020204" pitchFamily="34" charset="0"/>
                <a:sym typeface="Arial" panose="020B0604020202020204" pitchFamily="34" charset="0"/>
              </a:rPr>
              <a:t> Course - BBA III </a:t>
            </a:r>
            <a:r>
              <a:rPr lang="en-IN" sz="2000" b="1" kern="0" dirty="0">
                <a:solidFill>
                  <a:srgbClr val="7030A0"/>
                </a:solidFill>
                <a:cs typeface="Arial" panose="020B0604020202020204" pitchFamily="34" charset="0"/>
                <a:sym typeface="Arial" panose="020B0604020202020204" pitchFamily="34" charset="0"/>
              </a:rPr>
              <a:t>Semester </a:t>
            </a:r>
            <a:endParaRPr lang="en-IN" sz="4000" b="1" kern="0" dirty="0">
              <a:solidFill>
                <a:srgbClr val="7030A0"/>
              </a:solidFill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b="1" kern="0" dirty="0" smtClean="0">
                <a:solidFill>
                  <a:srgbClr val="FF0000"/>
                </a:solidFill>
                <a:cs typeface="Arial" panose="020B0604020202020204" pitchFamily="34" charset="0"/>
                <a:sym typeface="Arial" panose="020B0604020202020204" pitchFamily="34" charset="0"/>
              </a:rPr>
              <a:t>Topic- </a:t>
            </a:r>
            <a:r>
              <a:rPr lang="en-US" b="1" kern="0" dirty="0" smtClean="0">
                <a:solidFill>
                  <a:srgbClr val="FF0000"/>
                </a:solidFill>
                <a:cs typeface="Arial" panose="020B0604020202020204" pitchFamily="34" charset="0"/>
                <a:sym typeface="Arial" panose="020B0604020202020204" pitchFamily="34" charset="0"/>
              </a:rPr>
              <a:t>Revenue  </a:t>
            </a:r>
            <a:endParaRPr lang="en-US" b="1" kern="0" dirty="0">
              <a:solidFill>
                <a:srgbClr val="FF0000"/>
              </a:solidFill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US" altLang="en-US" sz="2701" kern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50325" y="2326208"/>
            <a:ext cx="463705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29" algn="ctr">
              <a:defRPr/>
            </a:pPr>
            <a:r>
              <a:rPr lang="en-US" sz="1600" b="1" kern="0" spc="-1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Mr. Adesh Kumar</a:t>
            </a:r>
          </a:p>
          <a:p>
            <a:pPr marL="1429" algn="ctr">
              <a:defRPr/>
            </a:pPr>
            <a:r>
              <a:rPr lang="en-US" sz="1600" kern="0" spc="-1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Assistant Professor, </a:t>
            </a:r>
          </a:p>
          <a:p>
            <a:pPr marL="1429" algn="ctr">
              <a:defRPr/>
            </a:pPr>
            <a:r>
              <a:rPr lang="en-US" sz="1600" kern="0" spc="-1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SBS&amp;E </a:t>
            </a:r>
          </a:p>
          <a:p>
            <a:pPr marL="1429" algn="ctr">
              <a:defRPr/>
            </a:pPr>
            <a:r>
              <a:rPr lang="en-US" sz="1600" kern="0" spc="-1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(Shobhit University), Gangoh, India</a:t>
            </a:r>
          </a:p>
          <a:p>
            <a:pPr marL="1429" algn="ctr">
              <a:defRPr/>
            </a:pPr>
            <a:r>
              <a:rPr lang="en-US" sz="1600" kern="0" spc="-1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E-mail: adesh.kumar@shobhituniversity.ac.in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478" y="3626109"/>
            <a:ext cx="9033811" cy="323189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009235" y="176852"/>
            <a:ext cx="1044054" cy="103575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851" y="83258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7011590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091760" cy="10214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08610" y="2079699"/>
            <a:ext cx="8526780" cy="414408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6995" marR="508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4594"/>
              <a:tabLst>
                <a:tab pos="767715" algn="l"/>
                <a:tab pos="4902835" algn="l"/>
              </a:tabLst>
            </a:pPr>
            <a:r>
              <a:rPr lang="en-US" sz="3200" dirty="0">
                <a:latin typeface="Franklin Gothic Demi" panose="020B0703020102020204" pitchFamily="34" charset="0"/>
              </a:rPr>
              <a:t>Revenue, in </a:t>
            </a:r>
            <a:r>
              <a:rPr lang="en-US" sz="3200" dirty="0">
                <a:latin typeface="Franklin Gothic Demi" panose="020B0703020102020204" pitchFamily="34" charset="0"/>
                <a:hlinkClick r:id="rId3"/>
              </a:rPr>
              <a:t>economics</a:t>
            </a:r>
            <a:r>
              <a:rPr lang="en-US" sz="3200" dirty="0">
                <a:latin typeface="Franklin Gothic Demi" panose="020B0703020102020204" pitchFamily="34" charset="0"/>
              </a:rPr>
              <a:t>, the income that a firm receives from the sale of a good or service to its customers</a:t>
            </a:r>
            <a:r>
              <a:rPr lang="en-US" sz="3200" dirty="0" smtClean="0">
                <a:latin typeface="Franklin Gothic Demi" panose="020B0703020102020204" pitchFamily="34" charset="0"/>
              </a:rPr>
              <a:t>.</a:t>
            </a:r>
            <a:r>
              <a:rPr lang="en-US" sz="3200" dirty="0">
                <a:latin typeface="Franklin Gothic Demi" panose="020B0703020102020204" pitchFamily="34" charset="0"/>
              </a:rPr>
              <a:t> Technically, revenue is calculated by multiplying the </a:t>
            </a:r>
            <a:r>
              <a:rPr lang="en-US" sz="3200" dirty="0">
                <a:latin typeface="Franklin Gothic Demi" panose="020B0703020102020204" pitchFamily="34" charset="0"/>
                <a:hlinkClick r:id="rId4"/>
              </a:rPr>
              <a:t>price</a:t>
            </a:r>
            <a:r>
              <a:rPr lang="en-US" sz="3200" dirty="0">
                <a:latin typeface="Franklin Gothic Demi" panose="020B0703020102020204" pitchFamily="34" charset="0"/>
              </a:rPr>
              <a:t> (</a:t>
            </a:r>
            <a:r>
              <a:rPr lang="en-US" sz="3200" i="1" dirty="0">
                <a:latin typeface="Franklin Gothic Demi" panose="020B0703020102020204" pitchFamily="34" charset="0"/>
              </a:rPr>
              <a:t>p</a:t>
            </a:r>
            <a:r>
              <a:rPr lang="en-US" sz="3200" dirty="0">
                <a:latin typeface="Franklin Gothic Demi" panose="020B0703020102020204" pitchFamily="34" charset="0"/>
              </a:rPr>
              <a:t>) of the good by the quantity produced and sold (</a:t>
            </a:r>
            <a:r>
              <a:rPr lang="en-US" sz="3200" i="1" dirty="0">
                <a:latin typeface="Franklin Gothic Demi" panose="020B0703020102020204" pitchFamily="34" charset="0"/>
              </a:rPr>
              <a:t>q</a:t>
            </a:r>
            <a:r>
              <a:rPr lang="en-US" sz="3200" dirty="0">
                <a:latin typeface="Franklin Gothic Demi" panose="020B0703020102020204" pitchFamily="34" charset="0"/>
              </a:rPr>
              <a:t>). In algebraic form, revenue (R) is defined as R = </a:t>
            </a:r>
            <a:r>
              <a:rPr lang="en-US" sz="3200" i="1" dirty="0">
                <a:latin typeface="Franklin Gothic Demi" panose="020B0703020102020204" pitchFamily="34" charset="0"/>
              </a:rPr>
              <a:t>p</a:t>
            </a:r>
            <a:r>
              <a:rPr lang="en-US" sz="3200" dirty="0">
                <a:latin typeface="Franklin Gothic Demi" panose="020B0703020102020204" pitchFamily="34" charset="0"/>
              </a:rPr>
              <a:t> × </a:t>
            </a:r>
            <a:r>
              <a:rPr lang="en-US" sz="3200" i="1" dirty="0">
                <a:latin typeface="Franklin Gothic Demi" panose="020B0703020102020204" pitchFamily="34" charset="0"/>
              </a:rPr>
              <a:t>q</a:t>
            </a:r>
            <a:r>
              <a:rPr lang="en-US" sz="3200" dirty="0">
                <a:latin typeface="Franklin Gothic Demi" panose="020B0703020102020204" pitchFamily="34" charset="0"/>
              </a:rPr>
              <a:t>.</a:t>
            </a:r>
            <a:endParaRPr sz="3200" dirty="0">
              <a:latin typeface="Franklin Gothic Demi" panose="020B0703020102020204" pitchFamily="34" charset="0"/>
              <a:cs typeface="Berlin Sans FB Demi"/>
            </a:endParaRPr>
          </a:p>
          <a:p>
            <a:pPr marL="12700">
              <a:lnSpc>
                <a:spcPct val="100000"/>
              </a:lnSpc>
              <a:spcBef>
                <a:spcPts val="890"/>
              </a:spcBef>
              <a:buClr>
                <a:srgbClr val="0AD0D9"/>
              </a:buClr>
              <a:buSzPct val="94594"/>
              <a:tabLst>
                <a:tab pos="287020" algn="l"/>
                <a:tab pos="5020945" algn="l"/>
              </a:tabLst>
            </a:pPr>
            <a:r>
              <a:rPr sz="3200" spc="-5" dirty="0">
                <a:solidFill>
                  <a:srgbClr val="FFFFFF"/>
                </a:solidFill>
                <a:latin typeface="Franklin Gothic Demi" panose="020B0703020102020204" pitchFamily="34" charset="0"/>
                <a:cs typeface="Berlin Sans FB Demi"/>
              </a:rPr>
              <a:t>Relationship be</a:t>
            </a:r>
            <a:r>
              <a:rPr sz="3200" b="1" spc="-5" dirty="0">
                <a:solidFill>
                  <a:srgbClr val="FFFFFF"/>
                </a:solidFill>
                <a:latin typeface="Franklin Gothic Demi" panose="020B0703020102020204" pitchFamily="34" charset="0"/>
                <a:cs typeface="Berlin Sans FB Demi"/>
              </a:rPr>
              <a:t>tween	TR, AR and</a:t>
            </a:r>
            <a:r>
              <a:rPr sz="3200" b="1" spc="-25" dirty="0">
                <a:solidFill>
                  <a:srgbClr val="FFFFFF"/>
                </a:solidFill>
                <a:latin typeface="Franklin Gothic Demi" panose="020B0703020102020204" pitchFamily="34" charset="0"/>
                <a:cs typeface="Berlin Sans FB Demi"/>
              </a:rPr>
              <a:t> </a:t>
            </a:r>
            <a:r>
              <a:rPr sz="3700" b="1" spc="-5" dirty="0">
                <a:solidFill>
                  <a:srgbClr val="FFFFFF"/>
                </a:solidFill>
                <a:latin typeface="Berlin Sans FB Demi"/>
                <a:cs typeface="Berlin Sans FB Demi"/>
              </a:rPr>
              <a:t>MR.</a:t>
            </a:r>
            <a:endParaRPr sz="3700" dirty="0">
              <a:latin typeface="Berlin Sans FB Demi"/>
              <a:cs typeface="Berlin Sans FB Demi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4800" b="1" dirty="0" smtClean="0">
                <a:solidFill>
                  <a:srgbClr val="FF0000"/>
                </a:solidFill>
              </a:rPr>
              <a:t>Revenue </a:t>
            </a:r>
            <a:endParaRPr lang="en-IN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091760" cy="10214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1030" y="50927"/>
            <a:ext cx="9146173" cy="9047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54939" y="98552"/>
            <a:ext cx="8834120" cy="67348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6385" marR="5080" indent="-274320" algn="just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5161"/>
              <a:buFont typeface="Wingdings 2"/>
              <a:buChar char=""/>
              <a:tabLst>
                <a:tab pos="287020" algn="l"/>
              </a:tabLst>
            </a:pPr>
            <a:r>
              <a:rPr sz="3100" spc="-45" dirty="0">
                <a:latin typeface="Franklin Gothic Medium"/>
                <a:cs typeface="Franklin Gothic Medium"/>
              </a:rPr>
              <a:t>Total </a:t>
            </a:r>
            <a:r>
              <a:rPr sz="3100" spc="-5" dirty="0">
                <a:latin typeface="Franklin Gothic Medium"/>
                <a:cs typeface="Franklin Gothic Medium"/>
              </a:rPr>
              <a:t>amount </a:t>
            </a:r>
            <a:r>
              <a:rPr sz="3100" spc="-10" dirty="0">
                <a:latin typeface="Franklin Gothic Medium"/>
                <a:cs typeface="Franklin Gothic Medium"/>
              </a:rPr>
              <a:t>of </a:t>
            </a:r>
            <a:r>
              <a:rPr sz="3100" spc="-20" dirty="0">
                <a:latin typeface="Franklin Gothic Medium"/>
                <a:cs typeface="Franklin Gothic Medium"/>
              </a:rPr>
              <a:t>money </a:t>
            </a:r>
            <a:r>
              <a:rPr sz="3100" spc="-10" dirty="0">
                <a:latin typeface="Franklin Gothic Medium"/>
                <a:cs typeface="Franklin Gothic Medium"/>
              </a:rPr>
              <a:t>value </a:t>
            </a:r>
            <a:r>
              <a:rPr sz="3100" spc="-5" dirty="0">
                <a:latin typeface="Franklin Gothic Medium"/>
                <a:cs typeface="Franklin Gothic Medium"/>
              </a:rPr>
              <a:t>received </a:t>
            </a:r>
            <a:r>
              <a:rPr sz="3100" spc="-25" dirty="0">
                <a:latin typeface="Franklin Gothic Medium"/>
                <a:cs typeface="Franklin Gothic Medium"/>
              </a:rPr>
              <a:t>by </a:t>
            </a:r>
            <a:r>
              <a:rPr sz="3100" spc="-5" dirty="0">
                <a:latin typeface="Franklin Gothic Medium"/>
                <a:cs typeface="Franklin Gothic Medium"/>
              </a:rPr>
              <a:t>a firm </a:t>
            </a:r>
            <a:r>
              <a:rPr sz="3100" spc="-15" dirty="0">
                <a:latin typeface="Franklin Gothic Medium"/>
                <a:cs typeface="Franklin Gothic Medium"/>
              </a:rPr>
              <a:t>or  </a:t>
            </a:r>
            <a:r>
              <a:rPr sz="3100" spc="-10" dirty="0">
                <a:latin typeface="Franklin Gothic Medium"/>
                <a:cs typeface="Franklin Gothic Medium"/>
              </a:rPr>
              <a:t>an </a:t>
            </a:r>
            <a:r>
              <a:rPr sz="3100" spc="5" dirty="0">
                <a:latin typeface="Franklin Gothic Medium"/>
                <a:cs typeface="Franklin Gothic Medium"/>
              </a:rPr>
              <a:t>industry </a:t>
            </a:r>
            <a:r>
              <a:rPr sz="3100" spc="-25" dirty="0">
                <a:latin typeface="Franklin Gothic Medium"/>
                <a:cs typeface="Franklin Gothic Medium"/>
              </a:rPr>
              <a:t>by </a:t>
            </a:r>
            <a:r>
              <a:rPr sz="3100" spc="-5" dirty="0">
                <a:latin typeface="Franklin Gothic Medium"/>
                <a:cs typeface="Franklin Gothic Medium"/>
              </a:rPr>
              <a:t>selling the goods and </a:t>
            </a:r>
            <a:r>
              <a:rPr sz="3100" dirty="0">
                <a:latin typeface="Franklin Gothic Medium"/>
                <a:cs typeface="Franklin Gothic Medium"/>
              </a:rPr>
              <a:t>services </a:t>
            </a:r>
            <a:r>
              <a:rPr sz="3100" spc="-10" dirty="0">
                <a:latin typeface="Franklin Gothic Medium"/>
                <a:cs typeface="Franklin Gothic Medium"/>
              </a:rPr>
              <a:t>is  </a:t>
            </a:r>
            <a:r>
              <a:rPr sz="3100" spc="-15" dirty="0">
                <a:latin typeface="Franklin Gothic Medium"/>
                <a:cs typeface="Franklin Gothic Medium"/>
              </a:rPr>
              <a:t>known </a:t>
            </a:r>
            <a:r>
              <a:rPr sz="3100" spc="-10" dirty="0">
                <a:latin typeface="Franklin Gothic Medium"/>
                <a:cs typeface="Franklin Gothic Medium"/>
              </a:rPr>
              <a:t>as the</a:t>
            </a:r>
            <a:r>
              <a:rPr sz="3100" spc="25" dirty="0">
                <a:latin typeface="Franklin Gothic Medium"/>
                <a:cs typeface="Franklin Gothic Medium"/>
              </a:rPr>
              <a:t> </a:t>
            </a:r>
            <a:r>
              <a:rPr sz="3100" spc="-15" dirty="0">
                <a:latin typeface="Franklin Gothic Medium"/>
                <a:cs typeface="Franklin Gothic Medium"/>
              </a:rPr>
              <a:t>revenue.</a:t>
            </a:r>
            <a:endParaRPr sz="3100" dirty="0">
              <a:latin typeface="Franklin Gothic Medium"/>
              <a:cs typeface="Franklin Gothic Medium"/>
            </a:endParaRPr>
          </a:p>
          <a:p>
            <a:pPr marL="286385" marR="5080" indent="-274320" algn="just">
              <a:lnSpc>
                <a:spcPct val="100000"/>
              </a:lnSpc>
              <a:spcBef>
                <a:spcPts val="745"/>
              </a:spcBef>
              <a:buClr>
                <a:srgbClr val="0AD0D9"/>
              </a:buClr>
              <a:buSzPct val="95161"/>
              <a:buFont typeface="Wingdings 2"/>
              <a:buChar char=""/>
              <a:tabLst>
                <a:tab pos="287020" algn="l"/>
              </a:tabLst>
            </a:pPr>
            <a:r>
              <a:rPr sz="3100" spc="-25" dirty="0">
                <a:latin typeface="Franklin Gothic Medium"/>
                <a:cs typeface="Franklin Gothic Medium"/>
              </a:rPr>
              <a:t>For </a:t>
            </a:r>
            <a:r>
              <a:rPr sz="3100" spc="-15" dirty="0">
                <a:latin typeface="Franklin Gothic Medium"/>
                <a:cs typeface="Franklin Gothic Medium"/>
              </a:rPr>
              <a:t>example</a:t>
            </a:r>
            <a:r>
              <a:rPr sz="3100" spc="745" dirty="0">
                <a:latin typeface="Franklin Gothic Medium"/>
                <a:cs typeface="Franklin Gothic Medium"/>
              </a:rPr>
              <a:t> </a:t>
            </a:r>
            <a:r>
              <a:rPr sz="3100" spc="-5" dirty="0">
                <a:latin typeface="Franklin Gothic Medium"/>
                <a:cs typeface="Franklin Gothic Medium"/>
              </a:rPr>
              <a:t>if a firm produce </a:t>
            </a:r>
            <a:r>
              <a:rPr sz="3100" spc="-20" dirty="0">
                <a:latin typeface="Franklin Gothic Medium"/>
                <a:cs typeface="Franklin Gothic Medium"/>
              </a:rPr>
              <a:t>100 </a:t>
            </a:r>
            <a:r>
              <a:rPr sz="3100" spc="-5" dirty="0">
                <a:latin typeface="Franklin Gothic Medium"/>
                <a:cs typeface="Franklin Gothic Medium"/>
              </a:rPr>
              <a:t>units </a:t>
            </a:r>
            <a:r>
              <a:rPr sz="3100" spc="-15" dirty="0">
                <a:latin typeface="Franklin Gothic Medium"/>
                <a:cs typeface="Franklin Gothic Medium"/>
              </a:rPr>
              <a:t>of  </a:t>
            </a:r>
            <a:r>
              <a:rPr sz="3100" spc="-5" dirty="0">
                <a:latin typeface="Franklin Gothic Medium"/>
                <a:cs typeface="Franklin Gothic Medium"/>
              </a:rPr>
              <a:t>commodity per </a:t>
            </a:r>
            <a:r>
              <a:rPr sz="3100" spc="-25" dirty="0">
                <a:latin typeface="Franklin Gothic Medium"/>
                <a:cs typeface="Franklin Gothic Medium"/>
              </a:rPr>
              <a:t>day </a:t>
            </a:r>
            <a:r>
              <a:rPr sz="3100" spc="-5" dirty="0">
                <a:latin typeface="Franklin Gothic Medium"/>
                <a:cs typeface="Franklin Gothic Medium"/>
              </a:rPr>
              <a:t>and sells it </a:t>
            </a:r>
            <a:r>
              <a:rPr sz="3100" dirty="0">
                <a:latin typeface="Franklin Gothic Medium"/>
                <a:cs typeface="Franklin Gothic Medium"/>
              </a:rPr>
              <a:t>at </a:t>
            </a:r>
            <a:r>
              <a:rPr sz="3100" spc="-5" dirty="0">
                <a:latin typeface="Franklin Gothic Medium"/>
                <a:cs typeface="Franklin Gothic Medium"/>
              </a:rPr>
              <a:t>Rs.20 per unit  </a:t>
            </a:r>
            <a:r>
              <a:rPr sz="3100" spc="-10" dirty="0">
                <a:latin typeface="Franklin Gothic Medium"/>
                <a:cs typeface="Franklin Gothic Medium"/>
              </a:rPr>
              <a:t>then </a:t>
            </a:r>
            <a:r>
              <a:rPr sz="3100" spc="-5" dirty="0">
                <a:latin typeface="Franklin Gothic Medium"/>
                <a:cs typeface="Franklin Gothic Medium"/>
              </a:rPr>
              <a:t>its </a:t>
            </a:r>
            <a:r>
              <a:rPr sz="3100" spc="-25" dirty="0">
                <a:latin typeface="Franklin Gothic Medium"/>
                <a:cs typeface="Franklin Gothic Medium"/>
              </a:rPr>
              <a:t>total </a:t>
            </a:r>
            <a:r>
              <a:rPr sz="3100" spc="-15" dirty="0">
                <a:latin typeface="Franklin Gothic Medium"/>
                <a:cs typeface="Franklin Gothic Medium"/>
              </a:rPr>
              <a:t>revenue </a:t>
            </a:r>
            <a:r>
              <a:rPr sz="3100" spc="-5" dirty="0">
                <a:latin typeface="Franklin Gothic Medium"/>
                <a:cs typeface="Franklin Gothic Medium"/>
              </a:rPr>
              <a:t>is Rs. </a:t>
            </a:r>
            <a:r>
              <a:rPr sz="3100" spc="-10" dirty="0">
                <a:latin typeface="Franklin Gothic Medium"/>
                <a:cs typeface="Franklin Gothic Medium"/>
              </a:rPr>
              <a:t>2000 </a:t>
            </a:r>
            <a:r>
              <a:rPr sz="3100" spc="-5" dirty="0">
                <a:latin typeface="Franklin Gothic Medium"/>
                <a:cs typeface="Franklin Gothic Medium"/>
              </a:rPr>
              <a:t>per</a:t>
            </a:r>
            <a:r>
              <a:rPr sz="3100" spc="110" dirty="0">
                <a:latin typeface="Franklin Gothic Medium"/>
                <a:cs typeface="Franklin Gothic Medium"/>
              </a:rPr>
              <a:t> </a:t>
            </a:r>
            <a:r>
              <a:rPr sz="3100" spc="-45" dirty="0">
                <a:latin typeface="Franklin Gothic Medium"/>
                <a:cs typeface="Franklin Gothic Medium"/>
              </a:rPr>
              <a:t>day.</a:t>
            </a:r>
            <a:endParaRPr sz="3100" dirty="0">
              <a:latin typeface="Franklin Gothic Medium"/>
              <a:cs typeface="Franklin Gothic Medium"/>
            </a:endParaRPr>
          </a:p>
          <a:p>
            <a:pPr marL="286385" marR="7620" indent="-274320" algn="just">
              <a:lnSpc>
                <a:spcPct val="100000"/>
              </a:lnSpc>
              <a:spcBef>
                <a:spcPts val="750"/>
              </a:spcBef>
              <a:buClr>
                <a:srgbClr val="0AD0D9"/>
              </a:buClr>
              <a:buSzPct val="95161"/>
              <a:buFont typeface="Wingdings 2"/>
              <a:buChar char=""/>
              <a:tabLst>
                <a:tab pos="287020" algn="l"/>
              </a:tabLst>
            </a:pPr>
            <a:r>
              <a:rPr sz="3100" spc="-10" dirty="0">
                <a:latin typeface="Franklin Gothic Medium"/>
                <a:cs typeface="Franklin Gothic Medium"/>
              </a:rPr>
              <a:t>The </a:t>
            </a:r>
            <a:r>
              <a:rPr sz="3100" spc="-15" dirty="0">
                <a:latin typeface="Franklin Gothic Medium"/>
                <a:cs typeface="Franklin Gothic Medium"/>
              </a:rPr>
              <a:t>revenue </a:t>
            </a:r>
            <a:r>
              <a:rPr sz="3100" spc="-10" dirty="0">
                <a:latin typeface="Franklin Gothic Medium"/>
                <a:cs typeface="Franklin Gothic Medium"/>
              </a:rPr>
              <a:t>can </a:t>
            </a:r>
            <a:r>
              <a:rPr sz="3100" spc="-5" dirty="0">
                <a:latin typeface="Franklin Gothic Medium"/>
                <a:cs typeface="Franklin Gothic Medium"/>
              </a:rPr>
              <a:t>be classified </a:t>
            </a:r>
            <a:r>
              <a:rPr sz="3100" spc="-20" dirty="0">
                <a:latin typeface="Franklin Gothic Medium"/>
                <a:cs typeface="Franklin Gothic Medium"/>
              </a:rPr>
              <a:t>into </a:t>
            </a:r>
            <a:r>
              <a:rPr sz="3100" spc="-10" dirty="0">
                <a:latin typeface="Franklin Gothic Medium"/>
                <a:cs typeface="Franklin Gothic Medium"/>
              </a:rPr>
              <a:t>three </a:t>
            </a:r>
            <a:r>
              <a:rPr sz="3100" dirty="0">
                <a:latin typeface="Franklin Gothic Medium"/>
                <a:cs typeface="Franklin Gothic Medium"/>
              </a:rPr>
              <a:t>category  </a:t>
            </a:r>
            <a:r>
              <a:rPr sz="3100" spc="-5" dirty="0">
                <a:latin typeface="Franklin Gothic Medium"/>
                <a:cs typeface="Franklin Gothic Medium"/>
              </a:rPr>
              <a:t>such </a:t>
            </a:r>
            <a:r>
              <a:rPr sz="3100" spc="-10" dirty="0">
                <a:latin typeface="Franklin Gothic Medium"/>
                <a:cs typeface="Franklin Gothic Medium"/>
              </a:rPr>
              <a:t>as</a:t>
            </a:r>
            <a:r>
              <a:rPr sz="3100" spc="20" dirty="0">
                <a:latin typeface="Franklin Gothic Medium"/>
                <a:cs typeface="Franklin Gothic Medium"/>
              </a:rPr>
              <a:t> </a:t>
            </a:r>
            <a:r>
              <a:rPr sz="3100" spc="-5" dirty="0">
                <a:latin typeface="Franklin Gothic Medium"/>
                <a:cs typeface="Franklin Gothic Medium"/>
              </a:rPr>
              <a:t>;</a:t>
            </a:r>
            <a:endParaRPr sz="3100" dirty="0">
              <a:latin typeface="Franklin Gothic Medium"/>
              <a:cs typeface="Franklin Gothic Medium"/>
            </a:endParaRPr>
          </a:p>
          <a:p>
            <a:pPr marL="527685" indent="-515620" algn="just">
              <a:lnSpc>
                <a:spcPct val="100000"/>
              </a:lnSpc>
              <a:spcBef>
                <a:spcPts val="745"/>
              </a:spcBef>
              <a:buClr>
                <a:srgbClr val="0AD0D9"/>
              </a:buClr>
              <a:buSzPct val="95161"/>
              <a:buAutoNum type="alphaLcPeriod"/>
              <a:tabLst>
                <a:tab pos="528320" algn="l"/>
              </a:tabLst>
            </a:pPr>
            <a:r>
              <a:rPr sz="3100" spc="-45" dirty="0">
                <a:solidFill>
                  <a:srgbClr val="FF0000"/>
                </a:solidFill>
                <a:latin typeface="Franklin Gothic Medium"/>
                <a:cs typeface="Franklin Gothic Medium"/>
              </a:rPr>
              <a:t>Total </a:t>
            </a:r>
            <a:r>
              <a:rPr sz="3100" spc="-20" dirty="0">
                <a:solidFill>
                  <a:srgbClr val="FF0000"/>
                </a:solidFill>
                <a:latin typeface="Franklin Gothic Medium"/>
                <a:cs typeface="Franklin Gothic Medium"/>
              </a:rPr>
              <a:t>Revenue</a:t>
            </a:r>
            <a:r>
              <a:rPr sz="3100" spc="30" dirty="0">
                <a:solidFill>
                  <a:srgbClr val="FF0000"/>
                </a:solidFill>
                <a:latin typeface="Franklin Gothic Medium"/>
                <a:cs typeface="Franklin Gothic Medium"/>
              </a:rPr>
              <a:t> </a:t>
            </a:r>
            <a:r>
              <a:rPr sz="3100" spc="-5" dirty="0">
                <a:solidFill>
                  <a:srgbClr val="FF0000"/>
                </a:solidFill>
                <a:latin typeface="Franklin Gothic Medium"/>
                <a:cs typeface="Franklin Gothic Medium"/>
              </a:rPr>
              <a:t>(TR).</a:t>
            </a:r>
            <a:endParaRPr sz="3100" dirty="0">
              <a:solidFill>
                <a:srgbClr val="FF0000"/>
              </a:solidFill>
              <a:latin typeface="Franklin Gothic Medium"/>
              <a:cs typeface="Franklin Gothic Medium"/>
            </a:endParaRPr>
          </a:p>
          <a:p>
            <a:pPr marL="527685" indent="-515620" algn="just">
              <a:lnSpc>
                <a:spcPct val="100000"/>
              </a:lnSpc>
              <a:spcBef>
                <a:spcPts val="745"/>
              </a:spcBef>
              <a:buClr>
                <a:srgbClr val="0AD0D9"/>
              </a:buClr>
              <a:buSzPct val="95161"/>
              <a:buAutoNum type="alphaLcPeriod"/>
              <a:tabLst>
                <a:tab pos="528320" algn="l"/>
              </a:tabLst>
            </a:pPr>
            <a:r>
              <a:rPr sz="3100" spc="-20" dirty="0">
                <a:solidFill>
                  <a:srgbClr val="FF0000"/>
                </a:solidFill>
                <a:latin typeface="Franklin Gothic Medium"/>
                <a:cs typeface="Franklin Gothic Medium"/>
              </a:rPr>
              <a:t>Average Revenue</a:t>
            </a:r>
            <a:r>
              <a:rPr sz="3100" dirty="0">
                <a:solidFill>
                  <a:srgbClr val="FF0000"/>
                </a:solidFill>
                <a:latin typeface="Franklin Gothic Medium"/>
                <a:cs typeface="Franklin Gothic Medium"/>
              </a:rPr>
              <a:t> </a:t>
            </a:r>
            <a:r>
              <a:rPr sz="3100" spc="-5" dirty="0">
                <a:solidFill>
                  <a:srgbClr val="FF0000"/>
                </a:solidFill>
                <a:latin typeface="Franklin Gothic Medium"/>
                <a:cs typeface="Franklin Gothic Medium"/>
              </a:rPr>
              <a:t>(AR).</a:t>
            </a:r>
            <a:endParaRPr sz="3100" dirty="0">
              <a:solidFill>
                <a:srgbClr val="FF0000"/>
              </a:solidFill>
              <a:latin typeface="Franklin Gothic Medium"/>
              <a:cs typeface="Franklin Gothic Medium"/>
            </a:endParaRPr>
          </a:p>
          <a:p>
            <a:pPr marL="527685" indent="-515620" algn="just">
              <a:lnSpc>
                <a:spcPct val="100000"/>
              </a:lnSpc>
              <a:spcBef>
                <a:spcPts val="745"/>
              </a:spcBef>
              <a:buClr>
                <a:srgbClr val="0AD0D9"/>
              </a:buClr>
              <a:buSzPct val="95161"/>
              <a:buAutoNum type="alphaLcPeriod"/>
              <a:tabLst>
                <a:tab pos="528320" algn="l"/>
              </a:tabLst>
            </a:pPr>
            <a:r>
              <a:rPr sz="3100" spc="-5" dirty="0">
                <a:solidFill>
                  <a:srgbClr val="FF0000"/>
                </a:solidFill>
                <a:latin typeface="Franklin Gothic Medium"/>
                <a:cs typeface="Franklin Gothic Medium"/>
              </a:rPr>
              <a:t>Marginal </a:t>
            </a:r>
            <a:r>
              <a:rPr sz="3100" spc="-20" dirty="0">
                <a:solidFill>
                  <a:srgbClr val="FF0000"/>
                </a:solidFill>
                <a:latin typeface="Franklin Gothic Medium"/>
                <a:cs typeface="Franklin Gothic Medium"/>
              </a:rPr>
              <a:t>Revenue</a:t>
            </a:r>
            <a:r>
              <a:rPr sz="3100" spc="-10" dirty="0">
                <a:solidFill>
                  <a:srgbClr val="FF0000"/>
                </a:solidFill>
                <a:latin typeface="Franklin Gothic Medium"/>
                <a:cs typeface="Franklin Gothic Medium"/>
              </a:rPr>
              <a:t> </a:t>
            </a:r>
            <a:r>
              <a:rPr sz="3100" spc="-5" dirty="0">
                <a:solidFill>
                  <a:srgbClr val="FF0000"/>
                </a:solidFill>
                <a:latin typeface="Franklin Gothic Medium"/>
                <a:cs typeface="Franklin Gothic Medium"/>
              </a:rPr>
              <a:t>(MR).</a:t>
            </a:r>
            <a:endParaRPr sz="3100" dirty="0">
              <a:solidFill>
                <a:srgbClr val="FF0000"/>
              </a:solidFill>
              <a:latin typeface="Franklin Gothic Medium"/>
              <a:cs typeface="Franklin Gothic Medium"/>
            </a:endParaRPr>
          </a:p>
          <a:p>
            <a:pPr marL="527685" marR="5080" indent="-515620" algn="just">
              <a:lnSpc>
                <a:spcPct val="100000"/>
              </a:lnSpc>
              <a:spcBef>
                <a:spcPts val="745"/>
              </a:spcBef>
              <a:buClr>
                <a:srgbClr val="0AD0D9"/>
              </a:buClr>
              <a:buSzPct val="95161"/>
              <a:buFont typeface="Wingdings 2"/>
              <a:buChar char=""/>
              <a:tabLst>
                <a:tab pos="528320" algn="l"/>
              </a:tabLst>
            </a:pPr>
            <a:r>
              <a:rPr sz="3100" spc="-5" dirty="0">
                <a:latin typeface="Franklin Gothic Medium"/>
                <a:cs typeface="Franklin Gothic Medium"/>
              </a:rPr>
              <a:t>Each </a:t>
            </a:r>
            <a:r>
              <a:rPr sz="3100" spc="5" dirty="0">
                <a:latin typeface="Franklin Gothic Medium"/>
                <a:cs typeface="Franklin Gothic Medium"/>
              </a:rPr>
              <a:t>curve </a:t>
            </a:r>
            <a:r>
              <a:rPr sz="3100" spc="-25" dirty="0">
                <a:latin typeface="Franklin Gothic Medium"/>
                <a:cs typeface="Franklin Gothic Medium"/>
              </a:rPr>
              <a:t>have </a:t>
            </a:r>
            <a:r>
              <a:rPr sz="3100" dirty="0">
                <a:latin typeface="Franklin Gothic Medium"/>
                <a:cs typeface="Franklin Gothic Medium"/>
              </a:rPr>
              <a:t>different </a:t>
            </a:r>
            <a:r>
              <a:rPr sz="3100" spc="-5" dirty="0">
                <a:latin typeface="Franklin Gothic Medium"/>
                <a:cs typeface="Franklin Gothic Medium"/>
              </a:rPr>
              <a:t>characteristics </a:t>
            </a:r>
            <a:r>
              <a:rPr sz="3100" spc="-15" dirty="0">
                <a:latin typeface="Franklin Gothic Medium"/>
                <a:cs typeface="Franklin Gothic Medium"/>
              </a:rPr>
              <a:t>for   </a:t>
            </a:r>
            <a:r>
              <a:rPr sz="3100" dirty="0">
                <a:latin typeface="Franklin Gothic Medium"/>
                <a:cs typeface="Franklin Gothic Medium"/>
              </a:rPr>
              <a:t>different </a:t>
            </a:r>
            <a:r>
              <a:rPr sz="3100" spc="-20" dirty="0">
                <a:latin typeface="Franklin Gothic Medium"/>
                <a:cs typeface="Franklin Gothic Medium"/>
              </a:rPr>
              <a:t>market</a:t>
            </a:r>
            <a:r>
              <a:rPr sz="3100" spc="-10" dirty="0">
                <a:latin typeface="Franklin Gothic Medium"/>
                <a:cs typeface="Franklin Gothic Medium"/>
              </a:rPr>
              <a:t> structure.</a:t>
            </a:r>
            <a:endParaRPr sz="3100" dirty="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091760" cy="10214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1030" y="50927"/>
            <a:ext cx="9146173" cy="9047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54939" y="98552"/>
            <a:ext cx="8835390" cy="663003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6385" marR="5080" indent="-274320" algn="just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5161"/>
              <a:buFont typeface="Wingdings 2"/>
              <a:buChar char=""/>
              <a:tabLst>
                <a:tab pos="287020" algn="l"/>
              </a:tabLst>
            </a:pPr>
            <a:r>
              <a:rPr sz="3100" spc="-10" dirty="0">
                <a:latin typeface="Franklin Gothic Medium"/>
                <a:cs typeface="Franklin Gothic Medium"/>
              </a:rPr>
              <a:t>Here we </a:t>
            </a:r>
            <a:r>
              <a:rPr sz="3100" dirty="0">
                <a:latin typeface="Franklin Gothic Medium"/>
                <a:cs typeface="Franklin Gothic Medium"/>
              </a:rPr>
              <a:t>discuss </a:t>
            </a:r>
            <a:r>
              <a:rPr sz="3100" spc="-5" dirty="0">
                <a:latin typeface="Franklin Gothic Medium"/>
                <a:cs typeface="Franklin Gothic Medium"/>
              </a:rPr>
              <a:t>characteristics </a:t>
            </a:r>
            <a:r>
              <a:rPr sz="3100" spc="-10" dirty="0">
                <a:latin typeface="Franklin Gothic Medium"/>
                <a:cs typeface="Franklin Gothic Medium"/>
              </a:rPr>
              <a:t>of TR, </a:t>
            </a:r>
            <a:r>
              <a:rPr sz="3100" dirty="0">
                <a:latin typeface="Franklin Gothic Medium"/>
                <a:cs typeface="Franklin Gothic Medium"/>
              </a:rPr>
              <a:t>AR </a:t>
            </a:r>
            <a:r>
              <a:rPr sz="3100" spc="-5" dirty="0">
                <a:latin typeface="Franklin Gothic Medium"/>
                <a:cs typeface="Franklin Gothic Medium"/>
              </a:rPr>
              <a:t>and MR  under </a:t>
            </a:r>
            <a:r>
              <a:rPr sz="3100" dirty="0">
                <a:latin typeface="Franklin Gothic Medium"/>
                <a:cs typeface="Franklin Gothic Medium"/>
              </a:rPr>
              <a:t>perfect </a:t>
            </a:r>
            <a:r>
              <a:rPr sz="3100" spc="-5" dirty="0">
                <a:latin typeface="Franklin Gothic Medium"/>
                <a:cs typeface="Franklin Gothic Medium"/>
              </a:rPr>
              <a:t>competitive and </a:t>
            </a:r>
            <a:r>
              <a:rPr sz="3100" spc="-10" dirty="0">
                <a:latin typeface="Franklin Gothic Medium"/>
                <a:cs typeface="Franklin Gothic Medium"/>
              </a:rPr>
              <a:t>monopoly </a:t>
            </a:r>
            <a:r>
              <a:rPr sz="3100" spc="-20" dirty="0">
                <a:latin typeface="Franklin Gothic Medium"/>
                <a:cs typeface="Franklin Gothic Medium"/>
              </a:rPr>
              <a:t>market  </a:t>
            </a:r>
            <a:r>
              <a:rPr sz="3100" spc="-10" dirty="0">
                <a:latin typeface="Franklin Gothic Medium"/>
                <a:cs typeface="Franklin Gothic Medium"/>
              </a:rPr>
              <a:t>structure.</a:t>
            </a:r>
            <a:endParaRPr sz="3100" dirty="0">
              <a:latin typeface="Franklin Gothic Medium"/>
              <a:cs typeface="Franklin Gothic Medium"/>
            </a:endParaRPr>
          </a:p>
          <a:p>
            <a:pPr marR="3175" algn="ctr">
              <a:lnSpc>
                <a:spcPct val="100000"/>
              </a:lnSpc>
              <a:spcBef>
                <a:spcPts val="745"/>
              </a:spcBef>
            </a:pPr>
            <a:r>
              <a:rPr sz="3100" b="1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Franklin Gothic Medium"/>
                <a:cs typeface="Franklin Gothic Medium"/>
              </a:rPr>
              <a:t>GENERAL </a:t>
            </a:r>
            <a:r>
              <a:rPr sz="31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Franklin Gothic Medium"/>
                <a:cs typeface="Franklin Gothic Medium"/>
              </a:rPr>
              <a:t>CONCEPT </a:t>
            </a:r>
            <a:r>
              <a:rPr sz="3100" b="1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Franklin Gothic Medium"/>
                <a:cs typeface="Franklin Gothic Medium"/>
              </a:rPr>
              <a:t>OF </a:t>
            </a:r>
            <a:r>
              <a:rPr sz="31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Franklin Gothic Medium"/>
                <a:cs typeface="Franklin Gothic Medium"/>
              </a:rPr>
              <a:t>TR, AR AND</a:t>
            </a:r>
            <a:r>
              <a:rPr sz="3100" b="1" u="heavy" spc="-16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Franklin Gothic Medium"/>
                <a:cs typeface="Franklin Gothic Medium"/>
              </a:rPr>
              <a:t> </a:t>
            </a:r>
            <a:r>
              <a:rPr sz="31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Franklin Gothic Medium"/>
                <a:cs typeface="Franklin Gothic Medium"/>
              </a:rPr>
              <a:t>MR</a:t>
            </a:r>
            <a:endParaRPr sz="3100" dirty="0">
              <a:latin typeface="Franklin Gothic Medium"/>
              <a:cs typeface="Franklin Gothic Medium"/>
            </a:endParaRPr>
          </a:p>
          <a:p>
            <a:pPr marL="12700" algn="just">
              <a:lnSpc>
                <a:spcPct val="100000"/>
              </a:lnSpc>
              <a:spcBef>
                <a:spcPts val="750"/>
              </a:spcBef>
            </a:pPr>
            <a:r>
              <a:rPr sz="3100" b="1" i="1" spc="35" dirty="0">
                <a:solidFill>
                  <a:srgbClr val="FF0000"/>
                </a:solidFill>
                <a:uFill>
                  <a:solidFill>
                    <a:srgbClr val="FFFF00"/>
                  </a:solidFill>
                </a:uFill>
                <a:latin typeface="Franklin Gothic Medium"/>
                <a:cs typeface="Franklin Gothic Medium"/>
              </a:rPr>
              <a:t>A. </a:t>
            </a:r>
            <a:r>
              <a:rPr sz="3100" b="1" i="1" spc="-35" dirty="0">
                <a:solidFill>
                  <a:srgbClr val="FF0000"/>
                </a:solidFill>
                <a:uFill>
                  <a:solidFill>
                    <a:srgbClr val="FFFF00"/>
                  </a:solidFill>
                </a:uFill>
                <a:latin typeface="Franklin Gothic Medium"/>
                <a:cs typeface="Franklin Gothic Medium"/>
              </a:rPr>
              <a:t>Total </a:t>
            </a:r>
            <a:r>
              <a:rPr sz="3100" b="1" i="1" spc="-15" dirty="0">
                <a:solidFill>
                  <a:srgbClr val="FF0000"/>
                </a:solidFill>
                <a:uFill>
                  <a:solidFill>
                    <a:srgbClr val="FFFF00"/>
                  </a:solidFill>
                </a:uFill>
                <a:latin typeface="Franklin Gothic Medium"/>
                <a:cs typeface="Franklin Gothic Medium"/>
              </a:rPr>
              <a:t>Revenue</a:t>
            </a:r>
            <a:r>
              <a:rPr sz="3100" b="1" i="1" spc="-85" dirty="0">
                <a:solidFill>
                  <a:srgbClr val="FF0000"/>
                </a:solidFill>
                <a:uFill>
                  <a:solidFill>
                    <a:srgbClr val="FFFF00"/>
                  </a:solidFill>
                </a:uFill>
                <a:latin typeface="Franklin Gothic Medium"/>
                <a:cs typeface="Franklin Gothic Medium"/>
              </a:rPr>
              <a:t> </a:t>
            </a:r>
            <a:r>
              <a:rPr sz="3100" b="1" i="1" spc="5" dirty="0">
                <a:solidFill>
                  <a:srgbClr val="FF0000"/>
                </a:solidFill>
                <a:uFill>
                  <a:solidFill>
                    <a:srgbClr val="FFFF00"/>
                  </a:solidFill>
                </a:uFill>
                <a:latin typeface="Franklin Gothic Medium"/>
                <a:cs typeface="Franklin Gothic Medium"/>
              </a:rPr>
              <a:t>(TR):</a:t>
            </a:r>
            <a:endParaRPr sz="3100" dirty="0">
              <a:solidFill>
                <a:srgbClr val="FF0000"/>
              </a:solidFill>
              <a:latin typeface="Franklin Gothic Medium"/>
              <a:cs typeface="Franklin Gothic Medium"/>
            </a:endParaRPr>
          </a:p>
          <a:p>
            <a:pPr marL="527685" marR="5715" indent="-515620" algn="just">
              <a:lnSpc>
                <a:spcPct val="100000"/>
              </a:lnSpc>
              <a:spcBef>
                <a:spcPts val="740"/>
              </a:spcBef>
              <a:buClr>
                <a:srgbClr val="0AD0D9"/>
              </a:buClr>
              <a:buSzPct val="95161"/>
              <a:buFont typeface="Wingdings 2"/>
              <a:buChar char=""/>
              <a:tabLst>
                <a:tab pos="528320" algn="l"/>
              </a:tabLst>
            </a:pPr>
            <a:r>
              <a:rPr sz="3100" spc="-45" dirty="0">
                <a:latin typeface="Franklin Gothic Medium"/>
                <a:cs typeface="Franklin Gothic Medium"/>
              </a:rPr>
              <a:t>Total </a:t>
            </a:r>
            <a:r>
              <a:rPr sz="3100" spc="-5" dirty="0">
                <a:latin typeface="Franklin Gothic Medium"/>
                <a:cs typeface="Franklin Gothic Medium"/>
              </a:rPr>
              <a:t>sum </a:t>
            </a:r>
            <a:r>
              <a:rPr sz="3100" spc="-10" dirty="0">
                <a:latin typeface="Franklin Gothic Medium"/>
                <a:cs typeface="Franklin Gothic Medium"/>
              </a:rPr>
              <a:t>of </a:t>
            </a:r>
            <a:r>
              <a:rPr sz="3100" spc="-20" dirty="0">
                <a:latin typeface="Franklin Gothic Medium"/>
                <a:cs typeface="Franklin Gothic Medium"/>
              </a:rPr>
              <a:t>money </a:t>
            </a:r>
            <a:r>
              <a:rPr sz="3100" spc="-10" dirty="0">
                <a:latin typeface="Franklin Gothic Medium"/>
                <a:cs typeface="Franklin Gothic Medium"/>
              </a:rPr>
              <a:t>value </a:t>
            </a:r>
            <a:r>
              <a:rPr sz="3100" spc="-5" dirty="0">
                <a:latin typeface="Franklin Gothic Medium"/>
                <a:cs typeface="Franklin Gothic Medium"/>
              </a:rPr>
              <a:t>received </a:t>
            </a:r>
            <a:r>
              <a:rPr sz="3100" spc="-15" dirty="0">
                <a:latin typeface="Franklin Gothic Medium"/>
                <a:cs typeface="Franklin Gothic Medium"/>
              </a:rPr>
              <a:t>from </a:t>
            </a:r>
            <a:r>
              <a:rPr sz="3100" spc="-10" dirty="0">
                <a:latin typeface="Franklin Gothic Medium"/>
                <a:cs typeface="Franklin Gothic Medium"/>
              </a:rPr>
              <a:t>the  </a:t>
            </a:r>
            <a:r>
              <a:rPr sz="3100" spc="-5" dirty="0">
                <a:latin typeface="Franklin Gothic Medium"/>
                <a:cs typeface="Franklin Gothic Medium"/>
              </a:rPr>
              <a:t>sales </a:t>
            </a:r>
            <a:r>
              <a:rPr sz="3100" spc="-10" dirty="0">
                <a:latin typeface="Franklin Gothic Medium"/>
                <a:cs typeface="Franklin Gothic Medium"/>
              </a:rPr>
              <a:t>of various </a:t>
            </a:r>
            <a:r>
              <a:rPr sz="3100" spc="-5" dirty="0">
                <a:latin typeface="Franklin Gothic Medium"/>
                <a:cs typeface="Franklin Gothic Medium"/>
              </a:rPr>
              <a:t>quantities </a:t>
            </a:r>
            <a:r>
              <a:rPr sz="3100" spc="-10" dirty="0">
                <a:latin typeface="Franklin Gothic Medium"/>
                <a:cs typeface="Franklin Gothic Medium"/>
              </a:rPr>
              <a:t>of output of </a:t>
            </a:r>
            <a:r>
              <a:rPr sz="3100" spc="-5" dirty="0">
                <a:latin typeface="Franklin Gothic Medium"/>
                <a:cs typeface="Franklin Gothic Medium"/>
              </a:rPr>
              <a:t>product  produced during a </a:t>
            </a:r>
            <a:r>
              <a:rPr sz="3100" spc="-10" dirty="0">
                <a:latin typeface="Franklin Gothic Medium"/>
                <a:cs typeface="Franklin Gothic Medium"/>
              </a:rPr>
              <a:t>given </a:t>
            </a:r>
            <a:r>
              <a:rPr sz="3100" spc="-5" dirty="0">
                <a:latin typeface="Franklin Gothic Medium"/>
                <a:cs typeface="Franklin Gothic Medium"/>
              </a:rPr>
              <a:t>period </a:t>
            </a:r>
            <a:r>
              <a:rPr sz="3100" spc="-10" dirty="0">
                <a:latin typeface="Franklin Gothic Medium"/>
                <a:cs typeface="Franklin Gothic Medium"/>
              </a:rPr>
              <a:t>of </a:t>
            </a:r>
            <a:r>
              <a:rPr sz="3100" spc="-5" dirty="0">
                <a:latin typeface="Franklin Gothic Medium"/>
                <a:cs typeface="Franklin Gothic Medium"/>
              </a:rPr>
              <a:t>time </a:t>
            </a:r>
            <a:r>
              <a:rPr sz="3100" spc="-10" dirty="0">
                <a:latin typeface="Franklin Gothic Medium"/>
                <a:cs typeface="Franklin Gothic Medium"/>
              </a:rPr>
              <a:t>at </a:t>
            </a:r>
            <a:r>
              <a:rPr sz="3100" spc="5" dirty="0">
                <a:latin typeface="Franklin Gothic Medium"/>
                <a:cs typeface="Franklin Gothic Medium"/>
              </a:rPr>
              <a:t>certain  </a:t>
            </a:r>
            <a:r>
              <a:rPr sz="3100" spc="-5" dirty="0">
                <a:latin typeface="Franklin Gothic Medium"/>
                <a:cs typeface="Franklin Gothic Medium"/>
              </a:rPr>
              <a:t>price </a:t>
            </a:r>
            <a:r>
              <a:rPr sz="3100" spc="-15" dirty="0">
                <a:latin typeface="Franklin Gothic Medium"/>
                <a:cs typeface="Franklin Gothic Medium"/>
              </a:rPr>
              <a:t>level </a:t>
            </a:r>
            <a:r>
              <a:rPr sz="3100" dirty="0">
                <a:latin typeface="Franklin Gothic Medium"/>
                <a:cs typeface="Franklin Gothic Medium"/>
              </a:rPr>
              <a:t>is </a:t>
            </a:r>
            <a:r>
              <a:rPr sz="3100" spc="-10" dirty="0">
                <a:latin typeface="Franklin Gothic Medium"/>
                <a:cs typeface="Franklin Gothic Medium"/>
              </a:rPr>
              <a:t>known as </a:t>
            </a:r>
            <a:r>
              <a:rPr sz="3100" spc="-20" dirty="0">
                <a:latin typeface="Franklin Gothic Medium"/>
                <a:cs typeface="Franklin Gothic Medium"/>
              </a:rPr>
              <a:t>total </a:t>
            </a:r>
            <a:r>
              <a:rPr sz="3100" spc="-15" dirty="0">
                <a:latin typeface="Franklin Gothic Medium"/>
                <a:cs typeface="Franklin Gothic Medium"/>
              </a:rPr>
              <a:t>revenue </a:t>
            </a:r>
            <a:r>
              <a:rPr sz="3100" spc="-10" dirty="0">
                <a:latin typeface="Franklin Gothic Medium"/>
                <a:cs typeface="Franklin Gothic Medium"/>
              </a:rPr>
              <a:t>of </a:t>
            </a:r>
            <a:r>
              <a:rPr sz="3100" spc="-5" dirty="0">
                <a:latin typeface="Franklin Gothic Medium"/>
                <a:cs typeface="Franklin Gothic Medium"/>
              </a:rPr>
              <a:t>a firm </a:t>
            </a:r>
            <a:r>
              <a:rPr sz="3100" spc="-15" dirty="0">
                <a:latin typeface="Franklin Gothic Medium"/>
                <a:cs typeface="Franklin Gothic Medium"/>
              </a:rPr>
              <a:t>or </a:t>
            </a:r>
            <a:r>
              <a:rPr sz="3100" spc="745" dirty="0">
                <a:latin typeface="Franklin Gothic Medium"/>
                <a:cs typeface="Franklin Gothic Medium"/>
              </a:rPr>
              <a:t> </a:t>
            </a:r>
            <a:r>
              <a:rPr sz="3100" spc="-10" dirty="0">
                <a:latin typeface="Franklin Gothic Medium"/>
                <a:cs typeface="Franklin Gothic Medium"/>
              </a:rPr>
              <a:t>an </a:t>
            </a:r>
            <a:r>
              <a:rPr sz="3100" spc="5" dirty="0">
                <a:latin typeface="Franklin Gothic Medium"/>
                <a:cs typeface="Franklin Gothic Medium"/>
              </a:rPr>
              <a:t>industry </a:t>
            </a:r>
            <a:r>
              <a:rPr sz="3100" spc="-15" dirty="0">
                <a:latin typeface="Franklin Gothic Medium"/>
                <a:cs typeface="Franklin Gothic Medium"/>
              </a:rPr>
              <a:t>for </a:t>
            </a:r>
            <a:r>
              <a:rPr sz="3100" spc="-10" dirty="0">
                <a:latin typeface="Franklin Gothic Medium"/>
                <a:cs typeface="Franklin Gothic Medium"/>
              </a:rPr>
              <a:t>that time</a:t>
            </a:r>
            <a:r>
              <a:rPr sz="3100" spc="55" dirty="0">
                <a:latin typeface="Franklin Gothic Medium"/>
                <a:cs typeface="Franklin Gothic Medium"/>
              </a:rPr>
              <a:t> </a:t>
            </a:r>
            <a:r>
              <a:rPr sz="3100" spc="-5" dirty="0">
                <a:latin typeface="Franklin Gothic Medium"/>
                <a:cs typeface="Franklin Gothic Medium"/>
              </a:rPr>
              <a:t>period.</a:t>
            </a:r>
            <a:endParaRPr sz="3100" dirty="0">
              <a:latin typeface="Franklin Gothic Medium"/>
              <a:cs typeface="Franklin Gothic Medium"/>
            </a:endParaRPr>
          </a:p>
          <a:p>
            <a:pPr marL="527685" marR="7620" indent="-515620" algn="just">
              <a:lnSpc>
                <a:spcPct val="100000"/>
              </a:lnSpc>
              <a:spcBef>
                <a:spcPts val="750"/>
              </a:spcBef>
              <a:buClr>
                <a:srgbClr val="0AD0D9"/>
              </a:buClr>
              <a:buSzPct val="95161"/>
              <a:buFont typeface="Wingdings 2"/>
              <a:buChar char=""/>
              <a:tabLst>
                <a:tab pos="528320" algn="l"/>
              </a:tabLst>
            </a:pPr>
            <a:r>
              <a:rPr sz="3100" spc="-5" dirty="0">
                <a:latin typeface="Franklin Gothic Medium"/>
                <a:cs typeface="Franklin Gothic Medium"/>
              </a:rPr>
              <a:t>It </a:t>
            </a:r>
            <a:r>
              <a:rPr sz="3100" spc="-10" dirty="0">
                <a:latin typeface="Franklin Gothic Medium"/>
                <a:cs typeface="Franklin Gothic Medium"/>
              </a:rPr>
              <a:t>can </a:t>
            </a:r>
            <a:r>
              <a:rPr sz="3100" dirty="0">
                <a:latin typeface="Franklin Gothic Medium"/>
                <a:cs typeface="Franklin Gothic Medium"/>
              </a:rPr>
              <a:t>be </a:t>
            </a:r>
            <a:r>
              <a:rPr sz="3100" spc="-5" dirty="0">
                <a:latin typeface="Franklin Gothic Medium"/>
                <a:cs typeface="Franklin Gothic Medium"/>
              </a:rPr>
              <a:t>obtained </a:t>
            </a:r>
            <a:r>
              <a:rPr sz="3100" spc="-15" dirty="0">
                <a:latin typeface="Franklin Gothic Medium"/>
                <a:cs typeface="Franklin Gothic Medium"/>
              </a:rPr>
              <a:t>by </a:t>
            </a:r>
            <a:r>
              <a:rPr sz="3100" spc="-5" dirty="0">
                <a:latin typeface="Franklin Gothic Medium"/>
                <a:cs typeface="Franklin Gothic Medium"/>
              </a:rPr>
              <a:t>multiplying </a:t>
            </a:r>
            <a:r>
              <a:rPr sz="3100" spc="-20" dirty="0">
                <a:latin typeface="Franklin Gothic Medium"/>
                <a:cs typeface="Franklin Gothic Medium"/>
              </a:rPr>
              <a:t>total </a:t>
            </a:r>
            <a:r>
              <a:rPr sz="3100" spc="-5" dirty="0">
                <a:latin typeface="Franklin Gothic Medium"/>
                <a:cs typeface="Franklin Gothic Medium"/>
              </a:rPr>
              <a:t>output  </a:t>
            </a:r>
            <a:r>
              <a:rPr sz="3100" spc="-10" dirty="0">
                <a:latin typeface="Franklin Gothic Medium"/>
                <a:cs typeface="Franklin Gothic Medium"/>
              </a:rPr>
              <a:t>sold </a:t>
            </a:r>
            <a:r>
              <a:rPr sz="3100" spc="-5" dirty="0">
                <a:latin typeface="Franklin Gothic Medium"/>
                <a:cs typeface="Franklin Gothic Medium"/>
              </a:rPr>
              <a:t>(Q) </a:t>
            </a:r>
            <a:r>
              <a:rPr sz="3100" spc="-25" dirty="0">
                <a:latin typeface="Franklin Gothic Medium"/>
                <a:cs typeface="Franklin Gothic Medium"/>
              </a:rPr>
              <a:t>by </a:t>
            </a:r>
            <a:r>
              <a:rPr sz="3100" spc="-10" dirty="0">
                <a:latin typeface="Franklin Gothic Medium"/>
                <a:cs typeface="Franklin Gothic Medium"/>
              </a:rPr>
              <a:t>the </a:t>
            </a:r>
            <a:r>
              <a:rPr sz="3100" spc="-5" dirty="0">
                <a:latin typeface="Franklin Gothic Medium"/>
                <a:cs typeface="Franklin Gothic Medium"/>
              </a:rPr>
              <a:t>corresponding price</a:t>
            </a:r>
            <a:r>
              <a:rPr sz="3100" spc="145" dirty="0">
                <a:latin typeface="Franklin Gothic Medium"/>
                <a:cs typeface="Franklin Gothic Medium"/>
              </a:rPr>
              <a:t> </a:t>
            </a:r>
            <a:r>
              <a:rPr sz="3100" spc="-5" dirty="0">
                <a:latin typeface="Franklin Gothic Medium"/>
                <a:cs typeface="Franklin Gothic Medium"/>
              </a:rPr>
              <a:t>(P).</a:t>
            </a:r>
            <a:endParaRPr sz="3100" dirty="0">
              <a:latin typeface="Franklin Gothic Medium"/>
              <a:cs typeface="Franklin Gothic Medium"/>
            </a:endParaRPr>
          </a:p>
          <a:p>
            <a:pPr marL="3227070">
              <a:lnSpc>
                <a:spcPct val="100000"/>
              </a:lnSpc>
              <a:spcBef>
                <a:spcPts val="660"/>
              </a:spcBef>
            </a:pPr>
            <a:r>
              <a:rPr sz="3100" spc="-5" dirty="0">
                <a:solidFill>
                  <a:srgbClr val="FF0000"/>
                </a:solidFill>
                <a:latin typeface="Franklin Gothic Medium"/>
                <a:cs typeface="Franklin Gothic Medium"/>
              </a:rPr>
              <a:t>i.e. </a:t>
            </a:r>
            <a:r>
              <a:rPr sz="3100" dirty="0">
                <a:solidFill>
                  <a:srgbClr val="FF0000"/>
                </a:solidFill>
                <a:latin typeface="Franklin Gothic Medium"/>
                <a:cs typeface="Franklin Gothic Medium"/>
              </a:rPr>
              <a:t>TR </a:t>
            </a:r>
            <a:r>
              <a:rPr sz="3100" spc="-5" dirty="0">
                <a:solidFill>
                  <a:srgbClr val="FF0000"/>
                </a:solidFill>
                <a:latin typeface="Franklin Gothic Medium"/>
                <a:cs typeface="Franklin Gothic Medium"/>
              </a:rPr>
              <a:t>= P ×</a:t>
            </a:r>
            <a:r>
              <a:rPr sz="3100" spc="-10" dirty="0">
                <a:solidFill>
                  <a:srgbClr val="FF0000"/>
                </a:solidFill>
                <a:latin typeface="Franklin Gothic Medium"/>
                <a:cs typeface="Franklin Gothic Medium"/>
              </a:rPr>
              <a:t> </a:t>
            </a:r>
            <a:r>
              <a:rPr sz="3100" spc="-5" dirty="0">
                <a:solidFill>
                  <a:srgbClr val="FF0000"/>
                </a:solidFill>
                <a:latin typeface="Franklin Gothic Medium"/>
                <a:cs typeface="Franklin Gothic Medium"/>
              </a:rPr>
              <a:t>Q</a:t>
            </a:r>
            <a:endParaRPr sz="3100" dirty="0">
              <a:solidFill>
                <a:srgbClr val="FF0000"/>
              </a:solidFill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091760" cy="10214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1030" y="50927"/>
            <a:ext cx="9146173" cy="9047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54939" y="7235"/>
            <a:ext cx="8835390" cy="6447919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820"/>
              </a:spcBef>
            </a:pPr>
            <a:r>
              <a:rPr sz="3000" b="1" i="1" spc="5" dirty="0">
                <a:solidFill>
                  <a:srgbClr val="FF0000"/>
                </a:solidFill>
                <a:uFill>
                  <a:solidFill>
                    <a:srgbClr val="FFFF00"/>
                  </a:solidFill>
                </a:uFill>
                <a:latin typeface="Franklin Gothic Medium"/>
                <a:cs typeface="Franklin Gothic Medium"/>
              </a:rPr>
              <a:t>B. </a:t>
            </a:r>
            <a:r>
              <a:rPr sz="3000" b="1" i="1" spc="-10" dirty="0">
                <a:solidFill>
                  <a:srgbClr val="FF0000"/>
                </a:solidFill>
                <a:uFill>
                  <a:solidFill>
                    <a:srgbClr val="FFFF00"/>
                  </a:solidFill>
                </a:uFill>
                <a:latin typeface="Franklin Gothic Medium"/>
                <a:cs typeface="Franklin Gothic Medium"/>
              </a:rPr>
              <a:t>Average </a:t>
            </a:r>
            <a:r>
              <a:rPr sz="3000" b="1" i="1" spc="-15" dirty="0">
                <a:solidFill>
                  <a:srgbClr val="FF0000"/>
                </a:solidFill>
                <a:uFill>
                  <a:solidFill>
                    <a:srgbClr val="FFFF00"/>
                  </a:solidFill>
                </a:uFill>
                <a:latin typeface="Franklin Gothic Medium"/>
                <a:cs typeface="Franklin Gothic Medium"/>
              </a:rPr>
              <a:t>Revenue</a:t>
            </a:r>
            <a:r>
              <a:rPr sz="3000" b="1" i="1" spc="-114" dirty="0">
                <a:solidFill>
                  <a:srgbClr val="FF0000"/>
                </a:solidFill>
                <a:uFill>
                  <a:solidFill>
                    <a:srgbClr val="FFFF00"/>
                  </a:solidFill>
                </a:uFill>
                <a:latin typeface="Franklin Gothic Medium"/>
                <a:cs typeface="Franklin Gothic Medium"/>
              </a:rPr>
              <a:t> </a:t>
            </a:r>
            <a:r>
              <a:rPr sz="3000" b="1" i="1" spc="5" dirty="0">
                <a:solidFill>
                  <a:srgbClr val="FF0000"/>
                </a:solidFill>
                <a:uFill>
                  <a:solidFill>
                    <a:srgbClr val="FFFF00"/>
                  </a:solidFill>
                </a:uFill>
                <a:latin typeface="Franklin Gothic Medium"/>
                <a:cs typeface="Franklin Gothic Medium"/>
              </a:rPr>
              <a:t>(AR):</a:t>
            </a:r>
            <a:endParaRPr sz="3000" dirty="0">
              <a:solidFill>
                <a:srgbClr val="FF0000"/>
              </a:solidFill>
              <a:latin typeface="Franklin Gothic Medium"/>
              <a:cs typeface="Franklin Gothic Medium"/>
            </a:endParaRPr>
          </a:p>
          <a:p>
            <a:pPr marL="286385" marR="6350" indent="-274320" algn="just">
              <a:lnSpc>
                <a:spcPct val="100000"/>
              </a:lnSpc>
              <a:spcBef>
                <a:spcPts val="720"/>
              </a:spcBef>
              <a:buClr>
                <a:srgbClr val="0AD0D9"/>
              </a:buClr>
              <a:buSzPct val="95000"/>
              <a:buFont typeface="Wingdings 2"/>
              <a:buChar char=""/>
              <a:tabLst>
                <a:tab pos="287020" algn="l"/>
              </a:tabLst>
            </a:pPr>
            <a:r>
              <a:rPr sz="3000" spc="-20" dirty="0">
                <a:latin typeface="Franklin Gothic Medium"/>
                <a:cs typeface="Franklin Gothic Medium"/>
              </a:rPr>
              <a:t>Per </a:t>
            </a:r>
            <a:r>
              <a:rPr sz="3000" spc="-5" dirty="0">
                <a:latin typeface="Franklin Gothic Medium"/>
                <a:cs typeface="Franklin Gothic Medium"/>
              </a:rPr>
              <a:t>unit </a:t>
            </a:r>
            <a:r>
              <a:rPr sz="3000" spc="-15" dirty="0">
                <a:latin typeface="Franklin Gothic Medium"/>
                <a:cs typeface="Franklin Gothic Medium"/>
              </a:rPr>
              <a:t>revenue </a:t>
            </a:r>
            <a:r>
              <a:rPr sz="3000" spc="-5" dirty="0">
                <a:latin typeface="Franklin Gothic Medium"/>
                <a:cs typeface="Franklin Gothic Medium"/>
              </a:rPr>
              <a:t>of </a:t>
            </a:r>
            <a:r>
              <a:rPr sz="3000" dirty="0">
                <a:latin typeface="Franklin Gothic Medium"/>
                <a:cs typeface="Franklin Gothic Medium"/>
              </a:rPr>
              <a:t>a </a:t>
            </a:r>
            <a:r>
              <a:rPr sz="3000" spc="-5" dirty="0">
                <a:latin typeface="Franklin Gothic Medium"/>
                <a:cs typeface="Franklin Gothic Medium"/>
              </a:rPr>
              <a:t>product is </a:t>
            </a:r>
            <a:r>
              <a:rPr sz="3000" spc="-10" dirty="0">
                <a:latin typeface="Franklin Gothic Medium"/>
                <a:cs typeface="Franklin Gothic Medium"/>
              </a:rPr>
              <a:t>known </a:t>
            </a:r>
            <a:r>
              <a:rPr sz="3000" spc="-5" dirty="0">
                <a:latin typeface="Franklin Gothic Medium"/>
                <a:cs typeface="Franklin Gothic Medium"/>
              </a:rPr>
              <a:t>as </a:t>
            </a:r>
            <a:r>
              <a:rPr sz="3000" spc="-15" dirty="0">
                <a:latin typeface="Franklin Gothic Medium"/>
                <a:cs typeface="Franklin Gothic Medium"/>
              </a:rPr>
              <a:t>average  </a:t>
            </a:r>
            <a:r>
              <a:rPr sz="3000" spc="-10" dirty="0">
                <a:latin typeface="Franklin Gothic Medium"/>
                <a:cs typeface="Franklin Gothic Medium"/>
              </a:rPr>
              <a:t>revenue. </a:t>
            </a:r>
            <a:r>
              <a:rPr sz="3000" spc="-35" dirty="0">
                <a:latin typeface="Franklin Gothic Medium"/>
                <a:cs typeface="Franklin Gothic Medium"/>
              </a:rPr>
              <a:t>We </a:t>
            </a:r>
            <a:r>
              <a:rPr sz="3000" spc="-10" dirty="0">
                <a:latin typeface="Franklin Gothic Medium"/>
                <a:cs typeface="Franklin Gothic Medium"/>
              </a:rPr>
              <a:t>obtain </a:t>
            </a:r>
            <a:r>
              <a:rPr sz="3000" dirty="0">
                <a:latin typeface="Franklin Gothic Medium"/>
                <a:cs typeface="Franklin Gothic Medium"/>
              </a:rPr>
              <a:t>AR </a:t>
            </a:r>
            <a:r>
              <a:rPr sz="3000" spc="-20" dirty="0">
                <a:latin typeface="Franklin Gothic Medium"/>
                <a:cs typeface="Franklin Gothic Medium"/>
              </a:rPr>
              <a:t>by </a:t>
            </a:r>
            <a:r>
              <a:rPr sz="3000" spc="-5" dirty="0">
                <a:latin typeface="Franklin Gothic Medium"/>
                <a:cs typeface="Franklin Gothic Medium"/>
              </a:rPr>
              <a:t>dividing </a:t>
            </a:r>
            <a:r>
              <a:rPr sz="3000" spc="-10" dirty="0">
                <a:latin typeface="Franklin Gothic Medium"/>
                <a:cs typeface="Franklin Gothic Medium"/>
              </a:rPr>
              <a:t>(TR) </a:t>
            </a:r>
            <a:r>
              <a:rPr sz="3000" spc="-20" dirty="0">
                <a:latin typeface="Franklin Gothic Medium"/>
                <a:cs typeface="Franklin Gothic Medium"/>
              </a:rPr>
              <a:t>by </a:t>
            </a:r>
            <a:r>
              <a:rPr sz="3000" spc="-5" dirty="0">
                <a:latin typeface="Franklin Gothic Medium"/>
                <a:cs typeface="Franklin Gothic Medium"/>
              </a:rPr>
              <a:t>the  corresponding quantity sold</a:t>
            </a:r>
            <a:r>
              <a:rPr sz="3000" spc="15" dirty="0">
                <a:latin typeface="Franklin Gothic Medium"/>
                <a:cs typeface="Franklin Gothic Medium"/>
              </a:rPr>
              <a:t> </a:t>
            </a:r>
            <a:r>
              <a:rPr sz="3000" spc="-5" dirty="0">
                <a:latin typeface="Franklin Gothic Medium"/>
                <a:cs typeface="Franklin Gothic Medium"/>
              </a:rPr>
              <a:t>(Q).</a:t>
            </a:r>
            <a:endParaRPr sz="3000" dirty="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4350" dirty="0">
              <a:latin typeface="Times New Roman"/>
              <a:cs typeface="Times New Roman"/>
            </a:endParaRPr>
          </a:p>
          <a:p>
            <a:pPr marL="2868930">
              <a:lnSpc>
                <a:spcPct val="100000"/>
              </a:lnSpc>
            </a:pPr>
            <a:r>
              <a:rPr sz="3000" spc="-5" dirty="0" smtClean="0">
                <a:latin typeface="Franklin Gothic Medium"/>
                <a:cs typeface="Franklin Gothic Medium"/>
              </a:rPr>
              <a:t>i.e.</a:t>
            </a:r>
            <a:r>
              <a:rPr lang="en-IN" sz="3000" spc="-5" dirty="0" smtClean="0">
                <a:latin typeface="Franklin Gothic Medium"/>
                <a:cs typeface="Franklin Gothic Medium"/>
              </a:rPr>
              <a:t> AR = TR/Q</a:t>
            </a:r>
            <a:endParaRPr sz="3000" dirty="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435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3000" b="1" i="1" u="heavy" dirty="0">
                <a:solidFill>
                  <a:srgbClr val="FF0000"/>
                </a:solidFill>
                <a:uFill>
                  <a:solidFill>
                    <a:srgbClr val="FFFF00"/>
                  </a:solidFill>
                </a:uFill>
                <a:latin typeface="Franklin Gothic Medium"/>
                <a:cs typeface="Franklin Gothic Medium"/>
              </a:rPr>
              <a:t>C</a:t>
            </a:r>
            <a:r>
              <a:rPr sz="3000" b="1" i="1" dirty="0">
                <a:solidFill>
                  <a:srgbClr val="FF0000"/>
                </a:solidFill>
                <a:uFill>
                  <a:solidFill>
                    <a:srgbClr val="FFFF00"/>
                  </a:solidFill>
                </a:uFill>
                <a:latin typeface="Franklin Gothic Medium"/>
                <a:cs typeface="Franklin Gothic Medium"/>
              </a:rPr>
              <a:t>. Marginal </a:t>
            </a:r>
            <a:r>
              <a:rPr sz="3000" b="1" i="1" spc="-15" dirty="0">
                <a:solidFill>
                  <a:srgbClr val="FF0000"/>
                </a:solidFill>
                <a:uFill>
                  <a:solidFill>
                    <a:srgbClr val="FFFF00"/>
                  </a:solidFill>
                </a:uFill>
                <a:latin typeface="Franklin Gothic Medium"/>
                <a:cs typeface="Franklin Gothic Medium"/>
              </a:rPr>
              <a:t>Revenue</a:t>
            </a:r>
            <a:r>
              <a:rPr sz="3000" b="1" i="1" spc="-120" dirty="0">
                <a:solidFill>
                  <a:srgbClr val="FF0000"/>
                </a:solidFill>
                <a:uFill>
                  <a:solidFill>
                    <a:srgbClr val="FFFF00"/>
                  </a:solidFill>
                </a:uFill>
                <a:latin typeface="Franklin Gothic Medium"/>
                <a:cs typeface="Franklin Gothic Medium"/>
              </a:rPr>
              <a:t> </a:t>
            </a:r>
            <a:r>
              <a:rPr sz="3000" b="1" i="1" dirty="0">
                <a:solidFill>
                  <a:srgbClr val="FF0000"/>
                </a:solidFill>
                <a:uFill>
                  <a:solidFill>
                    <a:srgbClr val="FFFF00"/>
                  </a:solidFill>
                </a:uFill>
                <a:latin typeface="Franklin Gothic Medium"/>
                <a:cs typeface="Franklin Gothic Medium"/>
              </a:rPr>
              <a:t>(MR):</a:t>
            </a:r>
            <a:endParaRPr sz="3000" dirty="0">
              <a:solidFill>
                <a:srgbClr val="FF0000"/>
              </a:solidFill>
              <a:latin typeface="Franklin Gothic Medium"/>
              <a:cs typeface="Franklin Gothic Medium"/>
            </a:endParaRPr>
          </a:p>
          <a:p>
            <a:pPr marL="286385" marR="5080" indent="-274320" algn="just">
              <a:lnSpc>
                <a:spcPct val="100000"/>
              </a:lnSpc>
              <a:spcBef>
                <a:spcPts val="720"/>
              </a:spcBef>
              <a:buClr>
                <a:srgbClr val="0AD0D9"/>
              </a:buClr>
              <a:buSzPct val="95000"/>
              <a:buFont typeface="Wingdings 2"/>
              <a:buChar char=""/>
              <a:tabLst>
                <a:tab pos="287020" algn="l"/>
              </a:tabLst>
            </a:pPr>
            <a:r>
              <a:rPr sz="3000" dirty="0">
                <a:latin typeface="Franklin Gothic Medium"/>
                <a:cs typeface="Franklin Gothic Medium"/>
              </a:rPr>
              <a:t>An </a:t>
            </a:r>
            <a:r>
              <a:rPr sz="3000" spc="-5" dirty="0">
                <a:latin typeface="Franklin Gothic Medium"/>
                <a:cs typeface="Franklin Gothic Medium"/>
              </a:rPr>
              <a:t>additional </a:t>
            </a:r>
            <a:r>
              <a:rPr sz="3000" dirty="0">
                <a:latin typeface="Franklin Gothic Medium"/>
                <a:cs typeface="Franklin Gothic Medium"/>
              </a:rPr>
              <a:t>amount </a:t>
            </a:r>
            <a:r>
              <a:rPr sz="3000" spc="-5" dirty="0">
                <a:latin typeface="Franklin Gothic Medium"/>
                <a:cs typeface="Franklin Gothic Medium"/>
              </a:rPr>
              <a:t>of </a:t>
            </a:r>
            <a:r>
              <a:rPr sz="3000" spc="-15" dirty="0">
                <a:latin typeface="Franklin Gothic Medium"/>
                <a:cs typeface="Franklin Gothic Medium"/>
              </a:rPr>
              <a:t>money </a:t>
            </a:r>
            <a:r>
              <a:rPr sz="3000" spc="-5" dirty="0">
                <a:latin typeface="Franklin Gothic Medium"/>
                <a:cs typeface="Franklin Gothic Medium"/>
              </a:rPr>
              <a:t>received from the  sells of </a:t>
            </a:r>
            <a:r>
              <a:rPr sz="3000" dirty="0">
                <a:latin typeface="Franklin Gothic Medium"/>
                <a:cs typeface="Franklin Gothic Medium"/>
              </a:rPr>
              <a:t>one additional </a:t>
            </a:r>
            <a:r>
              <a:rPr sz="3000" spc="-5" dirty="0">
                <a:latin typeface="Franklin Gothic Medium"/>
                <a:cs typeface="Franklin Gothic Medium"/>
              </a:rPr>
              <a:t>unit of </a:t>
            </a:r>
            <a:r>
              <a:rPr sz="3000" dirty="0">
                <a:latin typeface="Franklin Gothic Medium"/>
                <a:cs typeface="Franklin Gothic Medium"/>
              </a:rPr>
              <a:t>a </a:t>
            </a:r>
            <a:r>
              <a:rPr sz="3000" spc="-5" dirty="0">
                <a:latin typeface="Franklin Gothic Medium"/>
                <a:cs typeface="Franklin Gothic Medium"/>
              </a:rPr>
              <a:t>product or</a:t>
            </a:r>
            <a:r>
              <a:rPr sz="3000" spc="-15" dirty="0">
                <a:latin typeface="Franklin Gothic Medium"/>
                <a:cs typeface="Franklin Gothic Medium"/>
              </a:rPr>
              <a:t> </a:t>
            </a:r>
            <a:r>
              <a:rPr sz="3000" dirty="0">
                <a:latin typeface="Franklin Gothic Medium"/>
                <a:cs typeface="Franklin Gothic Medium"/>
              </a:rPr>
              <a:t>output.</a:t>
            </a: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4350" dirty="0">
              <a:latin typeface="Times New Roman"/>
              <a:cs typeface="Times New Roman"/>
            </a:endParaRPr>
          </a:p>
          <a:p>
            <a:pPr marL="1153795">
              <a:lnSpc>
                <a:spcPct val="100000"/>
              </a:lnSpc>
            </a:pPr>
            <a:r>
              <a:rPr sz="3000" spc="-5" dirty="0" smtClean="0">
                <a:latin typeface="Franklin Gothic Medium"/>
                <a:cs typeface="Franklin Gothic Medium"/>
              </a:rPr>
              <a:t>i.e.</a:t>
            </a:r>
            <a:r>
              <a:rPr lang="en-IN" sz="3000" spc="-5" dirty="0" smtClean="0">
                <a:latin typeface="Franklin Gothic Medium"/>
                <a:cs typeface="Franklin Gothic Medium"/>
              </a:rPr>
              <a:t>MR= TRn – TRn-1</a:t>
            </a:r>
            <a:endParaRPr sz="3000" dirty="0">
              <a:latin typeface="Franklin Gothic Medium"/>
              <a:cs typeface="Franklin Gothic Medium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642359" y="3494532"/>
            <a:ext cx="2240280" cy="10972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80360" y="6694930"/>
            <a:ext cx="3154680" cy="1630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091760" cy="10214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1030" y="50927"/>
            <a:ext cx="9146173" cy="9047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54043" y="1447800"/>
            <a:ext cx="8836025" cy="42780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5080" indent="-274320" algn="just">
              <a:lnSpc>
                <a:spcPct val="100000"/>
              </a:lnSpc>
              <a:spcBef>
                <a:spcPts val="100"/>
              </a:spcBef>
              <a:buClr>
                <a:srgbClr val="0AD0D9"/>
              </a:buClr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3200" spc="-5" dirty="0">
                <a:latin typeface="Franklin Gothic Medium"/>
                <a:cs typeface="Franklin Gothic Medium"/>
              </a:rPr>
              <a:t>Where, TRn is </a:t>
            </a:r>
            <a:r>
              <a:rPr sz="3200" dirty="0">
                <a:latin typeface="Franklin Gothic Medium"/>
                <a:cs typeface="Franklin Gothic Medium"/>
              </a:rPr>
              <a:t>he </a:t>
            </a:r>
            <a:r>
              <a:rPr sz="3200" spc="-20" dirty="0">
                <a:latin typeface="Franklin Gothic Medium"/>
                <a:cs typeface="Franklin Gothic Medium"/>
              </a:rPr>
              <a:t>total </a:t>
            </a:r>
            <a:r>
              <a:rPr sz="3200" spc="-15" dirty="0">
                <a:latin typeface="Franklin Gothic Medium"/>
                <a:cs typeface="Franklin Gothic Medium"/>
              </a:rPr>
              <a:t>revenue </a:t>
            </a:r>
            <a:r>
              <a:rPr sz="3200" spc="-5" dirty="0">
                <a:latin typeface="Franklin Gothic Medium"/>
                <a:cs typeface="Franklin Gothic Medium"/>
              </a:rPr>
              <a:t>obtained </a:t>
            </a:r>
            <a:r>
              <a:rPr sz="3200" spc="-15" dirty="0">
                <a:latin typeface="Franklin Gothic Medium"/>
                <a:cs typeface="Franklin Gothic Medium"/>
              </a:rPr>
              <a:t>from  </a:t>
            </a:r>
            <a:r>
              <a:rPr sz="3200" spc="-5" dirty="0">
                <a:latin typeface="Franklin Gothic Medium"/>
                <a:cs typeface="Franklin Gothic Medium"/>
              </a:rPr>
              <a:t>the sales </a:t>
            </a:r>
            <a:r>
              <a:rPr sz="3200" dirty="0">
                <a:latin typeface="Franklin Gothic Medium"/>
                <a:cs typeface="Franklin Gothic Medium"/>
              </a:rPr>
              <a:t>of nth unit of output and TRn-1 </a:t>
            </a:r>
            <a:r>
              <a:rPr sz="3200" spc="-5" dirty="0">
                <a:latin typeface="Franklin Gothic Medium"/>
                <a:cs typeface="Franklin Gothic Medium"/>
              </a:rPr>
              <a:t>is the  </a:t>
            </a:r>
            <a:r>
              <a:rPr sz="3200" spc="-20" dirty="0">
                <a:latin typeface="Franklin Gothic Medium"/>
                <a:cs typeface="Franklin Gothic Medium"/>
              </a:rPr>
              <a:t>total </a:t>
            </a:r>
            <a:r>
              <a:rPr sz="3200" spc="-15" dirty="0">
                <a:latin typeface="Franklin Gothic Medium"/>
                <a:cs typeface="Franklin Gothic Medium"/>
              </a:rPr>
              <a:t>revenue </a:t>
            </a:r>
            <a:r>
              <a:rPr sz="3200" spc="-5" dirty="0">
                <a:latin typeface="Franklin Gothic Medium"/>
                <a:cs typeface="Franklin Gothic Medium"/>
              </a:rPr>
              <a:t>obtained </a:t>
            </a:r>
            <a:r>
              <a:rPr sz="3200" spc="-10" dirty="0">
                <a:latin typeface="Franklin Gothic Medium"/>
                <a:cs typeface="Franklin Gothic Medium"/>
              </a:rPr>
              <a:t>from </a:t>
            </a:r>
            <a:r>
              <a:rPr sz="3200" spc="-5" dirty="0">
                <a:latin typeface="Franklin Gothic Medium"/>
                <a:cs typeface="Franklin Gothic Medium"/>
              </a:rPr>
              <a:t>the sales of </a:t>
            </a:r>
            <a:r>
              <a:rPr sz="3200" dirty="0">
                <a:latin typeface="Franklin Gothic Medium"/>
                <a:cs typeface="Franklin Gothic Medium"/>
              </a:rPr>
              <a:t>(n-1) </a:t>
            </a:r>
            <a:r>
              <a:rPr sz="3200" spc="-5" dirty="0">
                <a:latin typeface="Franklin Gothic Medium"/>
                <a:cs typeface="Franklin Gothic Medium"/>
              </a:rPr>
              <a:t>th  </a:t>
            </a:r>
            <a:r>
              <a:rPr sz="3200" dirty="0">
                <a:latin typeface="Franklin Gothic Medium"/>
                <a:cs typeface="Franklin Gothic Medium"/>
              </a:rPr>
              <a:t>unit </a:t>
            </a:r>
            <a:r>
              <a:rPr sz="3200" spc="-5" dirty="0">
                <a:latin typeface="Franklin Gothic Medium"/>
                <a:cs typeface="Franklin Gothic Medium"/>
              </a:rPr>
              <a:t>of</a:t>
            </a:r>
            <a:r>
              <a:rPr sz="3200" spc="-20" dirty="0">
                <a:latin typeface="Franklin Gothic Medium"/>
                <a:cs typeface="Franklin Gothic Medium"/>
              </a:rPr>
              <a:t> </a:t>
            </a:r>
            <a:r>
              <a:rPr sz="3200" dirty="0">
                <a:latin typeface="Franklin Gothic Medium"/>
                <a:cs typeface="Franklin Gothic Medium"/>
              </a:rPr>
              <a:t>output.</a:t>
            </a:r>
          </a:p>
          <a:p>
            <a:pPr marL="286385" marR="5080" indent="-274320" algn="just">
              <a:lnSpc>
                <a:spcPct val="100000"/>
              </a:lnSpc>
              <a:spcBef>
                <a:spcPts val="775"/>
              </a:spcBef>
              <a:buClr>
                <a:srgbClr val="0AD0D9"/>
              </a:buClr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3200" dirty="0">
                <a:latin typeface="Franklin Gothic Medium"/>
                <a:cs typeface="Franklin Gothic Medium"/>
              </a:rPr>
              <a:t>In </a:t>
            </a:r>
            <a:r>
              <a:rPr sz="3200" spc="-5" dirty="0">
                <a:latin typeface="Franklin Gothic Medium"/>
                <a:cs typeface="Franklin Gothic Medium"/>
              </a:rPr>
              <a:t>other words, marginal </a:t>
            </a:r>
            <a:r>
              <a:rPr sz="3200" spc="-15" dirty="0">
                <a:latin typeface="Franklin Gothic Medium"/>
                <a:cs typeface="Franklin Gothic Medium"/>
              </a:rPr>
              <a:t>revenue </a:t>
            </a:r>
            <a:r>
              <a:rPr sz="3200" spc="-5" dirty="0">
                <a:latin typeface="Franklin Gothic Medium"/>
                <a:cs typeface="Franklin Gothic Medium"/>
              </a:rPr>
              <a:t>is the </a:t>
            </a:r>
            <a:r>
              <a:rPr sz="3200" dirty="0">
                <a:latin typeface="Franklin Gothic Medium"/>
                <a:cs typeface="Franklin Gothic Medium"/>
              </a:rPr>
              <a:t>change  </a:t>
            </a:r>
            <a:r>
              <a:rPr sz="3200" spc="-5" dirty="0">
                <a:latin typeface="Franklin Gothic Medium"/>
                <a:cs typeface="Franklin Gothic Medium"/>
              </a:rPr>
              <a:t>in </a:t>
            </a:r>
            <a:r>
              <a:rPr sz="3200" spc="-20" dirty="0">
                <a:latin typeface="Franklin Gothic Medium"/>
                <a:cs typeface="Franklin Gothic Medium"/>
              </a:rPr>
              <a:t>total </a:t>
            </a:r>
            <a:r>
              <a:rPr sz="3200" spc="-15" dirty="0">
                <a:latin typeface="Franklin Gothic Medium"/>
                <a:cs typeface="Franklin Gothic Medium"/>
              </a:rPr>
              <a:t>revenue </a:t>
            </a:r>
            <a:r>
              <a:rPr sz="3200" spc="-5" dirty="0">
                <a:latin typeface="Franklin Gothic Medium"/>
                <a:cs typeface="Franklin Gothic Medium"/>
              </a:rPr>
              <a:t>due </a:t>
            </a:r>
            <a:r>
              <a:rPr sz="3200" spc="-35" dirty="0">
                <a:latin typeface="Franklin Gothic Medium"/>
                <a:cs typeface="Franklin Gothic Medium"/>
              </a:rPr>
              <a:t>to </a:t>
            </a:r>
            <a:r>
              <a:rPr sz="3200" dirty="0">
                <a:latin typeface="Franklin Gothic Medium"/>
                <a:cs typeface="Franklin Gothic Medium"/>
              </a:rPr>
              <a:t>change </a:t>
            </a:r>
            <a:r>
              <a:rPr sz="3200" spc="-5" dirty="0">
                <a:latin typeface="Franklin Gothic Medium"/>
                <a:cs typeface="Franklin Gothic Medium"/>
              </a:rPr>
              <a:t>in the </a:t>
            </a:r>
            <a:r>
              <a:rPr sz="3200" dirty="0">
                <a:latin typeface="Franklin Gothic Medium"/>
                <a:cs typeface="Franklin Gothic Medium"/>
              </a:rPr>
              <a:t>quantity  </a:t>
            </a:r>
            <a:r>
              <a:rPr sz="3200" spc="-5" dirty="0">
                <a:latin typeface="Franklin Gothic Medium"/>
                <a:cs typeface="Franklin Gothic Medium"/>
              </a:rPr>
              <a:t>sold on the </a:t>
            </a:r>
            <a:r>
              <a:rPr sz="3200" spc="-15" dirty="0">
                <a:latin typeface="Franklin Gothic Medium"/>
                <a:cs typeface="Franklin Gothic Medium"/>
              </a:rPr>
              <a:t>market </a:t>
            </a:r>
            <a:r>
              <a:rPr sz="3200" spc="-20" dirty="0">
                <a:latin typeface="Franklin Gothic Medium"/>
                <a:cs typeface="Franklin Gothic Medium"/>
              </a:rPr>
              <a:t>by </a:t>
            </a:r>
            <a:r>
              <a:rPr sz="3200" dirty="0">
                <a:latin typeface="Franklin Gothic Medium"/>
                <a:cs typeface="Franklin Gothic Medium"/>
              </a:rPr>
              <a:t>one</a:t>
            </a:r>
            <a:r>
              <a:rPr sz="3200" spc="-10" dirty="0">
                <a:latin typeface="Franklin Gothic Medium"/>
                <a:cs typeface="Franklin Gothic Medium"/>
              </a:rPr>
              <a:t> </a:t>
            </a:r>
            <a:r>
              <a:rPr sz="3200" dirty="0">
                <a:latin typeface="Franklin Gothic Medium"/>
                <a:cs typeface="Franklin Gothic Medium"/>
              </a:rPr>
              <a:t>unit.</a:t>
            </a: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0AD0D9"/>
              </a:buClr>
              <a:buFont typeface="Wingdings 2"/>
              <a:buChar char=""/>
            </a:pPr>
            <a:endParaRPr sz="46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8892" y="98552"/>
            <a:ext cx="684022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96820" algn="l"/>
              </a:tabLst>
            </a:pPr>
            <a:r>
              <a:rPr sz="3000" spc="-35" dirty="0">
                <a:latin typeface="Franklin Gothic Medium"/>
                <a:cs typeface="Franklin Gothic Medium"/>
              </a:rPr>
              <a:t>Total</a:t>
            </a:r>
            <a:r>
              <a:rPr sz="3000" spc="-50" dirty="0">
                <a:latin typeface="Franklin Gothic Medium"/>
                <a:cs typeface="Franklin Gothic Medium"/>
              </a:rPr>
              <a:t> </a:t>
            </a:r>
            <a:r>
              <a:rPr sz="3000" spc="-10" dirty="0" smtClean="0">
                <a:latin typeface="Franklin Gothic Medium"/>
                <a:cs typeface="Franklin Gothic Medium"/>
              </a:rPr>
              <a:t>Revenue</a:t>
            </a:r>
            <a:endParaRPr sz="3000" dirty="0">
              <a:latin typeface="Franklin Gothic Medium"/>
              <a:cs typeface="Franklin Gothic Medium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50850" y="675386"/>
          <a:ext cx="8305800" cy="33568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68600"/>
                <a:gridCol w="2768600"/>
                <a:gridCol w="2768600"/>
              </a:tblGrid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Units of </a:t>
                      </a:r>
                      <a:r>
                        <a:rPr sz="2000" b="1" spc="5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Output</a:t>
                      </a:r>
                      <a:r>
                        <a:rPr sz="2000" b="1" spc="-13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(Q)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Per </a:t>
                      </a:r>
                      <a:r>
                        <a:rPr sz="2000" b="1" spc="5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Unit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Price</a:t>
                      </a:r>
                      <a:r>
                        <a:rPr sz="2000" b="1" spc="-15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(P)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b="1" spc="-2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Total 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Revenue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2000" b="1" spc="5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(TR)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</a:tr>
              <a:tr h="48323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dirty="0">
                          <a:latin typeface="Franklin Gothic Medium"/>
                          <a:cs typeface="Franklin Gothic Medium"/>
                        </a:rPr>
                        <a:t>0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spc="-25" dirty="0">
                          <a:latin typeface="Franklin Gothic Medium"/>
                          <a:cs typeface="Franklin Gothic Medium"/>
                        </a:rPr>
                        <a:t>10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dirty="0">
                          <a:latin typeface="Franklin Gothic Medium"/>
                          <a:cs typeface="Franklin Gothic Medium"/>
                        </a:rPr>
                        <a:t>0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</a:tr>
              <a:tr h="483362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dirty="0">
                          <a:latin typeface="Franklin Gothic Medium"/>
                          <a:cs typeface="Franklin Gothic Medium"/>
                        </a:rPr>
                        <a:t>1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spc="-25" dirty="0">
                          <a:latin typeface="Franklin Gothic Medium"/>
                          <a:cs typeface="Franklin Gothic Medium"/>
                        </a:rPr>
                        <a:t>10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spc="-25" dirty="0">
                          <a:latin typeface="Franklin Gothic Medium"/>
                          <a:cs typeface="Franklin Gothic Medium"/>
                        </a:rPr>
                        <a:t>10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</a:tr>
              <a:tr h="483234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dirty="0">
                          <a:latin typeface="Franklin Gothic Medium"/>
                          <a:cs typeface="Franklin Gothic Medium"/>
                        </a:rPr>
                        <a:t>2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spc="-25" dirty="0">
                          <a:latin typeface="Franklin Gothic Medium"/>
                          <a:cs typeface="Franklin Gothic Medium"/>
                        </a:rPr>
                        <a:t>10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dirty="0">
                          <a:latin typeface="Franklin Gothic Medium"/>
                          <a:cs typeface="Franklin Gothic Medium"/>
                        </a:rPr>
                        <a:t>20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</a:tr>
              <a:tr h="48323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dirty="0">
                          <a:latin typeface="Franklin Gothic Medium"/>
                          <a:cs typeface="Franklin Gothic Medium"/>
                        </a:rPr>
                        <a:t>3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spc="-25" dirty="0">
                          <a:latin typeface="Franklin Gothic Medium"/>
                          <a:cs typeface="Franklin Gothic Medium"/>
                        </a:rPr>
                        <a:t>10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dirty="0">
                          <a:latin typeface="Franklin Gothic Medium"/>
                          <a:cs typeface="Franklin Gothic Medium"/>
                        </a:rPr>
                        <a:t>30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</a:tr>
              <a:tr h="483362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2000" dirty="0">
                          <a:latin typeface="Franklin Gothic Medium"/>
                          <a:cs typeface="Franklin Gothic Medium"/>
                        </a:rPr>
                        <a:t>4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6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2000" spc="-25" dirty="0">
                          <a:latin typeface="Franklin Gothic Medium"/>
                          <a:cs typeface="Franklin Gothic Medium"/>
                        </a:rPr>
                        <a:t>10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6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2000" dirty="0">
                          <a:latin typeface="Franklin Gothic Medium"/>
                          <a:cs typeface="Franklin Gothic Medium"/>
                        </a:rPr>
                        <a:t>40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6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</a:tr>
              <a:tr h="48323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dirty="0">
                          <a:latin typeface="Franklin Gothic Medium"/>
                          <a:cs typeface="Franklin Gothic Medium"/>
                        </a:rPr>
                        <a:t>5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spc="-25" dirty="0">
                          <a:latin typeface="Franklin Gothic Medium"/>
                          <a:cs typeface="Franklin Gothic Medium"/>
                        </a:rPr>
                        <a:t>10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dirty="0">
                          <a:latin typeface="Franklin Gothic Medium"/>
                          <a:cs typeface="Franklin Gothic Medium"/>
                        </a:rPr>
                        <a:t>50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78739" y="4172839"/>
            <a:ext cx="8986520" cy="2465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58445" algn="l"/>
              </a:tabLst>
            </a:pPr>
            <a:r>
              <a:rPr sz="3200" spc="-5" dirty="0">
                <a:latin typeface="Franklin Gothic Medium"/>
                <a:cs typeface="Franklin Gothic Medium"/>
              </a:rPr>
              <a:t>In </a:t>
            </a:r>
            <a:r>
              <a:rPr sz="3200" spc="-20" dirty="0">
                <a:latin typeface="Franklin Gothic Medium"/>
                <a:cs typeface="Franklin Gothic Medium"/>
              </a:rPr>
              <a:t>above </a:t>
            </a:r>
            <a:r>
              <a:rPr sz="3200" spc="-5" dirty="0">
                <a:latin typeface="Franklin Gothic Medium"/>
                <a:cs typeface="Franklin Gothic Medium"/>
              </a:rPr>
              <a:t>table </a:t>
            </a:r>
            <a:r>
              <a:rPr sz="3200" spc="-20" dirty="0">
                <a:latin typeface="Franklin Gothic Medium"/>
                <a:cs typeface="Franklin Gothic Medium"/>
              </a:rPr>
              <a:t>total </a:t>
            </a:r>
            <a:r>
              <a:rPr sz="3200" spc="-15" dirty="0">
                <a:latin typeface="Franklin Gothic Medium"/>
                <a:cs typeface="Franklin Gothic Medium"/>
              </a:rPr>
              <a:t>revenue </a:t>
            </a:r>
            <a:r>
              <a:rPr sz="3200" spc="-5" dirty="0">
                <a:latin typeface="Franklin Gothic Medium"/>
                <a:cs typeface="Franklin Gothic Medium"/>
              </a:rPr>
              <a:t>(TR </a:t>
            </a:r>
            <a:r>
              <a:rPr sz="3200" dirty="0">
                <a:latin typeface="Franklin Gothic Medium"/>
                <a:cs typeface="Franklin Gothic Medium"/>
              </a:rPr>
              <a:t>) </a:t>
            </a:r>
            <a:r>
              <a:rPr sz="3200" spc="-5" dirty="0">
                <a:latin typeface="Franklin Gothic Medium"/>
                <a:cs typeface="Franklin Gothic Medium"/>
              </a:rPr>
              <a:t>is obtained </a:t>
            </a:r>
            <a:r>
              <a:rPr sz="3200" spc="-50" dirty="0">
                <a:latin typeface="Franklin Gothic Medium"/>
                <a:cs typeface="Franklin Gothic Medium"/>
              </a:rPr>
              <a:t>by  </a:t>
            </a:r>
            <a:r>
              <a:rPr sz="3200" dirty="0">
                <a:latin typeface="Franklin Gothic Medium"/>
                <a:cs typeface="Franklin Gothic Medium"/>
              </a:rPr>
              <a:t>multiplying output </a:t>
            </a:r>
            <a:r>
              <a:rPr sz="3200" spc="-5" dirty="0">
                <a:latin typeface="Franklin Gothic Medium"/>
                <a:cs typeface="Franklin Gothic Medium"/>
              </a:rPr>
              <a:t>(Q) </a:t>
            </a:r>
            <a:r>
              <a:rPr sz="3200" dirty="0">
                <a:latin typeface="Franklin Gothic Medium"/>
                <a:cs typeface="Franklin Gothic Medium"/>
              </a:rPr>
              <a:t>and </a:t>
            </a:r>
            <a:r>
              <a:rPr sz="3200" spc="-5" dirty="0">
                <a:latin typeface="Franklin Gothic Medium"/>
                <a:cs typeface="Franklin Gothic Medium"/>
              </a:rPr>
              <a:t>Price </a:t>
            </a:r>
            <a:r>
              <a:rPr sz="3200" spc="-10" dirty="0">
                <a:latin typeface="Franklin Gothic Medium"/>
                <a:cs typeface="Franklin Gothic Medium"/>
              </a:rPr>
              <a:t>(P). </a:t>
            </a:r>
            <a:r>
              <a:rPr sz="3200" spc="-5" dirty="0">
                <a:latin typeface="Franklin Gothic Medium"/>
                <a:cs typeface="Franklin Gothic Medium"/>
              </a:rPr>
              <a:t>When </a:t>
            </a:r>
            <a:r>
              <a:rPr sz="3200" dirty="0">
                <a:latin typeface="Franklin Gothic Medium"/>
                <a:cs typeface="Franklin Gothic Medium"/>
              </a:rPr>
              <a:t>output </a:t>
            </a:r>
            <a:r>
              <a:rPr sz="3200" spc="-5" dirty="0">
                <a:latin typeface="Franklin Gothic Medium"/>
                <a:cs typeface="Franklin Gothic Medium"/>
              </a:rPr>
              <a:t>is  zero </a:t>
            </a:r>
            <a:r>
              <a:rPr sz="3200" dirty="0">
                <a:latin typeface="Franklin Gothic Medium"/>
                <a:cs typeface="Franklin Gothic Medium"/>
              </a:rPr>
              <a:t>TR </a:t>
            </a:r>
            <a:r>
              <a:rPr sz="3200" spc="-5" dirty="0">
                <a:latin typeface="Franklin Gothic Medium"/>
                <a:cs typeface="Franklin Gothic Medium"/>
              </a:rPr>
              <a:t>also </a:t>
            </a:r>
            <a:r>
              <a:rPr sz="3200" spc="-10" dirty="0">
                <a:latin typeface="Franklin Gothic Medium"/>
                <a:cs typeface="Franklin Gothic Medium"/>
              </a:rPr>
              <a:t>zero. </a:t>
            </a:r>
            <a:r>
              <a:rPr sz="3200" dirty="0">
                <a:latin typeface="Franklin Gothic Medium"/>
                <a:cs typeface="Franklin Gothic Medium"/>
              </a:rPr>
              <a:t>TR </a:t>
            </a:r>
            <a:r>
              <a:rPr sz="3200" spc="-5" dirty="0">
                <a:latin typeface="Franklin Gothic Medium"/>
                <a:cs typeface="Franklin Gothic Medium"/>
              </a:rPr>
              <a:t>is </a:t>
            </a:r>
            <a:r>
              <a:rPr sz="3200" dirty="0">
                <a:latin typeface="Franklin Gothic Medium"/>
                <a:cs typeface="Franklin Gothic Medium"/>
              </a:rPr>
              <a:t>Rs. </a:t>
            </a:r>
            <a:r>
              <a:rPr sz="3200" spc="-10" dirty="0">
                <a:latin typeface="Franklin Gothic Medium"/>
                <a:cs typeface="Franklin Gothic Medium"/>
              </a:rPr>
              <a:t>10, </a:t>
            </a:r>
            <a:r>
              <a:rPr sz="3200" spc="-5" dirty="0">
                <a:latin typeface="Franklin Gothic Medium"/>
                <a:cs typeface="Franklin Gothic Medium"/>
              </a:rPr>
              <a:t>20, </a:t>
            </a:r>
            <a:r>
              <a:rPr sz="3200" dirty="0">
                <a:latin typeface="Franklin Gothic Medium"/>
                <a:cs typeface="Franklin Gothic Medium"/>
              </a:rPr>
              <a:t>30, </a:t>
            </a:r>
            <a:r>
              <a:rPr sz="3200" spc="-5" dirty="0">
                <a:latin typeface="Franklin Gothic Medium"/>
                <a:cs typeface="Franklin Gothic Medium"/>
              </a:rPr>
              <a:t>40 </a:t>
            </a:r>
            <a:r>
              <a:rPr sz="3200" dirty="0">
                <a:latin typeface="Franklin Gothic Medium"/>
                <a:cs typeface="Franklin Gothic Medium"/>
              </a:rPr>
              <a:t>and </a:t>
            </a:r>
            <a:r>
              <a:rPr sz="3200" spc="-10" dirty="0">
                <a:latin typeface="Franklin Gothic Medium"/>
                <a:cs typeface="Franklin Gothic Medium"/>
              </a:rPr>
              <a:t>50  </a:t>
            </a:r>
            <a:r>
              <a:rPr sz="3200" spc="-15" dirty="0">
                <a:latin typeface="Franklin Gothic Medium"/>
                <a:cs typeface="Franklin Gothic Medium"/>
              </a:rPr>
              <a:t>for </a:t>
            </a:r>
            <a:r>
              <a:rPr sz="3200" spc="-5" dirty="0">
                <a:latin typeface="Franklin Gothic Medium"/>
                <a:cs typeface="Franklin Gothic Medium"/>
              </a:rPr>
              <a:t>the </a:t>
            </a:r>
            <a:r>
              <a:rPr sz="3200" spc="35" dirty="0">
                <a:latin typeface="Franklin Gothic Medium"/>
                <a:cs typeface="Franklin Gothic Medium"/>
              </a:rPr>
              <a:t>1, </a:t>
            </a:r>
            <a:r>
              <a:rPr sz="3200" dirty="0">
                <a:latin typeface="Franklin Gothic Medium"/>
                <a:cs typeface="Franklin Gothic Medium"/>
              </a:rPr>
              <a:t>2, 3, 4 and 5 units </a:t>
            </a:r>
            <a:r>
              <a:rPr sz="3200" spc="-5" dirty="0">
                <a:latin typeface="Franklin Gothic Medium"/>
                <a:cs typeface="Franklin Gothic Medium"/>
              </a:rPr>
              <a:t>of sale </a:t>
            </a:r>
            <a:r>
              <a:rPr sz="3200" spc="-15" dirty="0">
                <a:latin typeface="Franklin Gothic Medium"/>
                <a:cs typeface="Franklin Gothic Medium"/>
              </a:rPr>
              <a:t>respectively,  </a:t>
            </a:r>
            <a:r>
              <a:rPr sz="3200" dirty="0">
                <a:latin typeface="Franklin Gothic Medium"/>
                <a:cs typeface="Franklin Gothic Medium"/>
              </a:rPr>
              <a:t>where price </a:t>
            </a:r>
            <a:r>
              <a:rPr sz="3200" spc="-5" dirty="0">
                <a:latin typeface="Franklin Gothic Medium"/>
                <a:cs typeface="Franklin Gothic Medium"/>
              </a:rPr>
              <a:t>is </a:t>
            </a:r>
            <a:r>
              <a:rPr sz="3200" dirty="0">
                <a:latin typeface="Franklin Gothic Medium"/>
                <a:cs typeface="Franklin Gothic Medium"/>
              </a:rPr>
              <a:t>constant </a:t>
            </a:r>
            <a:r>
              <a:rPr sz="3200" spc="-5" dirty="0">
                <a:latin typeface="Franklin Gothic Medium"/>
                <a:cs typeface="Franklin Gothic Medium"/>
              </a:rPr>
              <a:t>at </a:t>
            </a:r>
            <a:r>
              <a:rPr sz="3200" dirty="0">
                <a:latin typeface="Franklin Gothic Medium"/>
                <a:cs typeface="Franklin Gothic Medium"/>
              </a:rPr>
              <a:t>Rs.</a:t>
            </a:r>
            <a:r>
              <a:rPr sz="3200" spc="-45" dirty="0">
                <a:latin typeface="Franklin Gothic Medium"/>
                <a:cs typeface="Franklin Gothic Medium"/>
              </a:rPr>
              <a:t> </a:t>
            </a:r>
            <a:r>
              <a:rPr sz="3200" spc="-10" dirty="0">
                <a:latin typeface="Franklin Gothic Medium"/>
                <a:cs typeface="Franklin Gothic Medium"/>
              </a:rPr>
              <a:t>10.</a:t>
            </a:r>
            <a:endParaRPr sz="32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091760" cy="10214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1030" y="50927"/>
            <a:ext cx="9146173" cy="9047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-152400" y="438418"/>
            <a:ext cx="8831580" cy="11003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>
              <a:lnSpc>
                <a:spcPct val="100000"/>
              </a:lnSpc>
              <a:spcBef>
                <a:spcPts val="100"/>
              </a:spcBef>
              <a:buClr>
                <a:srgbClr val="0AD0D9"/>
              </a:buClr>
              <a:buSzPct val="93750"/>
              <a:tabLst>
                <a:tab pos="287020" algn="l"/>
                <a:tab pos="725805" algn="l"/>
                <a:tab pos="1555115" algn="l"/>
                <a:tab pos="2185670" algn="l"/>
                <a:tab pos="4062095" algn="l"/>
                <a:tab pos="4996180" algn="l"/>
                <a:tab pos="5761990" algn="l"/>
                <a:tab pos="6712584" algn="l"/>
                <a:tab pos="7255509" algn="l"/>
              </a:tabLst>
            </a:pPr>
            <a:endParaRPr sz="3200" dirty="0">
              <a:latin typeface="Franklin Gothic Medium"/>
              <a:cs typeface="Franklin Gothic Medium"/>
            </a:endParaRPr>
          </a:p>
          <a:p>
            <a:pPr marL="544195">
              <a:lnSpc>
                <a:spcPct val="100000"/>
              </a:lnSpc>
              <a:spcBef>
                <a:spcPts val="775"/>
              </a:spcBef>
            </a:pPr>
            <a:r>
              <a:rPr sz="3200" b="1" u="heavy" spc="-15" dirty="0">
                <a:uFill>
                  <a:solidFill>
                    <a:srgbClr val="000000"/>
                  </a:solidFill>
                </a:uFill>
                <a:latin typeface="Franklin Gothic Medium"/>
                <a:cs typeface="Franklin Gothic Medium"/>
              </a:rPr>
              <a:t>Average Revenue </a:t>
            </a:r>
            <a:r>
              <a:rPr lang="en-IN" sz="3200" b="1" u="heavy" spc="5" dirty="0" smtClean="0">
                <a:uFill>
                  <a:solidFill>
                    <a:srgbClr val="000000"/>
                  </a:solidFill>
                </a:uFill>
                <a:latin typeface="Franklin Gothic Medium"/>
                <a:cs typeface="Franklin Gothic Medium"/>
              </a:rPr>
              <a:t>:-</a:t>
            </a:r>
            <a:endParaRPr sz="3200" dirty="0">
              <a:latin typeface="Franklin Gothic Medium"/>
              <a:cs typeface="Franklin Gothic Medium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0" y="1752600"/>
          <a:ext cx="9137650" cy="51022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5625"/>
                <a:gridCol w="1981200"/>
                <a:gridCol w="2209800"/>
                <a:gridCol w="3121025"/>
              </a:tblGrid>
              <a:tr h="356334">
                <a:tc>
                  <a:txBody>
                    <a:bodyPr/>
                    <a:lstStyle/>
                    <a:p>
                      <a:pPr marL="49530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Units</a:t>
                      </a:r>
                      <a:r>
                        <a:rPr sz="2000" b="1" spc="-55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of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873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marL="24892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Per </a:t>
                      </a:r>
                      <a:r>
                        <a:rPr sz="2000" b="1" spc="5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Unit</a:t>
                      </a:r>
                      <a:r>
                        <a:rPr sz="2000" b="1" spc="-11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Price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b="1" spc="-2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Total</a:t>
                      </a:r>
                      <a:r>
                        <a:rPr sz="2000" b="1" spc="-6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Revenue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Average</a:t>
                      </a:r>
                      <a:r>
                        <a:rPr sz="2000" b="1" spc="-6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Revenue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E6EC5"/>
                    </a:solidFill>
                  </a:tcPr>
                </a:tc>
              </a:tr>
              <a:tr h="464847">
                <a:tc>
                  <a:txBody>
                    <a:bodyPr/>
                    <a:lstStyle/>
                    <a:p>
                      <a:pPr marL="382905">
                        <a:lnSpc>
                          <a:spcPts val="2305"/>
                        </a:lnSpc>
                      </a:pPr>
                      <a:r>
                        <a:rPr sz="2000" b="1" spc="5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Output</a:t>
                      </a:r>
                      <a:r>
                        <a:rPr sz="2000" b="1" spc="-65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(Q)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marL="59055" algn="ctr">
                        <a:lnSpc>
                          <a:spcPts val="2305"/>
                        </a:lnSpc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(P)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5"/>
                        </a:lnSpc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(TR)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ts val="2305"/>
                        </a:lnSpc>
                      </a:pPr>
                      <a:r>
                        <a:rPr sz="2000" b="1" spc="5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(AR)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=</a:t>
                      </a:r>
                      <a:r>
                        <a:rPr sz="2000" b="1" spc="-65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2000" b="1" spc="5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TR/Q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</a:tr>
              <a:tr h="71399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dirty="0">
                          <a:latin typeface="Franklin Gothic Medium"/>
                          <a:cs typeface="Franklin Gothic Medium"/>
                        </a:rPr>
                        <a:t>0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873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spc="-25" dirty="0">
                          <a:latin typeface="Franklin Gothic Medium"/>
                          <a:cs typeface="Franklin Gothic Medium"/>
                        </a:rPr>
                        <a:t>10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dirty="0">
                          <a:latin typeface="Franklin Gothic Medium"/>
                          <a:cs typeface="Franklin Gothic Medium"/>
                        </a:rPr>
                        <a:t>0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dirty="0">
                          <a:latin typeface="Franklin Gothic Medium"/>
                          <a:cs typeface="Franklin Gothic Medium"/>
                        </a:rPr>
                        <a:t>-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</a:tr>
              <a:tr h="7139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dirty="0">
                          <a:latin typeface="Franklin Gothic Medium"/>
                          <a:cs typeface="Franklin Gothic Medium"/>
                        </a:rPr>
                        <a:t>1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spc="-25" dirty="0">
                          <a:latin typeface="Franklin Gothic Medium"/>
                          <a:cs typeface="Franklin Gothic Medium"/>
                        </a:rPr>
                        <a:t>10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spc="-25" dirty="0">
                          <a:latin typeface="Franklin Gothic Medium"/>
                          <a:cs typeface="Franklin Gothic Medium"/>
                        </a:rPr>
                        <a:t>10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spc="-25" dirty="0">
                          <a:latin typeface="Franklin Gothic Medium"/>
                          <a:cs typeface="Franklin Gothic Medium"/>
                        </a:rPr>
                        <a:t>10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</a:tr>
              <a:tr h="71412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dirty="0">
                          <a:latin typeface="Franklin Gothic Medium"/>
                          <a:cs typeface="Franklin Gothic Medium"/>
                        </a:rPr>
                        <a:t>2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spc="-25" dirty="0">
                          <a:latin typeface="Franklin Gothic Medium"/>
                          <a:cs typeface="Franklin Gothic Medium"/>
                        </a:rPr>
                        <a:t>10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dirty="0">
                          <a:latin typeface="Franklin Gothic Medium"/>
                          <a:cs typeface="Franklin Gothic Medium"/>
                        </a:rPr>
                        <a:t>20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spc="-25" dirty="0">
                          <a:latin typeface="Franklin Gothic Medium"/>
                          <a:cs typeface="Franklin Gothic Medium"/>
                        </a:rPr>
                        <a:t>10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</a:tr>
              <a:tr h="71399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dirty="0">
                          <a:latin typeface="Franklin Gothic Medium"/>
                          <a:cs typeface="Franklin Gothic Medium"/>
                        </a:rPr>
                        <a:t>3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spc="-25" dirty="0">
                          <a:latin typeface="Franklin Gothic Medium"/>
                          <a:cs typeface="Franklin Gothic Medium"/>
                        </a:rPr>
                        <a:t>10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dirty="0">
                          <a:latin typeface="Franklin Gothic Medium"/>
                          <a:cs typeface="Franklin Gothic Medium"/>
                        </a:rPr>
                        <a:t>30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spc="-25" dirty="0">
                          <a:latin typeface="Franklin Gothic Medium"/>
                          <a:cs typeface="Franklin Gothic Medium"/>
                        </a:rPr>
                        <a:t>10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</a:tr>
              <a:tr h="7140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dirty="0">
                          <a:latin typeface="Franklin Gothic Medium"/>
                          <a:cs typeface="Franklin Gothic Medium"/>
                        </a:rPr>
                        <a:t>4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spc="-25" dirty="0">
                          <a:latin typeface="Franklin Gothic Medium"/>
                          <a:cs typeface="Franklin Gothic Medium"/>
                        </a:rPr>
                        <a:t>10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dirty="0">
                          <a:latin typeface="Franklin Gothic Medium"/>
                          <a:cs typeface="Franklin Gothic Medium"/>
                        </a:rPr>
                        <a:t>40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spc="-25" dirty="0">
                          <a:latin typeface="Franklin Gothic Medium"/>
                          <a:cs typeface="Franklin Gothic Medium"/>
                        </a:rPr>
                        <a:t>10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</a:tr>
              <a:tr h="7108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dirty="0">
                          <a:latin typeface="Franklin Gothic Medium"/>
                          <a:cs typeface="Franklin Gothic Medium"/>
                        </a:rPr>
                        <a:t>5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spc="-25" dirty="0">
                          <a:latin typeface="Franklin Gothic Medium"/>
                          <a:cs typeface="Franklin Gothic Medium"/>
                        </a:rPr>
                        <a:t>10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dirty="0">
                          <a:latin typeface="Franklin Gothic Medium"/>
                          <a:cs typeface="Franklin Gothic Medium"/>
                        </a:rPr>
                        <a:t>50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spc="-25" dirty="0">
                          <a:latin typeface="Franklin Gothic Medium"/>
                          <a:cs typeface="Franklin Gothic Medium"/>
                        </a:rPr>
                        <a:t>10</a:t>
                      </a:r>
                      <a:endParaRPr sz="2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Marginal </a:t>
            </a:r>
            <a:r>
              <a:rPr spc="-15" dirty="0"/>
              <a:t>Revenue </a:t>
            </a:r>
            <a:r>
              <a:rPr dirty="0"/>
              <a:t>in </a:t>
            </a:r>
            <a:r>
              <a:rPr spc="-15" dirty="0"/>
              <a:t>Perfect</a:t>
            </a:r>
            <a:r>
              <a:rPr spc="-225" dirty="0"/>
              <a:t> </a:t>
            </a:r>
            <a:r>
              <a:rPr spc="-5" dirty="0"/>
              <a:t>Competition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-6350" y="603250"/>
          <a:ext cx="9144000" cy="35669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914400">
                <a:tc>
                  <a:txBody>
                    <a:bodyPr/>
                    <a:lstStyle/>
                    <a:p>
                      <a:pPr marL="5429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Units</a:t>
                      </a:r>
                      <a:r>
                        <a:rPr sz="1800" b="1" spc="-7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of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  <a:p>
                      <a:pPr marL="436245">
                        <a:lnSpc>
                          <a:spcPct val="100000"/>
                        </a:lnSpc>
                      </a:pPr>
                      <a:r>
                        <a:rPr sz="1800" b="1" spc="5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Output</a:t>
                      </a:r>
                      <a:r>
                        <a:rPr sz="1800" b="1" spc="-7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(Q)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Per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Unit</a:t>
                      </a:r>
                      <a:r>
                        <a:rPr sz="1800" b="1" spc="-9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Price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  <a:p>
                      <a:pPr marL="52705" algn="ctr">
                        <a:lnSpc>
                          <a:spcPct val="100000"/>
                        </a:lnSpc>
                      </a:pPr>
                      <a:r>
                        <a:rPr sz="1800" b="1" spc="5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(P)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marL="22225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2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Total</a:t>
                      </a:r>
                      <a:r>
                        <a:rPr sz="1800" b="1" spc="-7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Revenue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  <a:p>
                      <a:pPr marL="327025">
                        <a:lnSpc>
                          <a:spcPct val="100000"/>
                        </a:lnSpc>
                      </a:pPr>
                      <a:r>
                        <a:rPr sz="1800" b="1" spc="5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(TR)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= P ×</a:t>
                      </a:r>
                      <a:r>
                        <a:rPr sz="1800" b="1" spc="-7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Q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marL="347345" marR="287020" indent="-5334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Average  Revenue 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(AR)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=</a:t>
                      </a:r>
                      <a:r>
                        <a:rPr sz="1800" b="1" spc="-100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TR/Q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marL="4813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Marginal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  <a:p>
                      <a:pPr marL="166370" marR="158750" indent="320040">
                        <a:lnSpc>
                          <a:spcPct val="100000"/>
                        </a:lnSpc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Revenue 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(MR)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=</a:t>
                      </a:r>
                      <a:r>
                        <a:rPr sz="1800" b="1" spc="-85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Franklin Gothic Medium"/>
                          <a:cs typeface="Franklin Gothic Medium"/>
                        </a:rPr>
                        <a:t>ΔTR/ΔQ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</a:tr>
              <a:tr h="44208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0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5" dirty="0">
                          <a:latin typeface="Franklin Gothic Medium"/>
                          <a:cs typeface="Franklin Gothic Medium"/>
                        </a:rPr>
                        <a:t>10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0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-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-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</a:tr>
              <a:tr h="44208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1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5" dirty="0">
                          <a:latin typeface="Franklin Gothic Medium"/>
                          <a:cs typeface="Franklin Gothic Medium"/>
                        </a:rPr>
                        <a:t>10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5" dirty="0">
                          <a:latin typeface="Franklin Gothic Medium"/>
                          <a:cs typeface="Franklin Gothic Medium"/>
                        </a:rPr>
                        <a:t>10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5" dirty="0">
                          <a:latin typeface="Franklin Gothic Medium"/>
                          <a:cs typeface="Franklin Gothic Medium"/>
                        </a:rPr>
                        <a:t>10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5" dirty="0">
                          <a:latin typeface="Franklin Gothic Medium"/>
                          <a:cs typeface="Franklin Gothic Medium"/>
                        </a:rPr>
                        <a:t>10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</a:tr>
              <a:tr h="44208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2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5" dirty="0">
                          <a:latin typeface="Franklin Gothic Medium"/>
                          <a:cs typeface="Franklin Gothic Medium"/>
                        </a:rPr>
                        <a:t>10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Franklin Gothic Medium"/>
                          <a:cs typeface="Franklin Gothic Medium"/>
                        </a:rPr>
                        <a:t>20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5" dirty="0">
                          <a:latin typeface="Franklin Gothic Medium"/>
                          <a:cs typeface="Franklin Gothic Medium"/>
                        </a:rPr>
                        <a:t>10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5" dirty="0">
                          <a:latin typeface="Franklin Gothic Medium"/>
                          <a:cs typeface="Franklin Gothic Medium"/>
                        </a:rPr>
                        <a:t>10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</a:tr>
              <a:tr h="44208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3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5" dirty="0">
                          <a:latin typeface="Franklin Gothic Medium"/>
                          <a:cs typeface="Franklin Gothic Medium"/>
                        </a:rPr>
                        <a:t>10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30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5" dirty="0">
                          <a:latin typeface="Franklin Gothic Medium"/>
                          <a:cs typeface="Franklin Gothic Medium"/>
                        </a:rPr>
                        <a:t>10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5" dirty="0">
                          <a:latin typeface="Franklin Gothic Medium"/>
                          <a:cs typeface="Franklin Gothic Medium"/>
                        </a:rPr>
                        <a:t>10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</a:tr>
              <a:tr h="44208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4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5" dirty="0">
                          <a:latin typeface="Franklin Gothic Medium"/>
                          <a:cs typeface="Franklin Gothic Medium"/>
                        </a:rPr>
                        <a:t>10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40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5" dirty="0">
                          <a:latin typeface="Franklin Gothic Medium"/>
                          <a:cs typeface="Franklin Gothic Medium"/>
                        </a:rPr>
                        <a:t>10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5" dirty="0">
                          <a:latin typeface="Franklin Gothic Medium"/>
                          <a:cs typeface="Franklin Gothic Medium"/>
                        </a:rPr>
                        <a:t>10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</a:tr>
              <a:tr h="44208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5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15" dirty="0">
                          <a:latin typeface="Franklin Gothic Medium"/>
                          <a:cs typeface="Franklin Gothic Medium"/>
                        </a:rPr>
                        <a:t>10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Franklin Gothic Medium"/>
                          <a:cs typeface="Franklin Gothic Medium"/>
                        </a:rPr>
                        <a:t>50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15" dirty="0">
                          <a:latin typeface="Franklin Gothic Medium"/>
                          <a:cs typeface="Franklin Gothic Medium"/>
                        </a:rPr>
                        <a:t>10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15" dirty="0">
                          <a:latin typeface="Franklin Gothic Medium"/>
                          <a:cs typeface="Franklin Gothic Medium"/>
                        </a:rPr>
                        <a:t>10</a:t>
                      </a:r>
                      <a:endParaRPr sz="18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78739" y="4290441"/>
            <a:ext cx="8989060" cy="2312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 algn="just">
              <a:lnSpc>
                <a:spcPct val="100000"/>
              </a:lnSpc>
              <a:spcBef>
                <a:spcPts val="100"/>
              </a:spcBef>
              <a:buSzPct val="96666"/>
              <a:buFont typeface="Arial"/>
              <a:buChar char="•"/>
              <a:tabLst>
                <a:tab pos="147320" algn="l"/>
              </a:tabLst>
            </a:pPr>
            <a:r>
              <a:rPr sz="3000" dirty="0">
                <a:latin typeface="Franklin Gothic Medium"/>
                <a:cs typeface="Franklin Gothic Medium"/>
              </a:rPr>
              <a:t>In </a:t>
            </a:r>
            <a:r>
              <a:rPr sz="3000" spc="-5" dirty="0">
                <a:latin typeface="Franklin Gothic Medium"/>
                <a:cs typeface="Franklin Gothic Medium"/>
              </a:rPr>
              <a:t>the </a:t>
            </a:r>
            <a:r>
              <a:rPr sz="3000" spc="-15" dirty="0">
                <a:latin typeface="Franklin Gothic Medium"/>
                <a:cs typeface="Franklin Gothic Medium"/>
              </a:rPr>
              <a:t>above</a:t>
            </a:r>
            <a:r>
              <a:rPr sz="3000" spc="720" dirty="0">
                <a:latin typeface="Franklin Gothic Medium"/>
                <a:cs typeface="Franklin Gothic Medium"/>
              </a:rPr>
              <a:t> </a:t>
            </a:r>
            <a:r>
              <a:rPr sz="3000" spc="-10" dirty="0">
                <a:latin typeface="Franklin Gothic Medium"/>
                <a:cs typeface="Franklin Gothic Medium"/>
              </a:rPr>
              <a:t>table </a:t>
            </a:r>
            <a:r>
              <a:rPr sz="3000" spc="-5" dirty="0">
                <a:latin typeface="Franklin Gothic Medium"/>
                <a:cs typeface="Franklin Gothic Medium"/>
              </a:rPr>
              <a:t>as increase in output sold at  </a:t>
            </a:r>
            <a:r>
              <a:rPr sz="3000" spc="-15" dirty="0">
                <a:latin typeface="Franklin Gothic Medium"/>
                <a:cs typeface="Franklin Gothic Medium"/>
              </a:rPr>
              <a:t>market </a:t>
            </a:r>
            <a:r>
              <a:rPr sz="3000" spc="-5" dirty="0">
                <a:latin typeface="Franklin Gothic Medium"/>
                <a:cs typeface="Franklin Gothic Medium"/>
              </a:rPr>
              <a:t>price </a:t>
            </a:r>
            <a:r>
              <a:rPr sz="3000" dirty="0">
                <a:latin typeface="Franklin Gothic Medium"/>
                <a:cs typeface="Franklin Gothic Medium"/>
              </a:rPr>
              <a:t>TR </a:t>
            </a:r>
            <a:r>
              <a:rPr sz="3000" spc="-5" dirty="0">
                <a:latin typeface="Franklin Gothic Medium"/>
                <a:cs typeface="Franklin Gothic Medium"/>
              </a:rPr>
              <a:t>increases at constant </a:t>
            </a:r>
            <a:r>
              <a:rPr sz="3000" spc="-15" dirty="0">
                <a:latin typeface="Franklin Gothic Medium"/>
                <a:cs typeface="Franklin Gothic Medium"/>
              </a:rPr>
              <a:t>rate </a:t>
            </a:r>
            <a:r>
              <a:rPr sz="3000" dirty="0">
                <a:latin typeface="Franklin Gothic Medium"/>
                <a:cs typeface="Franklin Gothic Medium"/>
              </a:rPr>
              <a:t>. </a:t>
            </a:r>
            <a:r>
              <a:rPr sz="3000" spc="-10" dirty="0">
                <a:latin typeface="Franklin Gothic Medium"/>
                <a:cs typeface="Franklin Gothic Medium"/>
              </a:rPr>
              <a:t>But </a:t>
            </a:r>
            <a:r>
              <a:rPr sz="3000" spc="-5" dirty="0">
                <a:latin typeface="Franklin Gothic Medium"/>
                <a:cs typeface="Franklin Gothic Medium"/>
              </a:rPr>
              <a:t>MR  remains constant i.e. </a:t>
            </a:r>
            <a:r>
              <a:rPr sz="3000" dirty="0">
                <a:latin typeface="Franklin Gothic Medium"/>
                <a:cs typeface="Franklin Gothic Medium"/>
              </a:rPr>
              <a:t>Rs. </a:t>
            </a:r>
            <a:r>
              <a:rPr sz="3000" spc="-10" dirty="0">
                <a:latin typeface="Franklin Gothic Medium"/>
                <a:cs typeface="Franklin Gothic Medium"/>
              </a:rPr>
              <a:t>10. </a:t>
            </a:r>
            <a:r>
              <a:rPr sz="3000" spc="-5" dirty="0">
                <a:latin typeface="Franklin Gothic Medium"/>
                <a:cs typeface="Franklin Gothic Medium"/>
              </a:rPr>
              <a:t>which is equal </a:t>
            </a:r>
            <a:r>
              <a:rPr sz="3000" spc="-25" dirty="0">
                <a:latin typeface="Franklin Gothic Medium"/>
                <a:cs typeface="Franklin Gothic Medium"/>
              </a:rPr>
              <a:t>to</a:t>
            </a:r>
            <a:r>
              <a:rPr sz="3000" spc="95" dirty="0">
                <a:latin typeface="Franklin Gothic Medium"/>
                <a:cs typeface="Franklin Gothic Medium"/>
              </a:rPr>
              <a:t> </a:t>
            </a:r>
            <a:r>
              <a:rPr sz="3000" spc="-5" dirty="0">
                <a:latin typeface="Franklin Gothic Medium"/>
                <a:cs typeface="Franklin Gothic Medium"/>
              </a:rPr>
              <a:t>price.</a:t>
            </a:r>
            <a:endParaRPr sz="3000">
              <a:latin typeface="Franklin Gothic Medium"/>
              <a:cs typeface="Franklin Gothic Medium"/>
            </a:endParaRPr>
          </a:p>
          <a:p>
            <a:pPr marL="12700" marR="5080" algn="just">
              <a:lnSpc>
                <a:spcPct val="100000"/>
              </a:lnSpc>
              <a:buSzPct val="96666"/>
              <a:buFont typeface="Arial"/>
              <a:buChar char="•"/>
              <a:tabLst>
                <a:tab pos="147320" algn="l"/>
              </a:tabLst>
            </a:pPr>
            <a:r>
              <a:rPr sz="3000" spc="-15" dirty="0">
                <a:latin typeface="Franklin Gothic Medium"/>
                <a:cs typeface="Franklin Gothic Medium"/>
              </a:rPr>
              <a:t>Form </a:t>
            </a:r>
            <a:r>
              <a:rPr sz="3000" spc="-20" dirty="0">
                <a:latin typeface="Franklin Gothic Medium"/>
                <a:cs typeface="Franklin Gothic Medium"/>
              </a:rPr>
              <a:t>above </a:t>
            </a:r>
            <a:r>
              <a:rPr sz="3000" spc="-5" dirty="0">
                <a:latin typeface="Franklin Gothic Medium"/>
                <a:cs typeface="Franklin Gothic Medium"/>
              </a:rPr>
              <a:t>table </a:t>
            </a:r>
            <a:r>
              <a:rPr sz="3000" spc="-10" dirty="0">
                <a:latin typeface="Franklin Gothic Medium"/>
                <a:cs typeface="Franklin Gothic Medium"/>
              </a:rPr>
              <a:t>we </a:t>
            </a:r>
            <a:r>
              <a:rPr sz="3000" spc="-5" dirty="0">
                <a:latin typeface="Franklin Gothic Medium"/>
                <a:cs typeface="Franklin Gothic Medium"/>
              </a:rPr>
              <a:t>conclude that Price, </a:t>
            </a:r>
            <a:r>
              <a:rPr sz="3000" dirty="0">
                <a:latin typeface="Franklin Gothic Medium"/>
                <a:cs typeface="Franklin Gothic Medium"/>
              </a:rPr>
              <a:t>AR and  </a:t>
            </a:r>
            <a:r>
              <a:rPr sz="3000" spc="-5" dirty="0">
                <a:latin typeface="Franklin Gothic Medium"/>
                <a:cs typeface="Franklin Gothic Medium"/>
              </a:rPr>
              <a:t>MR </a:t>
            </a:r>
            <a:r>
              <a:rPr sz="3000" dirty="0">
                <a:latin typeface="Franklin Gothic Medium"/>
                <a:cs typeface="Franklin Gothic Medium"/>
              </a:rPr>
              <a:t>are </a:t>
            </a:r>
            <a:r>
              <a:rPr sz="3000" spc="-5" dirty="0">
                <a:latin typeface="Franklin Gothic Medium"/>
                <a:cs typeface="Franklin Gothic Medium"/>
              </a:rPr>
              <a:t>same i.e. </a:t>
            </a:r>
            <a:r>
              <a:rPr sz="3000" dirty="0">
                <a:latin typeface="Franklin Gothic Medium"/>
                <a:cs typeface="Franklin Gothic Medium"/>
              </a:rPr>
              <a:t>Rs. </a:t>
            </a:r>
            <a:r>
              <a:rPr sz="3000" spc="-10" dirty="0">
                <a:latin typeface="Franklin Gothic Medium"/>
                <a:cs typeface="Franklin Gothic Medium"/>
              </a:rPr>
              <a:t>10. </a:t>
            </a:r>
            <a:r>
              <a:rPr sz="3000" spc="-5" dirty="0">
                <a:latin typeface="Franklin Gothic Medium"/>
                <a:cs typeface="Franklin Gothic Medium"/>
              </a:rPr>
              <a:t>that means </a:t>
            </a:r>
            <a:r>
              <a:rPr sz="3000" dirty="0">
                <a:latin typeface="Franklin Gothic Medium"/>
                <a:cs typeface="Franklin Gothic Medium"/>
              </a:rPr>
              <a:t>P = AR =</a:t>
            </a:r>
            <a:r>
              <a:rPr sz="3000" spc="10" dirty="0">
                <a:latin typeface="Franklin Gothic Medium"/>
                <a:cs typeface="Franklin Gothic Medium"/>
              </a:rPr>
              <a:t> </a:t>
            </a:r>
            <a:r>
              <a:rPr sz="3000" spc="-5" dirty="0">
                <a:latin typeface="Franklin Gothic Medium"/>
                <a:cs typeface="Franklin Gothic Medium"/>
              </a:rPr>
              <a:t>MR.</a:t>
            </a:r>
            <a:endParaRPr sz="30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</TotalTime>
  <Words>641</Words>
  <Application>Microsoft Office PowerPoint</Application>
  <PresentationFormat>On-screen Show (4:3)</PresentationFormat>
  <Paragraphs>133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1_Office Theme</vt:lpstr>
      <vt:lpstr>Slide 1</vt:lpstr>
      <vt:lpstr>Revenue </vt:lpstr>
      <vt:lpstr>Slide 3</vt:lpstr>
      <vt:lpstr>Slide 4</vt:lpstr>
      <vt:lpstr>Slide 5</vt:lpstr>
      <vt:lpstr>Slide 6</vt:lpstr>
      <vt:lpstr>Total Revenue</vt:lpstr>
      <vt:lpstr>Slide 8</vt:lpstr>
      <vt:lpstr>Marginal Revenue in Perfect Competition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Rajesh and Nitesh</dc:creator>
  <cp:lastModifiedBy>Adesh k</cp:lastModifiedBy>
  <cp:revision>10</cp:revision>
  <dcterms:created xsi:type="dcterms:W3CDTF">2020-11-30T05:26:16Z</dcterms:created>
  <dcterms:modified xsi:type="dcterms:W3CDTF">2024-11-22T01:02:33Z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2013-02-28T00:00:00Z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2020-11-30T00:00:00Z</vt:filetime>
  </property>
</Properties>
</file>