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E225AE3-70C0-42DB-B62C-4FBB731E7CDA}" type="datetimeFigureOut">
              <a:rPr lang="en-IN" smtClean="0"/>
              <a:t>21-11-2024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8F3765-E55D-463B-A736-1CC5BDAFE293}" type="slidenum">
              <a:rPr lang="en-IN" smtClean="0"/>
              <a:t>‹#›</a:t>
            </a:fld>
            <a:endParaRPr lang="en-IN"/>
          </a:p>
        </p:txBody>
      </p:sp>
    </p:spTree>
    <p:extLst>
      <p:ext uri="{BB962C8B-B14F-4D97-AF65-F5344CB8AC3E}">
        <p14:creationId xmlns:p14="http://schemas.microsoft.com/office/powerpoint/2010/main" val="1131260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E225AE3-70C0-42DB-B62C-4FBB731E7CDA}" type="datetimeFigureOut">
              <a:rPr lang="en-IN" smtClean="0"/>
              <a:t>21-11-2024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8F3765-E55D-463B-A736-1CC5BDAFE293}" type="slidenum">
              <a:rPr lang="en-IN" smtClean="0"/>
              <a:t>‹#›</a:t>
            </a:fld>
            <a:endParaRPr lang="en-IN"/>
          </a:p>
        </p:txBody>
      </p:sp>
    </p:spTree>
    <p:extLst>
      <p:ext uri="{BB962C8B-B14F-4D97-AF65-F5344CB8AC3E}">
        <p14:creationId xmlns:p14="http://schemas.microsoft.com/office/powerpoint/2010/main" val="85448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E225AE3-70C0-42DB-B62C-4FBB731E7CDA}" type="datetimeFigureOut">
              <a:rPr lang="en-IN" smtClean="0"/>
              <a:t>21-11-2024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8F3765-E55D-463B-A736-1CC5BDAFE293}" type="slidenum">
              <a:rPr lang="en-IN" smtClean="0"/>
              <a:t>‹#›</a:t>
            </a:fld>
            <a:endParaRPr lang="en-IN"/>
          </a:p>
        </p:txBody>
      </p:sp>
    </p:spTree>
    <p:extLst>
      <p:ext uri="{BB962C8B-B14F-4D97-AF65-F5344CB8AC3E}">
        <p14:creationId xmlns:p14="http://schemas.microsoft.com/office/powerpoint/2010/main" val="201767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E225AE3-70C0-42DB-B62C-4FBB731E7CDA}" type="datetimeFigureOut">
              <a:rPr lang="en-IN" smtClean="0"/>
              <a:t>21-11-2024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8F3765-E55D-463B-A736-1CC5BDAFE293}" type="slidenum">
              <a:rPr lang="en-IN" smtClean="0"/>
              <a:t>‹#›</a:t>
            </a:fld>
            <a:endParaRPr lang="en-IN"/>
          </a:p>
        </p:txBody>
      </p:sp>
    </p:spTree>
    <p:extLst>
      <p:ext uri="{BB962C8B-B14F-4D97-AF65-F5344CB8AC3E}">
        <p14:creationId xmlns:p14="http://schemas.microsoft.com/office/powerpoint/2010/main" val="68344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225AE3-70C0-42DB-B62C-4FBB731E7CDA}" type="datetimeFigureOut">
              <a:rPr lang="en-IN" smtClean="0"/>
              <a:t>21-11-2024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8F3765-E55D-463B-A736-1CC5BDAFE293}" type="slidenum">
              <a:rPr lang="en-IN" smtClean="0"/>
              <a:t>‹#›</a:t>
            </a:fld>
            <a:endParaRPr lang="en-IN"/>
          </a:p>
        </p:txBody>
      </p:sp>
    </p:spTree>
    <p:extLst>
      <p:ext uri="{BB962C8B-B14F-4D97-AF65-F5344CB8AC3E}">
        <p14:creationId xmlns:p14="http://schemas.microsoft.com/office/powerpoint/2010/main" val="1377043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E225AE3-70C0-42DB-B62C-4FBB731E7CDA}" type="datetimeFigureOut">
              <a:rPr lang="en-IN" smtClean="0"/>
              <a:t>21-11-2024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68F3765-E55D-463B-A736-1CC5BDAFE293}" type="slidenum">
              <a:rPr lang="en-IN" smtClean="0"/>
              <a:t>‹#›</a:t>
            </a:fld>
            <a:endParaRPr lang="en-IN"/>
          </a:p>
        </p:txBody>
      </p:sp>
    </p:spTree>
    <p:extLst>
      <p:ext uri="{BB962C8B-B14F-4D97-AF65-F5344CB8AC3E}">
        <p14:creationId xmlns:p14="http://schemas.microsoft.com/office/powerpoint/2010/main" val="3846063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E225AE3-70C0-42DB-B62C-4FBB731E7CDA}" type="datetimeFigureOut">
              <a:rPr lang="en-IN" smtClean="0"/>
              <a:t>21-11-2024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68F3765-E55D-463B-A736-1CC5BDAFE293}" type="slidenum">
              <a:rPr lang="en-IN" smtClean="0"/>
              <a:t>‹#›</a:t>
            </a:fld>
            <a:endParaRPr lang="en-IN"/>
          </a:p>
        </p:txBody>
      </p:sp>
    </p:spTree>
    <p:extLst>
      <p:ext uri="{BB962C8B-B14F-4D97-AF65-F5344CB8AC3E}">
        <p14:creationId xmlns:p14="http://schemas.microsoft.com/office/powerpoint/2010/main" val="3729421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E225AE3-70C0-42DB-B62C-4FBB731E7CDA}" type="datetimeFigureOut">
              <a:rPr lang="en-IN" smtClean="0"/>
              <a:t>21-11-2024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68F3765-E55D-463B-A736-1CC5BDAFE293}" type="slidenum">
              <a:rPr lang="en-IN" smtClean="0"/>
              <a:t>‹#›</a:t>
            </a:fld>
            <a:endParaRPr lang="en-IN"/>
          </a:p>
        </p:txBody>
      </p:sp>
    </p:spTree>
    <p:extLst>
      <p:ext uri="{BB962C8B-B14F-4D97-AF65-F5344CB8AC3E}">
        <p14:creationId xmlns:p14="http://schemas.microsoft.com/office/powerpoint/2010/main" val="3918532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225AE3-70C0-42DB-B62C-4FBB731E7CDA}" type="datetimeFigureOut">
              <a:rPr lang="en-IN" smtClean="0"/>
              <a:t>21-11-2024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68F3765-E55D-463B-A736-1CC5BDAFE293}" type="slidenum">
              <a:rPr lang="en-IN" smtClean="0"/>
              <a:t>‹#›</a:t>
            </a:fld>
            <a:endParaRPr lang="en-IN"/>
          </a:p>
        </p:txBody>
      </p:sp>
    </p:spTree>
    <p:extLst>
      <p:ext uri="{BB962C8B-B14F-4D97-AF65-F5344CB8AC3E}">
        <p14:creationId xmlns:p14="http://schemas.microsoft.com/office/powerpoint/2010/main" val="39952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225AE3-70C0-42DB-B62C-4FBB731E7CDA}" type="datetimeFigureOut">
              <a:rPr lang="en-IN" smtClean="0"/>
              <a:t>21-11-2024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68F3765-E55D-463B-A736-1CC5BDAFE293}" type="slidenum">
              <a:rPr lang="en-IN" smtClean="0"/>
              <a:t>‹#›</a:t>
            </a:fld>
            <a:endParaRPr lang="en-IN"/>
          </a:p>
        </p:txBody>
      </p:sp>
    </p:spTree>
    <p:extLst>
      <p:ext uri="{BB962C8B-B14F-4D97-AF65-F5344CB8AC3E}">
        <p14:creationId xmlns:p14="http://schemas.microsoft.com/office/powerpoint/2010/main" val="966123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225AE3-70C0-42DB-B62C-4FBB731E7CDA}" type="datetimeFigureOut">
              <a:rPr lang="en-IN" smtClean="0"/>
              <a:t>21-11-2024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68F3765-E55D-463B-A736-1CC5BDAFE293}" type="slidenum">
              <a:rPr lang="en-IN" smtClean="0"/>
              <a:t>‹#›</a:t>
            </a:fld>
            <a:endParaRPr lang="en-IN"/>
          </a:p>
        </p:txBody>
      </p:sp>
    </p:spTree>
    <p:extLst>
      <p:ext uri="{BB962C8B-B14F-4D97-AF65-F5344CB8AC3E}">
        <p14:creationId xmlns:p14="http://schemas.microsoft.com/office/powerpoint/2010/main" val="2280206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25AE3-70C0-42DB-B62C-4FBB731E7CDA}" type="datetimeFigureOut">
              <a:rPr lang="en-IN" smtClean="0"/>
              <a:t>21-11-2024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F3765-E55D-463B-A736-1CC5BDAFE293}" type="slidenum">
              <a:rPr lang="en-IN" smtClean="0"/>
              <a:t>‹#›</a:t>
            </a:fld>
            <a:endParaRPr lang="en-IN"/>
          </a:p>
        </p:txBody>
      </p:sp>
    </p:spTree>
    <p:extLst>
      <p:ext uri="{BB962C8B-B14F-4D97-AF65-F5344CB8AC3E}">
        <p14:creationId xmlns:p14="http://schemas.microsoft.com/office/powerpoint/2010/main" val="2206150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94668"/>
            <a:ext cx="12054624" cy="3022019"/>
          </a:xfrm>
        </p:spPr>
        <p:txBody>
          <a:bodyPr>
            <a:normAutofit fontScale="90000"/>
          </a:bodyPr>
          <a:lstStyle/>
          <a:p>
            <a:pPr algn="ctr"/>
            <a:r>
              <a:rPr lang="en-US" dirty="0" smtClean="0">
                <a:solidFill>
                  <a:srgbClr val="C00000"/>
                </a:solidFill>
                <a:latin typeface="Arial Black" panose="020B0A04020102020204" pitchFamily="34" charset="0"/>
              </a:rPr>
              <a:t>Presentation on </a:t>
            </a:r>
            <a:br>
              <a:rPr lang="en-US" dirty="0" smtClean="0">
                <a:solidFill>
                  <a:srgbClr val="C00000"/>
                </a:solidFill>
                <a:latin typeface="Arial Black" panose="020B0A04020102020204" pitchFamily="34" charset="0"/>
              </a:rPr>
            </a:br>
            <a:r>
              <a:rPr lang="en-US" dirty="0" smtClean="0">
                <a:solidFill>
                  <a:srgbClr val="C00000"/>
                </a:solidFill>
                <a:latin typeface="Arial Black" panose="020B0A04020102020204" pitchFamily="34" charset="0"/>
              </a:rPr>
              <a:t>Strategic Management</a:t>
            </a:r>
            <a:br>
              <a:rPr lang="en-US" dirty="0" smtClean="0">
                <a:solidFill>
                  <a:srgbClr val="C00000"/>
                </a:solidFill>
                <a:latin typeface="Arial Black" panose="020B0A04020102020204" pitchFamily="34" charset="0"/>
              </a:rPr>
            </a:br>
            <a:r>
              <a:rPr lang="en-US" dirty="0" smtClean="0">
                <a:solidFill>
                  <a:srgbClr val="C00000"/>
                </a:solidFill>
                <a:latin typeface="Arial Black" panose="020B0A04020102020204" pitchFamily="34" charset="0"/>
              </a:rPr>
              <a:t>for</a:t>
            </a:r>
            <a:r>
              <a:rPr lang="en-US" dirty="0">
                <a:solidFill>
                  <a:srgbClr val="C00000"/>
                </a:solidFill>
                <a:latin typeface="Arial Black" panose="020B0A04020102020204" pitchFamily="34" charset="0"/>
              </a:rPr>
              <a:t/>
            </a:r>
            <a:br>
              <a:rPr lang="en-US" dirty="0">
                <a:solidFill>
                  <a:srgbClr val="C00000"/>
                </a:solidFill>
                <a:latin typeface="Arial Black" panose="020B0A04020102020204" pitchFamily="34" charset="0"/>
              </a:rPr>
            </a:br>
            <a:r>
              <a:rPr lang="en-US" dirty="0" smtClean="0">
                <a:solidFill>
                  <a:srgbClr val="C00000"/>
                </a:solidFill>
                <a:latin typeface="Arial Black" panose="020B0A04020102020204" pitchFamily="34" charset="0"/>
              </a:rPr>
              <a:t>MBA-III Semester</a:t>
            </a:r>
            <a:br>
              <a:rPr lang="en-US" dirty="0" smtClean="0">
                <a:solidFill>
                  <a:srgbClr val="C00000"/>
                </a:solidFill>
                <a:latin typeface="Arial Black" panose="020B0A04020102020204" pitchFamily="34" charset="0"/>
              </a:rPr>
            </a:br>
            <a:endParaRPr lang="en-US" dirty="0">
              <a:solidFill>
                <a:srgbClr val="C00000"/>
              </a:solidFill>
              <a:latin typeface="Arial Black" panose="020B0A04020102020204" pitchFamily="34" charset="0"/>
            </a:endParaRPr>
          </a:p>
        </p:txBody>
      </p:sp>
      <p:pic>
        <p:nvPicPr>
          <p:cNvPr id="6" name="Content Placeholder 5"/>
          <p:cNvPicPr>
            <a:picLocks noGrp="1" noChangeAspect="1"/>
          </p:cNvPicPr>
          <p:nvPr>
            <p:ph idx="1"/>
          </p:nvPr>
        </p:nvPicPr>
        <p:blipFill>
          <a:blip r:embed="rId2"/>
          <a:stretch>
            <a:fillRect/>
          </a:stretch>
        </p:blipFill>
        <p:spPr>
          <a:xfrm>
            <a:off x="2" y="2537138"/>
            <a:ext cx="12054623" cy="3702676"/>
          </a:xfrm>
          <a:prstGeom prst="rect">
            <a:avLst/>
          </a:prstGeom>
        </p:spPr>
      </p:pic>
    </p:spTree>
    <p:extLst>
      <p:ext uri="{BB962C8B-B14F-4D97-AF65-F5344CB8AC3E}">
        <p14:creationId xmlns:p14="http://schemas.microsoft.com/office/powerpoint/2010/main" val="2712148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82339" y="41867"/>
            <a:ext cx="4775666" cy="646331"/>
          </a:xfrm>
          <a:prstGeom prst="rect">
            <a:avLst/>
          </a:prstGeom>
          <a:ln w="28575"/>
        </p:spPr>
        <p:style>
          <a:lnRef idx="2">
            <a:schemeClr val="dk1"/>
          </a:lnRef>
          <a:fillRef idx="1">
            <a:schemeClr val="lt1"/>
          </a:fillRef>
          <a:effectRef idx="0">
            <a:schemeClr val="dk1"/>
          </a:effectRef>
          <a:fontRef idx="minor">
            <a:schemeClr val="dk1"/>
          </a:fontRef>
        </p:style>
        <p:txBody>
          <a:bodyPr wrap="none">
            <a:spAutoFit/>
          </a:bodyPr>
          <a:lstStyle/>
          <a:p>
            <a:r>
              <a:rPr lang="en-IN" sz="3600" b="1" i="0" dirty="0" smtClean="0">
                <a:effectLst/>
                <a:latin typeface="Times New Roman" panose="02020603050405020304" pitchFamily="18" charset="0"/>
                <a:cs typeface="Times New Roman" panose="02020603050405020304" pitchFamily="18" charset="0"/>
              </a:rPr>
              <a:t>Strategic Management </a:t>
            </a:r>
            <a:endParaRPr lang="en-IN" sz="3600" b="1" dirty="0">
              <a:latin typeface="Times New Roman" panose="02020603050405020304" pitchFamily="18" charset="0"/>
              <a:cs typeface="Times New Roman" panose="02020603050405020304" pitchFamily="18" charset="0"/>
            </a:endParaRPr>
          </a:p>
        </p:txBody>
      </p:sp>
      <p:sp>
        <p:nvSpPr>
          <p:cNvPr id="3" name="Rectangle 2"/>
          <p:cNvSpPr/>
          <p:nvPr/>
        </p:nvSpPr>
        <p:spPr>
          <a:xfrm>
            <a:off x="182879" y="697128"/>
            <a:ext cx="5786846" cy="6124754"/>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gn="just"/>
            <a:r>
              <a:rPr lang="en-IN" sz="2800" b="0" i="0" dirty="0" smtClean="0">
                <a:effectLst/>
                <a:latin typeface="Times New Roman" panose="02020603050405020304" pitchFamily="18" charset="0"/>
                <a:cs typeface="Times New Roman" panose="02020603050405020304" pitchFamily="18" charset="0"/>
              </a:rPr>
              <a:t>• Strategic management is a </a:t>
            </a:r>
            <a:r>
              <a:rPr lang="en-IN" sz="2800" b="1" i="0" dirty="0" smtClean="0">
                <a:effectLst/>
                <a:latin typeface="Times New Roman" panose="02020603050405020304" pitchFamily="18" charset="0"/>
                <a:cs typeface="Times New Roman" panose="02020603050405020304" pitchFamily="18" charset="0"/>
              </a:rPr>
              <a:t>set of management decisions and actions that determines the long-run performance of a corporation.</a:t>
            </a:r>
            <a:r>
              <a:rPr lang="en-IN" sz="2800" b="0" i="0" dirty="0" smtClean="0">
                <a:effectLst/>
                <a:latin typeface="Times New Roman" panose="02020603050405020304" pitchFamily="18" charset="0"/>
                <a:cs typeface="Times New Roman" panose="02020603050405020304" pitchFamily="18" charset="0"/>
              </a:rPr>
              <a:t> It includes environmental scanning, strategy formulation, strategy implementation and evaluation and control to achieve the objectives of an organization. </a:t>
            </a:r>
          </a:p>
          <a:p>
            <a:pPr algn="just"/>
            <a:r>
              <a:rPr lang="en-IN" sz="2800" b="0" i="0" dirty="0" smtClean="0">
                <a:effectLst/>
                <a:latin typeface="Times New Roman" panose="02020603050405020304" pitchFamily="18" charset="0"/>
                <a:cs typeface="Times New Roman" panose="02020603050405020304" pitchFamily="18" charset="0"/>
              </a:rPr>
              <a:t>• The study of strategic management emphasizes the monitoring and evaluating of </a:t>
            </a:r>
            <a:r>
              <a:rPr lang="en-IN" sz="2800" b="1" i="0" dirty="0" smtClean="0">
                <a:effectLst/>
                <a:latin typeface="Times New Roman" panose="02020603050405020304" pitchFamily="18" charset="0"/>
                <a:cs typeface="Times New Roman" panose="02020603050405020304" pitchFamily="18" charset="0"/>
              </a:rPr>
              <a:t>external opportunities and threats </a:t>
            </a:r>
            <a:r>
              <a:rPr lang="en-IN" sz="2800" i="0" dirty="0" smtClean="0">
                <a:effectLst/>
                <a:latin typeface="Times New Roman" panose="02020603050405020304" pitchFamily="18" charset="0"/>
                <a:cs typeface="Times New Roman" panose="02020603050405020304" pitchFamily="18" charset="0"/>
              </a:rPr>
              <a:t>in light of a corporation’s </a:t>
            </a:r>
            <a:r>
              <a:rPr lang="en-IN" sz="2800" b="1" i="0" dirty="0" smtClean="0">
                <a:effectLst/>
                <a:latin typeface="Times New Roman" panose="02020603050405020304" pitchFamily="18" charset="0"/>
                <a:cs typeface="Times New Roman" panose="02020603050405020304" pitchFamily="18" charset="0"/>
              </a:rPr>
              <a:t>strengths and weaknesses.</a:t>
            </a:r>
            <a:endParaRPr lang="en-IN" sz="2800" b="1" dirty="0">
              <a:latin typeface="Times New Roman" panose="02020603050405020304" pitchFamily="18" charset="0"/>
              <a:cs typeface="Times New Roman" panose="02020603050405020304" pitchFamily="18" charset="0"/>
            </a:endParaRPr>
          </a:p>
        </p:txBody>
      </p:sp>
      <p:sp>
        <p:nvSpPr>
          <p:cNvPr id="4" name="Rectangle 3"/>
          <p:cNvSpPr/>
          <p:nvPr/>
        </p:nvSpPr>
        <p:spPr>
          <a:xfrm>
            <a:off x="6096000" y="967307"/>
            <a:ext cx="6096000" cy="5262979"/>
          </a:xfrm>
          <a:prstGeom prst="rect">
            <a:avLst/>
          </a:prstGeom>
          <a:ln w="28575"/>
        </p:spPr>
        <p:style>
          <a:lnRef idx="2">
            <a:schemeClr val="dk1"/>
          </a:lnRef>
          <a:fillRef idx="1">
            <a:schemeClr val="lt1"/>
          </a:fillRef>
          <a:effectRef idx="0">
            <a:schemeClr val="dk1"/>
          </a:effectRef>
          <a:fontRef idx="minor">
            <a:schemeClr val="dk1"/>
          </a:fontRef>
        </p:style>
        <p:txBody>
          <a:bodyPr>
            <a:spAutoFit/>
          </a:bodyPr>
          <a:lstStyle/>
          <a:p>
            <a:pPr algn="just"/>
            <a:r>
              <a:rPr lang="en-IN" sz="2800" dirty="0" smtClean="0">
                <a:latin typeface="Times New Roman" panose="02020603050405020304" pitchFamily="18" charset="0"/>
                <a:cs typeface="Times New Roman" panose="02020603050405020304" pitchFamily="18" charset="0"/>
              </a:rPr>
              <a:t>• </a:t>
            </a:r>
            <a:r>
              <a:rPr lang="en-IN" sz="2800" b="1" dirty="0" smtClean="0">
                <a:latin typeface="Times New Roman" panose="02020603050405020304" pitchFamily="18" charset="0"/>
                <a:cs typeface="Times New Roman" panose="02020603050405020304" pitchFamily="18" charset="0"/>
              </a:rPr>
              <a:t>As per Fred R. David</a:t>
            </a:r>
            <a:r>
              <a:rPr lang="en-IN" sz="2800" dirty="0" smtClean="0">
                <a:latin typeface="Times New Roman" panose="02020603050405020304" pitchFamily="18" charset="0"/>
                <a:cs typeface="Times New Roman" panose="02020603050405020304" pitchFamily="18" charset="0"/>
              </a:rPr>
              <a:t>, strategic management is an art and science of formulating, implementing and evaluating cross functional decisions that enable an organization to achieve its objectives. </a:t>
            </a:r>
          </a:p>
          <a:p>
            <a:pPr algn="just"/>
            <a:r>
              <a:rPr lang="en-IN" sz="2800" dirty="0" smtClean="0">
                <a:latin typeface="Times New Roman" panose="02020603050405020304" pitchFamily="18" charset="0"/>
                <a:cs typeface="Times New Roman" panose="02020603050405020304" pitchFamily="18" charset="0"/>
              </a:rPr>
              <a:t>• </a:t>
            </a:r>
            <a:r>
              <a:rPr lang="en-IN" sz="2800" b="1" dirty="0" smtClean="0">
                <a:latin typeface="Times New Roman" panose="02020603050405020304" pitchFamily="18" charset="0"/>
                <a:cs typeface="Times New Roman" panose="02020603050405020304" pitchFamily="18" charset="0"/>
              </a:rPr>
              <a:t>As per Channon</a:t>
            </a:r>
            <a:r>
              <a:rPr lang="en-IN" sz="2800" dirty="0" smtClean="0">
                <a:latin typeface="Times New Roman" panose="02020603050405020304" pitchFamily="18" charset="0"/>
                <a:cs typeface="Times New Roman" panose="02020603050405020304" pitchFamily="18" charset="0"/>
              </a:rPr>
              <a:t>, strategic management is defined as that set of decisions and actions that result in formulating of strategy an its implementation to achieve the objectives of the corporation.</a:t>
            </a:r>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7788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4325" t="7904" r="1298" b="11397"/>
          <a:stretch/>
        </p:blipFill>
        <p:spPr>
          <a:xfrm>
            <a:off x="195943" y="117565"/>
            <a:ext cx="11874137" cy="6583679"/>
          </a:xfrm>
          <a:prstGeom prst="rect">
            <a:avLst/>
          </a:prstGeom>
        </p:spPr>
      </p:pic>
    </p:spTree>
    <p:extLst>
      <p:ext uri="{BB962C8B-B14F-4D97-AF65-F5344CB8AC3E}">
        <p14:creationId xmlns:p14="http://schemas.microsoft.com/office/powerpoint/2010/main" val="35160068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09934" y="-8173"/>
            <a:ext cx="4878259" cy="646331"/>
          </a:xfrm>
          <a:prstGeom prst="rect">
            <a:avLst/>
          </a:prstGeom>
          <a:ln w="28575"/>
        </p:spPr>
        <p:style>
          <a:lnRef idx="2">
            <a:schemeClr val="dk1"/>
          </a:lnRef>
          <a:fillRef idx="1">
            <a:schemeClr val="lt1"/>
          </a:fillRef>
          <a:effectRef idx="0">
            <a:schemeClr val="dk1"/>
          </a:effectRef>
          <a:fontRef idx="minor">
            <a:schemeClr val="dk1"/>
          </a:fontRef>
        </p:style>
        <p:txBody>
          <a:bodyPr wrap="none">
            <a:spAutoFit/>
          </a:bodyPr>
          <a:lstStyle/>
          <a:p>
            <a:r>
              <a:rPr lang="en-IN" sz="3600" b="1" i="0" dirty="0" smtClean="0">
                <a:effectLst/>
                <a:latin typeface="Times New Roman" panose="02020603050405020304" pitchFamily="18" charset="0"/>
                <a:cs typeface="Times New Roman" panose="02020603050405020304" pitchFamily="18" charset="0"/>
              </a:rPr>
              <a:t>Step 1: Strategic Intent </a:t>
            </a:r>
            <a:endParaRPr lang="en-IN" sz="3600" b="1" dirty="0">
              <a:latin typeface="Times New Roman" panose="02020603050405020304" pitchFamily="18" charset="0"/>
              <a:cs typeface="Times New Roman" panose="02020603050405020304" pitchFamily="18" charset="0"/>
            </a:endParaRPr>
          </a:p>
        </p:txBody>
      </p:sp>
      <p:sp>
        <p:nvSpPr>
          <p:cNvPr id="3" name="Rectangle 2"/>
          <p:cNvSpPr/>
          <p:nvPr/>
        </p:nvSpPr>
        <p:spPr>
          <a:xfrm>
            <a:off x="156754" y="798256"/>
            <a:ext cx="12035246" cy="1815882"/>
          </a:xfrm>
          <a:prstGeom prst="rect">
            <a:avLst/>
          </a:prstGeom>
        </p:spPr>
        <p:txBody>
          <a:bodyPr wrap="square">
            <a:spAutoFit/>
          </a:bodyPr>
          <a:lstStyle/>
          <a:p>
            <a:pPr algn="just"/>
            <a:r>
              <a:rPr lang="en-IN" sz="2800" b="1" u="sng" dirty="0" smtClean="0">
                <a:latin typeface="Times New Roman" panose="02020603050405020304" pitchFamily="18" charset="0"/>
                <a:cs typeface="Times New Roman" panose="02020603050405020304" pitchFamily="18" charset="0"/>
              </a:rPr>
              <a:t>Vision</a:t>
            </a:r>
            <a:r>
              <a:rPr lang="en-IN" sz="2800" b="1" dirty="0" smtClean="0">
                <a:latin typeface="Times New Roman" panose="02020603050405020304" pitchFamily="18" charset="0"/>
                <a:cs typeface="Times New Roman" panose="02020603050405020304" pitchFamily="18" charset="0"/>
              </a:rPr>
              <a:t>-</a:t>
            </a:r>
            <a:r>
              <a:rPr lang="en-IN" sz="2800" dirty="0" smtClean="0">
                <a:latin typeface="Times New Roman" panose="02020603050405020304" pitchFamily="18" charset="0"/>
                <a:cs typeface="Times New Roman" panose="02020603050405020304" pitchFamily="18" charset="0"/>
              </a:rPr>
              <a:t> Vision is the statement that expresses organization’s </a:t>
            </a:r>
            <a:r>
              <a:rPr lang="en-IN" sz="2800" b="1" dirty="0" smtClean="0">
                <a:latin typeface="Times New Roman" panose="02020603050405020304" pitchFamily="18" charset="0"/>
                <a:cs typeface="Times New Roman" panose="02020603050405020304" pitchFamily="18" charset="0"/>
              </a:rPr>
              <a:t>ultimate long-run objectives.</a:t>
            </a:r>
            <a:r>
              <a:rPr lang="en-IN" sz="2800" dirty="0" smtClean="0">
                <a:latin typeface="Times New Roman" panose="02020603050405020304" pitchFamily="18" charset="0"/>
                <a:cs typeface="Times New Roman" panose="02020603050405020304" pitchFamily="18" charset="0"/>
              </a:rPr>
              <a:t> It is what the firm </a:t>
            </a:r>
            <a:r>
              <a:rPr lang="en-IN" sz="2800" b="1" dirty="0" smtClean="0">
                <a:latin typeface="Times New Roman" panose="02020603050405020304" pitchFamily="18" charset="0"/>
                <a:cs typeface="Times New Roman" panose="02020603050405020304" pitchFamily="18" charset="0"/>
              </a:rPr>
              <a:t>ultimately like to become</a:t>
            </a:r>
            <a:r>
              <a:rPr lang="en-IN" sz="2800" dirty="0" smtClean="0">
                <a:latin typeface="Times New Roman" panose="02020603050405020304" pitchFamily="18" charset="0"/>
                <a:cs typeface="Times New Roman" panose="02020603050405020304" pitchFamily="18" charset="0"/>
              </a:rPr>
              <a:t>. Vision once formulated is for </a:t>
            </a:r>
            <a:r>
              <a:rPr lang="en-IN" sz="2800" b="1" dirty="0" smtClean="0">
                <a:latin typeface="Times New Roman" panose="02020603050405020304" pitchFamily="18" charset="0"/>
                <a:cs typeface="Times New Roman" panose="02020603050405020304" pitchFamily="18" charset="0"/>
              </a:rPr>
              <a:t>forever </a:t>
            </a:r>
            <a:r>
              <a:rPr lang="en-IN" sz="2800" dirty="0" smtClean="0">
                <a:latin typeface="Times New Roman" panose="02020603050405020304" pitchFamily="18" charset="0"/>
                <a:cs typeface="Times New Roman" panose="02020603050405020304" pitchFamily="18" charset="0"/>
              </a:rPr>
              <a:t>and </a:t>
            </a:r>
            <a:r>
              <a:rPr lang="en-IN" sz="2800" b="1" dirty="0" smtClean="0">
                <a:latin typeface="Times New Roman" panose="02020603050405020304" pitchFamily="18" charset="0"/>
                <a:cs typeface="Times New Roman" panose="02020603050405020304" pitchFamily="18" charset="0"/>
              </a:rPr>
              <a:t>long lasting for years to come</a:t>
            </a:r>
            <a:r>
              <a:rPr lang="en-IN" sz="2800" dirty="0" smtClean="0">
                <a:latin typeface="Times New Roman" panose="02020603050405020304" pitchFamily="18" charset="0"/>
                <a:cs typeface="Times New Roman" panose="02020603050405020304" pitchFamily="18" charset="0"/>
              </a:rPr>
              <a:t>. </a:t>
            </a:r>
            <a:r>
              <a:rPr lang="en-IN" sz="2800" b="1" i="1" dirty="0" smtClean="0">
                <a:latin typeface="Times New Roman" panose="02020603050405020304" pitchFamily="18" charset="0"/>
                <a:cs typeface="Times New Roman" panose="02020603050405020304" pitchFamily="18" charset="0"/>
              </a:rPr>
              <a:t>E.g.- Microsoft- </a:t>
            </a:r>
            <a:r>
              <a:rPr lang="en-IN" sz="2800" dirty="0" smtClean="0">
                <a:latin typeface="Times New Roman" panose="02020603050405020304" pitchFamily="18" charset="0"/>
                <a:cs typeface="Times New Roman" panose="02020603050405020304" pitchFamily="18" charset="0"/>
              </a:rPr>
              <a:t>’A computer software on every desk and in every home’.</a:t>
            </a:r>
            <a:endParaRPr lang="en-IN" sz="2800" dirty="0">
              <a:latin typeface="Times New Roman" panose="02020603050405020304" pitchFamily="18" charset="0"/>
              <a:cs typeface="Times New Roman" panose="02020603050405020304" pitchFamily="18" charset="0"/>
            </a:endParaRPr>
          </a:p>
        </p:txBody>
      </p:sp>
      <p:sp>
        <p:nvSpPr>
          <p:cNvPr id="4" name="Rectangle 3"/>
          <p:cNvSpPr/>
          <p:nvPr/>
        </p:nvSpPr>
        <p:spPr>
          <a:xfrm>
            <a:off x="179040" y="2774237"/>
            <a:ext cx="11913326" cy="2246769"/>
          </a:xfrm>
          <a:prstGeom prst="rect">
            <a:avLst/>
          </a:prstGeom>
        </p:spPr>
        <p:txBody>
          <a:bodyPr wrap="square">
            <a:spAutoFit/>
          </a:bodyPr>
          <a:lstStyle/>
          <a:p>
            <a:pPr algn="just"/>
            <a:r>
              <a:rPr lang="en-IN" sz="2800" b="1" u="sng" dirty="0" smtClean="0">
                <a:latin typeface="Times New Roman" panose="02020603050405020304" pitchFamily="18" charset="0"/>
                <a:cs typeface="Times New Roman" panose="02020603050405020304" pitchFamily="18" charset="0"/>
              </a:rPr>
              <a:t>Mission- </a:t>
            </a:r>
            <a:r>
              <a:rPr lang="en-IN" sz="2800" dirty="0" smtClean="0">
                <a:latin typeface="Times New Roman" panose="02020603050405020304" pitchFamily="18" charset="0"/>
                <a:cs typeface="Times New Roman" panose="02020603050405020304" pitchFamily="18" charset="0"/>
              </a:rPr>
              <a:t>It tells </a:t>
            </a:r>
            <a:r>
              <a:rPr lang="en-IN" sz="2800" b="1" dirty="0" smtClean="0">
                <a:latin typeface="Times New Roman" panose="02020603050405020304" pitchFamily="18" charset="0"/>
                <a:cs typeface="Times New Roman" panose="02020603050405020304" pitchFamily="18" charset="0"/>
              </a:rPr>
              <a:t>who we are and what we do as well as what we’d like to become.</a:t>
            </a:r>
            <a:r>
              <a:rPr lang="en-IN" sz="2800" dirty="0" smtClean="0">
                <a:latin typeface="Times New Roman" panose="02020603050405020304" pitchFamily="18" charset="0"/>
                <a:cs typeface="Times New Roman" panose="02020603050405020304" pitchFamily="18" charset="0"/>
              </a:rPr>
              <a:t> Mission of a business is the fundamental, </a:t>
            </a:r>
            <a:r>
              <a:rPr lang="en-IN" sz="2800" b="1" dirty="0" smtClean="0">
                <a:latin typeface="Times New Roman" panose="02020603050405020304" pitchFamily="18" charset="0"/>
                <a:cs typeface="Times New Roman" panose="02020603050405020304" pitchFamily="18" charset="0"/>
              </a:rPr>
              <a:t>unique purpose that sets it apart from other firms </a:t>
            </a:r>
            <a:r>
              <a:rPr lang="en-IN" sz="2800" dirty="0" smtClean="0">
                <a:latin typeface="Times New Roman" panose="02020603050405020304" pitchFamily="18" charset="0"/>
                <a:cs typeface="Times New Roman" panose="02020603050405020304" pitchFamily="18" charset="0"/>
              </a:rPr>
              <a:t>of its kind and </a:t>
            </a:r>
            <a:r>
              <a:rPr lang="en-IN" sz="2800" b="1" dirty="0" smtClean="0">
                <a:latin typeface="Times New Roman" panose="02020603050405020304" pitchFamily="18" charset="0"/>
                <a:cs typeface="Times New Roman" panose="02020603050405020304" pitchFamily="18" charset="0"/>
              </a:rPr>
              <a:t>identifies the scope of its operations in product and market terms</a:t>
            </a:r>
            <a:r>
              <a:rPr lang="en-IN" sz="2800" dirty="0" smtClean="0">
                <a:latin typeface="Times New Roman" panose="02020603050405020304" pitchFamily="18" charset="0"/>
                <a:cs typeface="Times New Roman" panose="02020603050405020304" pitchFamily="18" charset="0"/>
              </a:rPr>
              <a:t>. </a:t>
            </a:r>
            <a:r>
              <a:rPr lang="en-IN" sz="2800" b="1" i="1" dirty="0" smtClean="0">
                <a:latin typeface="Times New Roman" panose="02020603050405020304" pitchFamily="18" charset="0"/>
                <a:cs typeface="Times New Roman" panose="02020603050405020304" pitchFamily="18" charset="0"/>
              </a:rPr>
              <a:t>E.g.- Microsoft- </a:t>
            </a:r>
            <a:r>
              <a:rPr lang="en-IN" sz="2800" dirty="0" smtClean="0">
                <a:latin typeface="Times New Roman" panose="02020603050405020304" pitchFamily="18" charset="0"/>
                <a:cs typeface="Times New Roman" panose="02020603050405020304" pitchFamily="18" charset="0"/>
              </a:rPr>
              <a:t>‘Empower every person and every organization on the planet to achieve more’.</a:t>
            </a:r>
            <a:endParaRPr lang="en-IN" sz="2800" dirty="0">
              <a:latin typeface="Times New Roman" panose="02020603050405020304" pitchFamily="18" charset="0"/>
              <a:cs typeface="Times New Roman" panose="02020603050405020304" pitchFamily="18" charset="0"/>
            </a:endParaRPr>
          </a:p>
        </p:txBody>
      </p:sp>
      <p:sp>
        <p:nvSpPr>
          <p:cNvPr id="5" name="Rectangle 4"/>
          <p:cNvSpPr/>
          <p:nvPr/>
        </p:nvSpPr>
        <p:spPr>
          <a:xfrm>
            <a:off x="179040" y="5181105"/>
            <a:ext cx="12035246" cy="1384995"/>
          </a:xfrm>
          <a:prstGeom prst="rect">
            <a:avLst/>
          </a:prstGeom>
        </p:spPr>
        <p:txBody>
          <a:bodyPr wrap="square">
            <a:spAutoFit/>
          </a:bodyPr>
          <a:lstStyle/>
          <a:p>
            <a:pPr algn="just"/>
            <a:r>
              <a:rPr lang="en-IN" dirty="0" smtClean="0"/>
              <a:t> </a:t>
            </a:r>
            <a:r>
              <a:rPr lang="en-IN" sz="2800" b="1" u="sng" dirty="0" smtClean="0">
                <a:latin typeface="Times New Roman" panose="02020603050405020304" pitchFamily="18" charset="0"/>
                <a:cs typeface="Times New Roman" panose="02020603050405020304" pitchFamily="18" charset="0"/>
              </a:rPr>
              <a:t>Objectives-</a:t>
            </a:r>
            <a:r>
              <a:rPr lang="en-IN" dirty="0" smtClean="0"/>
              <a:t> </a:t>
            </a:r>
            <a:r>
              <a:rPr lang="en-IN" sz="2800" dirty="0" smtClean="0">
                <a:latin typeface="Times New Roman" panose="02020603050405020304" pitchFamily="18" charset="0"/>
                <a:cs typeface="Times New Roman" panose="02020603050405020304" pitchFamily="18" charset="0"/>
              </a:rPr>
              <a:t>Objectives state specifically how the goals shall be achieved. Following are the areas for setting objectives- </a:t>
            </a:r>
            <a:r>
              <a:rPr lang="en-IN" sz="2800" b="1" dirty="0" smtClean="0">
                <a:latin typeface="Times New Roman" panose="02020603050405020304" pitchFamily="18" charset="0"/>
                <a:cs typeface="Times New Roman" panose="02020603050405020304" pitchFamily="18" charset="0"/>
              </a:rPr>
              <a:t>profit objective, marketing objective, production objective, etc.</a:t>
            </a:r>
            <a:endParaRPr lang="en-IN"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01531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13512" y="135375"/>
            <a:ext cx="5942652" cy="646331"/>
          </a:xfrm>
          <a:prstGeom prst="rect">
            <a:avLst/>
          </a:prstGeom>
          <a:ln w="28575"/>
        </p:spPr>
        <p:style>
          <a:lnRef idx="2">
            <a:schemeClr val="dk1"/>
          </a:lnRef>
          <a:fillRef idx="1">
            <a:schemeClr val="lt1"/>
          </a:fillRef>
          <a:effectRef idx="0">
            <a:schemeClr val="dk1"/>
          </a:effectRef>
          <a:fontRef idx="minor">
            <a:schemeClr val="dk1"/>
          </a:fontRef>
        </p:style>
        <p:txBody>
          <a:bodyPr wrap="none">
            <a:spAutoFit/>
          </a:bodyPr>
          <a:lstStyle/>
          <a:p>
            <a:r>
              <a:rPr lang="en-IN" sz="3600" b="1" i="0" dirty="0" smtClean="0">
                <a:effectLst/>
                <a:latin typeface="Times New Roman" panose="02020603050405020304" pitchFamily="18" charset="0"/>
                <a:cs typeface="Times New Roman" panose="02020603050405020304" pitchFamily="18" charset="0"/>
              </a:rPr>
              <a:t>Step 2: Strategy Formulation</a:t>
            </a:r>
            <a:endParaRPr lang="en-IN" sz="3600" b="1" dirty="0">
              <a:latin typeface="Times New Roman" panose="02020603050405020304" pitchFamily="18" charset="0"/>
              <a:cs typeface="Times New Roman" panose="02020603050405020304" pitchFamily="18" charset="0"/>
            </a:endParaRPr>
          </a:p>
        </p:txBody>
      </p:sp>
      <p:sp>
        <p:nvSpPr>
          <p:cNvPr id="3" name="Rectangle 2"/>
          <p:cNvSpPr/>
          <p:nvPr/>
        </p:nvSpPr>
        <p:spPr>
          <a:xfrm>
            <a:off x="117566" y="817615"/>
            <a:ext cx="11926389" cy="2246769"/>
          </a:xfrm>
          <a:prstGeom prst="rect">
            <a:avLst/>
          </a:prstGeom>
        </p:spPr>
        <p:txBody>
          <a:bodyPr wrap="square">
            <a:spAutoFit/>
          </a:bodyPr>
          <a:lstStyle/>
          <a:p>
            <a:pPr marL="457200" indent="-457200" algn="just">
              <a:buFont typeface="Arial" panose="020B0604020202020204" pitchFamily="34" charset="0"/>
              <a:buChar char="•"/>
            </a:pPr>
            <a:r>
              <a:rPr lang="en-IN" sz="2800" dirty="0" smtClean="0">
                <a:latin typeface="Times New Roman" panose="02020603050405020304" pitchFamily="18" charset="0"/>
                <a:cs typeface="Times New Roman" panose="02020603050405020304" pitchFamily="18" charset="0"/>
              </a:rPr>
              <a:t>Strategy formulation refers to the process of choosing the most appropriate course of action </a:t>
            </a:r>
            <a:r>
              <a:rPr lang="en-IN" sz="2800" b="1" dirty="0" smtClean="0">
                <a:latin typeface="Times New Roman" panose="02020603050405020304" pitchFamily="18" charset="0"/>
                <a:cs typeface="Times New Roman" panose="02020603050405020304" pitchFamily="18" charset="0"/>
              </a:rPr>
              <a:t>for the realization of organizational goals and objectives </a:t>
            </a:r>
            <a:r>
              <a:rPr lang="en-IN" sz="2800" dirty="0" smtClean="0">
                <a:latin typeface="Times New Roman" panose="02020603050405020304" pitchFamily="18" charset="0"/>
                <a:cs typeface="Times New Roman" panose="02020603050405020304" pitchFamily="18" charset="0"/>
              </a:rPr>
              <a:t>and </a:t>
            </a:r>
            <a:r>
              <a:rPr lang="en-IN" sz="2800" b="1" dirty="0" smtClean="0">
                <a:latin typeface="Times New Roman" panose="02020603050405020304" pitchFamily="18" charset="0"/>
                <a:cs typeface="Times New Roman" panose="02020603050405020304" pitchFamily="18" charset="0"/>
              </a:rPr>
              <a:t>thereby achieving the organizational vision. </a:t>
            </a:r>
          </a:p>
          <a:p>
            <a:pPr marL="457200" indent="-457200" algn="just">
              <a:buFont typeface="Arial" panose="020B0604020202020204" pitchFamily="34" charset="0"/>
              <a:buChar char="•"/>
            </a:pPr>
            <a:r>
              <a:rPr lang="en-IN" sz="2800" dirty="0" smtClean="0">
                <a:latin typeface="Times New Roman" panose="02020603050405020304" pitchFamily="18" charset="0"/>
                <a:cs typeface="Times New Roman" panose="02020603050405020304" pitchFamily="18" charset="0"/>
              </a:rPr>
              <a:t>For choosing most appropriate course of action, appraisal of organization and environmental is done with the help of SWOT analysis.</a:t>
            </a:r>
          </a:p>
        </p:txBody>
      </p:sp>
      <p:sp>
        <p:nvSpPr>
          <p:cNvPr id="4" name="Rectangle 3"/>
          <p:cNvSpPr/>
          <p:nvPr/>
        </p:nvSpPr>
        <p:spPr>
          <a:xfrm>
            <a:off x="235132" y="3100293"/>
            <a:ext cx="5303520" cy="2985433"/>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lvl="0" algn="just"/>
            <a:r>
              <a:rPr lang="en-IN" sz="2600" b="1" dirty="0">
                <a:solidFill>
                  <a:prstClr val="black"/>
                </a:solidFill>
                <a:latin typeface="Times New Roman" panose="02020603050405020304" pitchFamily="18" charset="0"/>
                <a:cs typeface="Times New Roman" panose="02020603050405020304" pitchFamily="18" charset="0"/>
              </a:rPr>
              <a:t>• </a:t>
            </a:r>
            <a:r>
              <a:rPr lang="en-IN" sz="3000" b="1" dirty="0">
                <a:solidFill>
                  <a:prstClr val="black"/>
                </a:solidFill>
                <a:latin typeface="Times New Roman" panose="02020603050405020304" pitchFamily="18" charset="0"/>
                <a:cs typeface="Times New Roman" panose="02020603050405020304" pitchFamily="18" charset="0"/>
              </a:rPr>
              <a:t>Environmental Appraisal- </a:t>
            </a:r>
            <a:r>
              <a:rPr lang="en-IN" sz="2600" dirty="0">
                <a:solidFill>
                  <a:prstClr val="black"/>
                </a:solidFill>
                <a:latin typeface="Times New Roman" panose="02020603050405020304" pitchFamily="18" charset="0"/>
                <a:cs typeface="Times New Roman" panose="02020603050405020304" pitchFamily="18" charset="0"/>
              </a:rPr>
              <a:t>The environment of any organization is </a:t>
            </a:r>
            <a:r>
              <a:rPr lang="en-IN" sz="2600" b="1" dirty="0">
                <a:solidFill>
                  <a:prstClr val="black"/>
                </a:solidFill>
                <a:latin typeface="Times New Roman" panose="02020603050405020304" pitchFamily="18" charset="0"/>
                <a:cs typeface="Times New Roman" panose="02020603050405020304" pitchFamily="18" charset="0"/>
              </a:rPr>
              <a:t>"the aggregate of all conditions, events and influences that surround and affect it". </a:t>
            </a:r>
            <a:r>
              <a:rPr lang="en-IN" sz="2600" dirty="0">
                <a:solidFill>
                  <a:prstClr val="black"/>
                </a:solidFill>
                <a:latin typeface="Times New Roman" panose="02020603050405020304" pitchFamily="18" charset="0"/>
                <a:cs typeface="Times New Roman" panose="02020603050405020304" pitchFamily="18" charset="0"/>
              </a:rPr>
              <a:t>It is dynamic and consists of </a:t>
            </a:r>
            <a:r>
              <a:rPr lang="en-IN" sz="2600" b="1" dirty="0">
                <a:solidFill>
                  <a:prstClr val="black"/>
                </a:solidFill>
                <a:latin typeface="Times New Roman" panose="02020603050405020304" pitchFamily="18" charset="0"/>
                <a:cs typeface="Times New Roman" panose="02020603050405020304" pitchFamily="18" charset="0"/>
              </a:rPr>
              <a:t>External &amp; Internal Environment . </a:t>
            </a:r>
          </a:p>
        </p:txBody>
      </p:sp>
      <p:sp>
        <p:nvSpPr>
          <p:cNvPr id="8" name="Rectangle 7"/>
          <p:cNvSpPr/>
          <p:nvPr/>
        </p:nvSpPr>
        <p:spPr>
          <a:xfrm>
            <a:off x="5857673" y="3078728"/>
            <a:ext cx="6096000" cy="3785652"/>
          </a:xfrm>
          <a:prstGeom prst="rect">
            <a:avLst/>
          </a:prstGeom>
          <a:ln w="28575"/>
        </p:spPr>
        <p:style>
          <a:lnRef idx="2">
            <a:schemeClr val="dk1"/>
          </a:lnRef>
          <a:fillRef idx="1">
            <a:schemeClr val="lt1"/>
          </a:fillRef>
          <a:effectRef idx="0">
            <a:schemeClr val="dk1"/>
          </a:effectRef>
          <a:fontRef idx="minor">
            <a:schemeClr val="dk1"/>
          </a:fontRef>
        </p:style>
        <p:txBody>
          <a:bodyPr>
            <a:spAutoFit/>
          </a:bodyPr>
          <a:lstStyle/>
          <a:p>
            <a:pPr lvl="0" algn="just"/>
            <a:r>
              <a:rPr lang="en-IN" sz="2600" b="1" dirty="0">
                <a:solidFill>
                  <a:prstClr val="black"/>
                </a:solidFill>
                <a:latin typeface="Times New Roman" panose="02020603050405020304" pitchFamily="18" charset="0"/>
                <a:cs typeface="Times New Roman" panose="02020603050405020304" pitchFamily="18" charset="0"/>
              </a:rPr>
              <a:t>• </a:t>
            </a:r>
            <a:r>
              <a:rPr lang="en-IN" sz="3000" b="1" dirty="0">
                <a:solidFill>
                  <a:prstClr val="black"/>
                </a:solidFill>
                <a:latin typeface="Times New Roman" panose="02020603050405020304" pitchFamily="18" charset="0"/>
                <a:cs typeface="Times New Roman" panose="02020603050405020304" pitchFamily="18" charset="0"/>
              </a:rPr>
              <a:t>Organizational Appraisal- </a:t>
            </a:r>
            <a:r>
              <a:rPr lang="en-IN" sz="2600" dirty="0">
                <a:solidFill>
                  <a:prstClr val="black"/>
                </a:solidFill>
                <a:latin typeface="Times New Roman" panose="02020603050405020304" pitchFamily="18" charset="0"/>
                <a:cs typeface="Times New Roman" panose="02020603050405020304" pitchFamily="18" charset="0"/>
              </a:rPr>
              <a:t>It is the process of observing an organizational internal environment to </a:t>
            </a:r>
            <a:r>
              <a:rPr lang="en-IN" sz="2600" b="1" dirty="0">
                <a:solidFill>
                  <a:prstClr val="black"/>
                </a:solidFill>
                <a:latin typeface="Times New Roman" panose="02020603050405020304" pitchFamily="18" charset="0"/>
                <a:cs typeface="Times New Roman" panose="02020603050405020304" pitchFamily="18" charset="0"/>
              </a:rPr>
              <a:t>identify the strengths and weaknesses that may influence the organization's ability to achieve goals</a:t>
            </a:r>
            <a:r>
              <a:rPr lang="en-IN" sz="2600" dirty="0">
                <a:solidFill>
                  <a:prstClr val="black"/>
                </a:solidFill>
                <a:latin typeface="Times New Roman" panose="02020603050405020304" pitchFamily="18" charset="0"/>
                <a:cs typeface="Times New Roman" panose="02020603050405020304" pitchFamily="18" charset="0"/>
              </a:rPr>
              <a:t>. The analysis of corporate capabilities and weaknesses becomes </a:t>
            </a:r>
            <a:r>
              <a:rPr lang="en-IN" sz="2600" b="1" dirty="0">
                <a:solidFill>
                  <a:prstClr val="black"/>
                </a:solidFill>
                <a:latin typeface="Times New Roman" panose="02020603050405020304" pitchFamily="18" charset="0"/>
                <a:cs typeface="Times New Roman" panose="02020603050405020304" pitchFamily="18" charset="0"/>
              </a:rPr>
              <a:t>a pre-requisite for successful formulation and reformulation of corporate</a:t>
            </a:r>
          </a:p>
        </p:txBody>
      </p:sp>
    </p:spTree>
    <p:extLst>
      <p:ext uri="{BB962C8B-B14F-4D97-AF65-F5344CB8AC3E}">
        <p14:creationId xmlns:p14="http://schemas.microsoft.com/office/powerpoint/2010/main" val="12264303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85782" y="331316"/>
            <a:ext cx="6494085" cy="646331"/>
          </a:xfrm>
          <a:prstGeom prst="rect">
            <a:avLst/>
          </a:prstGeom>
          <a:ln w="28575"/>
        </p:spPr>
        <p:style>
          <a:lnRef idx="2">
            <a:schemeClr val="dk1"/>
          </a:lnRef>
          <a:fillRef idx="1">
            <a:schemeClr val="lt1"/>
          </a:fillRef>
          <a:effectRef idx="0">
            <a:schemeClr val="dk1"/>
          </a:effectRef>
          <a:fontRef idx="minor">
            <a:schemeClr val="dk1"/>
          </a:fontRef>
        </p:style>
        <p:txBody>
          <a:bodyPr wrap="none">
            <a:spAutoFit/>
          </a:bodyPr>
          <a:lstStyle/>
          <a:p>
            <a:r>
              <a:rPr lang="en-IN" sz="3600" b="1" i="0" dirty="0" smtClean="0">
                <a:effectLst/>
                <a:latin typeface="Times New Roman" panose="02020603050405020304" pitchFamily="18" charset="0"/>
                <a:cs typeface="Times New Roman" panose="02020603050405020304" pitchFamily="18" charset="0"/>
              </a:rPr>
              <a:t>Step 3:Strategy Implementation</a:t>
            </a:r>
            <a:endParaRPr lang="en-IN" sz="3600" b="1" dirty="0">
              <a:latin typeface="Times New Roman" panose="02020603050405020304" pitchFamily="18" charset="0"/>
              <a:cs typeface="Times New Roman" panose="02020603050405020304" pitchFamily="18" charset="0"/>
            </a:endParaRPr>
          </a:p>
        </p:txBody>
      </p:sp>
      <p:sp>
        <p:nvSpPr>
          <p:cNvPr id="5" name="Rectangle 4"/>
          <p:cNvSpPr/>
          <p:nvPr/>
        </p:nvSpPr>
        <p:spPr>
          <a:xfrm>
            <a:off x="6387736" y="2217766"/>
            <a:ext cx="5708469" cy="3785652"/>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lvl="1" algn="just"/>
            <a:r>
              <a:rPr lang="en-IN" sz="2400" dirty="0">
                <a:solidFill>
                  <a:prstClr val="black"/>
                </a:solidFill>
                <a:latin typeface="Times New Roman" panose="02020603050405020304" pitchFamily="18" charset="0"/>
                <a:cs typeface="Times New Roman" panose="02020603050405020304" pitchFamily="18" charset="0"/>
              </a:rPr>
              <a:t>• </a:t>
            </a:r>
            <a:r>
              <a:rPr lang="en-IN" sz="2400" b="1" dirty="0">
                <a:solidFill>
                  <a:prstClr val="black"/>
                </a:solidFill>
                <a:latin typeface="Times New Roman" panose="02020603050405020304" pitchFamily="18" charset="0"/>
                <a:cs typeface="Times New Roman" panose="02020603050405020304" pitchFamily="18" charset="0"/>
              </a:rPr>
              <a:t>Behavioural Implementation- </a:t>
            </a:r>
            <a:r>
              <a:rPr lang="en-IN" sz="2400" dirty="0">
                <a:solidFill>
                  <a:prstClr val="black"/>
                </a:solidFill>
                <a:latin typeface="Times New Roman" panose="02020603050405020304" pitchFamily="18" charset="0"/>
                <a:cs typeface="Times New Roman" panose="02020603050405020304" pitchFamily="18" charset="0"/>
              </a:rPr>
              <a:t>It denotes mobilizing employees and managers to put and formulate strategies into action and require personal discipline, commitment and sacrifice. It depends upon manager’s ability to motivate employees. </a:t>
            </a:r>
          </a:p>
          <a:p>
            <a:pPr lvl="1" algn="just"/>
            <a:r>
              <a:rPr lang="en-IN" sz="2400" b="1" dirty="0">
                <a:solidFill>
                  <a:prstClr val="black"/>
                </a:solidFill>
                <a:latin typeface="Times New Roman" panose="02020603050405020304" pitchFamily="18" charset="0"/>
                <a:cs typeface="Times New Roman" panose="02020603050405020304" pitchFamily="18" charset="0"/>
              </a:rPr>
              <a:t>• Operationalizing strategy- </a:t>
            </a:r>
            <a:r>
              <a:rPr lang="en-IN" sz="2400" dirty="0">
                <a:solidFill>
                  <a:prstClr val="black"/>
                </a:solidFill>
                <a:latin typeface="Times New Roman" panose="02020603050405020304" pitchFamily="18" charset="0"/>
                <a:cs typeface="Times New Roman" panose="02020603050405020304" pitchFamily="18" charset="0"/>
              </a:rPr>
              <a:t>It includes establishing annual objectives, devising policies, and allocating resources. </a:t>
            </a:r>
          </a:p>
        </p:txBody>
      </p:sp>
      <p:sp>
        <p:nvSpPr>
          <p:cNvPr id="7" name="Rectangle 6"/>
          <p:cNvSpPr/>
          <p:nvPr/>
        </p:nvSpPr>
        <p:spPr>
          <a:xfrm>
            <a:off x="216159" y="2217766"/>
            <a:ext cx="5939246" cy="4524315"/>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lvl="1" algn="just"/>
            <a:r>
              <a:rPr lang="en-IN" sz="2400" dirty="0">
                <a:solidFill>
                  <a:prstClr val="black"/>
                </a:solidFill>
                <a:latin typeface="Times New Roman" panose="02020603050405020304" pitchFamily="18" charset="0"/>
                <a:cs typeface="Times New Roman" panose="02020603050405020304" pitchFamily="18" charset="0"/>
              </a:rPr>
              <a:t>• </a:t>
            </a:r>
            <a:r>
              <a:rPr lang="en-IN" sz="2400" b="1" dirty="0">
                <a:solidFill>
                  <a:prstClr val="black"/>
                </a:solidFill>
                <a:latin typeface="Times New Roman" panose="02020603050405020304" pitchFamily="18" charset="0"/>
                <a:cs typeface="Times New Roman" panose="02020603050405020304" pitchFamily="18" charset="0"/>
              </a:rPr>
              <a:t>Designing structure, process &amp; system- </a:t>
            </a:r>
            <a:r>
              <a:rPr lang="en-IN" sz="2400" dirty="0">
                <a:solidFill>
                  <a:prstClr val="black"/>
                </a:solidFill>
                <a:latin typeface="Times New Roman" panose="02020603050405020304" pitchFamily="18" charset="0"/>
                <a:cs typeface="Times New Roman" panose="02020603050405020304" pitchFamily="18" charset="0"/>
              </a:rPr>
              <a:t>Strategy implementation includes the making   of decisions with regard to organizational structure, developing budgets, programs and procedures in order to accomplish certain activities. </a:t>
            </a:r>
          </a:p>
          <a:p>
            <a:pPr lvl="1" algn="just"/>
            <a:r>
              <a:rPr lang="en-IN" sz="2400" dirty="0">
                <a:solidFill>
                  <a:prstClr val="black"/>
                </a:solidFill>
                <a:latin typeface="Times New Roman" panose="02020603050405020304" pitchFamily="18" charset="0"/>
                <a:cs typeface="Times New Roman" panose="02020603050405020304" pitchFamily="18" charset="0"/>
              </a:rPr>
              <a:t>• </a:t>
            </a:r>
            <a:r>
              <a:rPr lang="en-IN" sz="2400" b="1" dirty="0">
                <a:solidFill>
                  <a:prstClr val="black"/>
                </a:solidFill>
                <a:latin typeface="Times New Roman" panose="02020603050405020304" pitchFamily="18" charset="0"/>
                <a:cs typeface="Times New Roman" panose="02020603050405020304" pitchFamily="18" charset="0"/>
              </a:rPr>
              <a:t>Functional Implementation- </a:t>
            </a:r>
            <a:r>
              <a:rPr lang="en-IN" sz="2400" dirty="0">
                <a:solidFill>
                  <a:prstClr val="black"/>
                </a:solidFill>
                <a:latin typeface="Times New Roman" panose="02020603050405020304" pitchFamily="18" charset="0"/>
                <a:cs typeface="Times New Roman" panose="02020603050405020304" pitchFamily="18" charset="0"/>
              </a:rPr>
              <a:t>Functional implementation is carried out through functional plan and policies in five different areas- marketing, finance, operation, personnel and Information management</a:t>
            </a:r>
            <a:endParaRPr lang="en-IN" dirty="0"/>
          </a:p>
        </p:txBody>
      </p:sp>
      <p:sp>
        <p:nvSpPr>
          <p:cNvPr id="8" name="Rectangle 7"/>
          <p:cNvSpPr/>
          <p:nvPr/>
        </p:nvSpPr>
        <p:spPr>
          <a:xfrm>
            <a:off x="195943" y="1181773"/>
            <a:ext cx="11900263" cy="954107"/>
          </a:xfrm>
          <a:prstGeom prst="rect">
            <a:avLst/>
          </a:prstGeom>
        </p:spPr>
        <p:txBody>
          <a:bodyPr wrap="square">
            <a:spAutoFit/>
          </a:bodyPr>
          <a:lstStyle/>
          <a:p>
            <a:pPr algn="just"/>
            <a:r>
              <a:rPr lang="en-IN" sz="2800" dirty="0">
                <a:latin typeface="Times New Roman" panose="02020603050405020304" pitchFamily="18" charset="0"/>
                <a:cs typeface="Times New Roman" panose="02020603050405020304" pitchFamily="18" charset="0"/>
              </a:rPr>
              <a:t>Strategy implementation is the </a:t>
            </a:r>
            <a:r>
              <a:rPr lang="en-IN" sz="2800" b="1" dirty="0">
                <a:latin typeface="Times New Roman" panose="02020603050405020304" pitchFamily="18" charset="0"/>
                <a:cs typeface="Times New Roman" panose="02020603050405020304" pitchFamily="18" charset="0"/>
              </a:rPr>
              <a:t>action stage of strategic management</a:t>
            </a:r>
            <a:r>
              <a:rPr lang="en-IN" sz="2800" dirty="0">
                <a:latin typeface="Times New Roman" panose="02020603050405020304" pitchFamily="18" charset="0"/>
                <a:cs typeface="Times New Roman" panose="02020603050405020304" pitchFamily="18" charset="0"/>
              </a:rPr>
              <a:t>. </a:t>
            </a:r>
            <a:r>
              <a:rPr lang="en-IN" sz="2800" dirty="0" smtClean="0">
                <a:latin typeface="Times New Roman" panose="02020603050405020304" pitchFamily="18" charset="0"/>
                <a:cs typeface="Times New Roman" panose="02020603050405020304" pitchFamily="18" charset="0"/>
              </a:rPr>
              <a:t>It </a:t>
            </a:r>
            <a:r>
              <a:rPr lang="en-IN" sz="2800" dirty="0">
                <a:latin typeface="Times New Roman" panose="02020603050405020304" pitchFamily="18" charset="0"/>
                <a:cs typeface="Times New Roman" panose="02020603050405020304" pitchFamily="18" charset="0"/>
              </a:rPr>
              <a:t>refers to decisions that are made to </a:t>
            </a:r>
            <a:r>
              <a:rPr lang="en-IN" sz="2800" b="1" dirty="0">
                <a:latin typeface="Times New Roman" panose="02020603050405020304" pitchFamily="18" charset="0"/>
                <a:cs typeface="Times New Roman" panose="02020603050405020304" pitchFamily="18" charset="0"/>
              </a:rPr>
              <a:t>install new strategy or reinforce existing strategy.</a:t>
            </a:r>
          </a:p>
        </p:txBody>
      </p:sp>
    </p:spTree>
    <p:extLst>
      <p:ext uri="{BB962C8B-B14F-4D97-AF65-F5344CB8AC3E}">
        <p14:creationId xmlns:p14="http://schemas.microsoft.com/office/powerpoint/2010/main" val="3496197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1449" y="318254"/>
            <a:ext cx="7601440" cy="646331"/>
          </a:xfrm>
          <a:prstGeom prst="rect">
            <a:avLst/>
          </a:prstGeom>
          <a:ln w="28575"/>
        </p:spPr>
        <p:style>
          <a:lnRef idx="2">
            <a:schemeClr val="dk1"/>
          </a:lnRef>
          <a:fillRef idx="1">
            <a:schemeClr val="lt1"/>
          </a:fillRef>
          <a:effectRef idx="0">
            <a:schemeClr val="dk1"/>
          </a:effectRef>
          <a:fontRef idx="minor">
            <a:schemeClr val="dk1"/>
          </a:fontRef>
        </p:style>
        <p:txBody>
          <a:bodyPr wrap="none">
            <a:spAutoFit/>
          </a:bodyPr>
          <a:lstStyle/>
          <a:p>
            <a:r>
              <a:rPr lang="en-IN" sz="3600" b="1" i="0" dirty="0" smtClean="0">
                <a:effectLst/>
                <a:latin typeface="Times New Roman" panose="02020603050405020304" pitchFamily="18" charset="0"/>
                <a:cs typeface="Times New Roman" panose="02020603050405020304" pitchFamily="18" charset="0"/>
              </a:rPr>
              <a:t>Step 4.Strategy Evaluation &amp; Control</a:t>
            </a:r>
            <a:endParaRPr lang="en-IN" sz="3600" b="1" dirty="0">
              <a:latin typeface="Times New Roman" panose="02020603050405020304" pitchFamily="18" charset="0"/>
              <a:cs typeface="Times New Roman" panose="02020603050405020304" pitchFamily="18" charset="0"/>
            </a:endParaRPr>
          </a:p>
        </p:txBody>
      </p:sp>
      <p:sp>
        <p:nvSpPr>
          <p:cNvPr id="3" name="Rectangle 2"/>
          <p:cNvSpPr/>
          <p:nvPr/>
        </p:nvSpPr>
        <p:spPr>
          <a:xfrm>
            <a:off x="251534" y="1095213"/>
            <a:ext cx="5535311" cy="5632311"/>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gn="just">
              <a:lnSpc>
                <a:spcPct val="150000"/>
              </a:lnSpc>
            </a:pPr>
            <a:r>
              <a:rPr lang="en-IN" sz="2400" b="1" i="0" dirty="0" smtClean="0">
                <a:effectLst/>
                <a:latin typeface="Times New Roman" panose="02020603050405020304" pitchFamily="18" charset="0"/>
                <a:cs typeface="Times New Roman" panose="02020603050405020304" pitchFamily="18" charset="0"/>
              </a:rPr>
              <a:t>• Strategy evaluation- </a:t>
            </a:r>
            <a:r>
              <a:rPr lang="en-IN" sz="2400" b="0" i="0" dirty="0" smtClean="0">
                <a:effectLst/>
                <a:latin typeface="Times New Roman" panose="02020603050405020304" pitchFamily="18" charset="0"/>
                <a:cs typeface="Times New Roman" panose="02020603050405020304" pitchFamily="18" charset="0"/>
              </a:rPr>
              <a:t>It is the primary means to know </a:t>
            </a:r>
            <a:r>
              <a:rPr lang="en-IN" sz="2400" b="1" i="0" dirty="0" smtClean="0">
                <a:effectLst/>
                <a:latin typeface="Times New Roman" panose="02020603050405020304" pitchFamily="18" charset="0"/>
                <a:cs typeface="Times New Roman" panose="02020603050405020304" pitchFamily="18" charset="0"/>
              </a:rPr>
              <a:t>when and why particular strategies are not working well</a:t>
            </a:r>
            <a:r>
              <a:rPr lang="en-IN" sz="2400" b="0" i="0" dirty="0" smtClean="0">
                <a:effectLst/>
                <a:latin typeface="Times New Roman" panose="02020603050405020304" pitchFamily="18" charset="0"/>
                <a:cs typeface="Times New Roman" panose="02020603050405020304" pitchFamily="18" charset="0"/>
              </a:rPr>
              <a:t>. It is the process in which corporate activities and performance results are monitored so that </a:t>
            </a:r>
            <a:r>
              <a:rPr lang="en-IN" sz="2400" b="1" i="0" dirty="0" smtClean="0">
                <a:effectLst/>
                <a:latin typeface="Times New Roman" panose="02020603050405020304" pitchFamily="18" charset="0"/>
                <a:cs typeface="Times New Roman" panose="02020603050405020304" pitchFamily="18" charset="0"/>
              </a:rPr>
              <a:t>actual performance can be compared with desired performance</a:t>
            </a:r>
            <a:r>
              <a:rPr lang="en-IN" sz="2400" b="0" i="0" dirty="0" smtClean="0">
                <a:effectLst/>
                <a:latin typeface="Times New Roman" panose="02020603050405020304" pitchFamily="18" charset="0"/>
                <a:cs typeface="Times New Roman" panose="02020603050405020304" pitchFamily="18" charset="0"/>
              </a:rPr>
              <a:t>. Thus strategic evaluation activities include </a:t>
            </a:r>
            <a:r>
              <a:rPr lang="en-IN" sz="2400" b="1" i="0" dirty="0" smtClean="0">
                <a:effectLst/>
                <a:latin typeface="Times New Roman" panose="02020603050405020304" pitchFamily="18" charset="0"/>
                <a:cs typeface="Times New Roman" panose="02020603050405020304" pitchFamily="18" charset="0"/>
              </a:rPr>
              <a:t>reviewing external and internal factors </a:t>
            </a:r>
            <a:r>
              <a:rPr lang="en-IN" sz="2400" b="0" i="0" dirty="0" smtClean="0">
                <a:effectLst/>
                <a:latin typeface="Times New Roman" panose="02020603050405020304" pitchFamily="18" charset="0"/>
                <a:cs typeface="Times New Roman" panose="02020603050405020304" pitchFamily="18" charset="0"/>
              </a:rPr>
              <a:t>that are the basis for </a:t>
            </a:r>
            <a:r>
              <a:rPr lang="en-IN" sz="2400" b="1" i="0" dirty="0" smtClean="0">
                <a:effectLst/>
                <a:latin typeface="Times New Roman" panose="02020603050405020304" pitchFamily="18" charset="0"/>
                <a:cs typeface="Times New Roman" panose="02020603050405020304" pitchFamily="18" charset="0"/>
              </a:rPr>
              <a:t>current strategies. </a:t>
            </a:r>
          </a:p>
        </p:txBody>
      </p:sp>
      <p:sp>
        <p:nvSpPr>
          <p:cNvPr id="4" name="Rectangle 3"/>
          <p:cNvSpPr/>
          <p:nvPr/>
        </p:nvSpPr>
        <p:spPr>
          <a:xfrm>
            <a:off x="5943600" y="1095213"/>
            <a:ext cx="6096000" cy="5078313"/>
          </a:xfrm>
          <a:prstGeom prst="rect">
            <a:avLst/>
          </a:prstGeom>
          <a:ln w="28575"/>
        </p:spPr>
        <p:style>
          <a:lnRef idx="2">
            <a:schemeClr val="dk1"/>
          </a:lnRef>
          <a:fillRef idx="1">
            <a:schemeClr val="lt1"/>
          </a:fillRef>
          <a:effectRef idx="0">
            <a:schemeClr val="dk1"/>
          </a:effectRef>
          <a:fontRef idx="minor">
            <a:schemeClr val="dk1"/>
          </a:fontRef>
        </p:style>
        <p:txBody>
          <a:bodyPr>
            <a:spAutoFit/>
          </a:bodyPr>
          <a:lstStyle/>
          <a:p>
            <a:pPr lvl="0" algn="just">
              <a:lnSpc>
                <a:spcPct val="150000"/>
              </a:lnSpc>
            </a:pPr>
            <a:r>
              <a:rPr lang="en-IN" sz="2400" b="1" dirty="0">
                <a:latin typeface="Times New Roman" panose="02020603050405020304" pitchFamily="18" charset="0"/>
                <a:cs typeface="Times New Roman" panose="02020603050405020304" pitchFamily="18" charset="0"/>
              </a:rPr>
              <a:t>• Strategic control- </a:t>
            </a:r>
            <a:r>
              <a:rPr lang="en-IN" sz="2400" dirty="0">
                <a:latin typeface="Times New Roman" panose="02020603050405020304" pitchFamily="18" charset="0"/>
                <a:cs typeface="Times New Roman" panose="02020603050405020304" pitchFamily="18" charset="0"/>
              </a:rPr>
              <a:t>In this step, organizations Determine </a:t>
            </a:r>
            <a:r>
              <a:rPr lang="en-IN" sz="2400" b="1" dirty="0">
                <a:latin typeface="Times New Roman" panose="02020603050405020304" pitchFamily="18" charset="0"/>
                <a:cs typeface="Times New Roman" panose="02020603050405020304" pitchFamily="18" charset="0"/>
              </a:rPr>
              <a:t>what to control </a:t>
            </a:r>
            <a:r>
              <a:rPr lang="en-IN" sz="2400" dirty="0">
                <a:latin typeface="Times New Roman" panose="02020603050405020304" pitchFamily="18" charset="0"/>
                <a:cs typeface="Times New Roman" panose="02020603050405020304" pitchFamily="18" charset="0"/>
              </a:rPr>
              <a:t>i.e., which objectives the </a:t>
            </a:r>
            <a:r>
              <a:rPr lang="en-IN" sz="2400" b="1" dirty="0">
                <a:latin typeface="Times New Roman" panose="02020603050405020304" pitchFamily="18" charset="0"/>
                <a:cs typeface="Times New Roman" panose="02020603050405020304" pitchFamily="18" charset="0"/>
              </a:rPr>
              <a:t>organization hopes to accomplish</a:t>
            </a:r>
            <a:r>
              <a:rPr lang="en-IN" sz="2400" dirty="0">
                <a:latin typeface="Times New Roman" panose="02020603050405020304" pitchFamily="18" charset="0"/>
                <a:cs typeface="Times New Roman" panose="02020603050405020304" pitchFamily="18" charset="0"/>
              </a:rPr>
              <a:t>, </a:t>
            </a:r>
            <a:r>
              <a:rPr lang="en-IN" sz="2400" b="1" dirty="0">
                <a:latin typeface="Times New Roman" panose="02020603050405020304" pitchFamily="18" charset="0"/>
                <a:cs typeface="Times New Roman" panose="02020603050405020304" pitchFamily="18" charset="0"/>
              </a:rPr>
              <a:t>set control standards</a:t>
            </a:r>
            <a:r>
              <a:rPr lang="en-IN" sz="2400" dirty="0">
                <a:latin typeface="Times New Roman" panose="02020603050405020304" pitchFamily="18" charset="0"/>
                <a:cs typeface="Times New Roman" panose="02020603050405020304" pitchFamily="18" charset="0"/>
              </a:rPr>
              <a:t>, </a:t>
            </a:r>
            <a:r>
              <a:rPr lang="en-IN" sz="2400" b="1" dirty="0">
                <a:latin typeface="Times New Roman" panose="02020603050405020304" pitchFamily="18" charset="0"/>
                <a:cs typeface="Times New Roman" panose="02020603050405020304" pitchFamily="18" charset="0"/>
              </a:rPr>
              <a:t>measure performance</a:t>
            </a:r>
            <a:r>
              <a:rPr lang="en-IN" sz="2400" dirty="0">
                <a:latin typeface="Times New Roman" panose="02020603050405020304" pitchFamily="18" charset="0"/>
                <a:cs typeface="Times New Roman" panose="02020603050405020304" pitchFamily="18" charset="0"/>
              </a:rPr>
              <a:t>, </a:t>
            </a:r>
            <a:r>
              <a:rPr lang="en-IN" sz="2400" b="1" dirty="0">
                <a:latin typeface="Times New Roman" panose="02020603050405020304" pitchFamily="18" charset="0"/>
                <a:cs typeface="Times New Roman" panose="02020603050405020304" pitchFamily="18" charset="0"/>
              </a:rPr>
              <a:t>Compare the actual with the standard</a:t>
            </a:r>
            <a:r>
              <a:rPr lang="en-IN" sz="2400" dirty="0">
                <a:latin typeface="Times New Roman" panose="02020603050405020304" pitchFamily="18" charset="0"/>
                <a:cs typeface="Times New Roman" panose="02020603050405020304" pitchFamily="18" charset="0"/>
              </a:rPr>
              <a:t>, determine the reasons for the </a:t>
            </a:r>
            <a:r>
              <a:rPr lang="en-IN" sz="2400" b="1" dirty="0">
                <a:latin typeface="Times New Roman" panose="02020603050405020304" pitchFamily="18" charset="0"/>
                <a:cs typeface="Times New Roman" panose="02020603050405020304" pitchFamily="18" charset="0"/>
              </a:rPr>
              <a:t>deviations</a:t>
            </a:r>
            <a:r>
              <a:rPr lang="en-IN" sz="2400" dirty="0">
                <a:latin typeface="Times New Roman" panose="02020603050405020304" pitchFamily="18" charset="0"/>
                <a:cs typeface="Times New Roman" panose="02020603050405020304" pitchFamily="18" charset="0"/>
              </a:rPr>
              <a:t> and </a:t>
            </a:r>
            <a:r>
              <a:rPr lang="en-IN" sz="2400" b="1" dirty="0">
                <a:latin typeface="Times New Roman" panose="02020603050405020304" pitchFamily="18" charset="0"/>
                <a:cs typeface="Times New Roman" panose="02020603050405020304" pitchFamily="18" charset="0"/>
              </a:rPr>
              <a:t>finally taking corrective actions </a:t>
            </a:r>
            <a:r>
              <a:rPr lang="en-IN" sz="2400" dirty="0">
                <a:latin typeface="Times New Roman" panose="02020603050405020304" pitchFamily="18" charset="0"/>
                <a:cs typeface="Times New Roman" panose="02020603050405020304" pitchFamily="18" charset="0"/>
              </a:rPr>
              <a:t>and </a:t>
            </a:r>
            <a:r>
              <a:rPr lang="en-IN" sz="2400" b="1" dirty="0">
                <a:latin typeface="Times New Roman" panose="02020603050405020304" pitchFamily="18" charset="0"/>
                <a:cs typeface="Times New Roman" panose="02020603050405020304" pitchFamily="18" charset="0"/>
              </a:rPr>
              <a:t>review the policies and activities if needed.</a:t>
            </a:r>
          </a:p>
        </p:txBody>
      </p:sp>
    </p:spTree>
    <p:extLst>
      <p:ext uri="{BB962C8B-B14F-4D97-AF65-F5344CB8AC3E}">
        <p14:creationId xmlns:p14="http://schemas.microsoft.com/office/powerpoint/2010/main" val="35166767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194" y="715332"/>
            <a:ext cx="11625943" cy="1077218"/>
          </a:xfrm>
          <a:prstGeom prst="rect">
            <a:avLst/>
          </a:prstGeom>
        </p:spPr>
        <p:txBody>
          <a:bodyPr wrap="square">
            <a:spAutoFit/>
          </a:bodyPr>
          <a:lstStyle/>
          <a:p>
            <a:r>
              <a:rPr lang="en-IN" sz="3200" b="1" i="1" dirty="0" smtClean="0">
                <a:latin typeface="Times New Roman" panose="02020603050405020304" pitchFamily="18" charset="0"/>
                <a:cs typeface="Times New Roman" panose="02020603050405020304" pitchFamily="18" charset="0"/>
              </a:rPr>
              <a:t>---without a strategy a business firm will not have a long term direction…</a:t>
            </a:r>
            <a:endParaRPr lang="en-IN" sz="3200" b="1" i="1" dirty="0">
              <a:latin typeface="Times New Roman" panose="02020603050405020304" pitchFamily="18" charset="0"/>
              <a:cs typeface="Times New Roman" panose="02020603050405020304" pitchFamily="18" charset="0"/>
            </a:endParaRPr>
          </a:p>
        </p:txBody>
      </p:sp>
      <p:pic>
        <p:nvPicPr>
          <p:cNvPr id="3076" name="Picture 4" descr="Strategy crossword stock illustration. Illustration of pattern ..."/>
          <p:cNvPicPr>
            <a:picLocks noChangeAspect="1" noChangeArrowheads="1"/>
          </p:cNvPicPr>
          <p:nvPr/>
        </p:nvPicPr>
        <p:blipFill rotWithShape="1">
          <a:blip r:embed="rId2">
            <a:extLst>
              <a:ext uri="{28A0092B-C50C-407E-A947-70E740481C1C}">
                <a14:useLocalDpi xmlns:a14="http://schemas.microsoft.com/office/drawing/2010/main" val="0"/>
              </a:ext>
            </a:extLst>
          </a:blip>
          <a:srcRect l="184" t="11027" r="737" b="24366"/>
          <a:stretch/>
        </p:blipFill>
        <p:spPr bwMode="auto">
          <a:xfrm>
            <a:off x="2547256" y="2014618"/>
            <a:ext cx="7027818" cy="308283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501383" y="5952602"/>
            <a:ext cx="6359690" cy="584775"/>
          </a:xfrm>
          <a:prstGeom prst="rect">
            <a:avLst/>
          </a:prstGeom>
        </p:spPr>
        <p:txBody>
          <a:bodyPr wrap="none">
            <a:spAutoFit/>
          </a:bodyPr>
          <a:lstStyle/>
          <a:p>
            <a:r>
              <a:rPr lang="en-IN" sz="3200" b="1" i="1" dirty="0" smtClean="0">
                <a:latin typeface="Arial" panose="020B0604020202020204" pitchFamily="34" charset="0"/>
                <a:cs typeface="Arial" panose="020B0604020202020204" pitchFamily="34" charset="0"/>
              </a:rPr>
              <a:t>---Thank You For Your Attention</a:t>
            </a:r>
            <a:endParaRPr lang="en-IN" sz="32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567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3736"/>
            <a:ext cx="12192000" cy="1106398"/>
          </a:xfrm>
        </p:spPr>
        <p:txBody>
          <a:bodyPr>
            <a:normAutofit/>
          </a:bodyPr>
          <a:lstStyle/>
          <a:p>
            <a:r>
              <a:rPr lang="en-IN" sz="4800" b="1" u="sng" dirty="0">
                <a:latin typeface="Times New Roman" panose="02020603050405020304" pitchFamily="18" charset="0"/>
                <a:cs typeface="Times New Roman" panose="02020603050405020304" pitchFamily="18" charset="0"/>
              </a:rPr>
              <a:t>Presentation </a:t>
            </a:r>
            <a:r>
              <a:rPr lang="en-IN" sz="4800" b="1" u="sng" dirty="0" smtClean="0">
                <a:latin typeface="Times New Roman" panose="02020603050405020304" pitchFamily="18" charset="0"/>
                <a:cs typeface="Times New Roman" panose="02020603050405020304" pitchFamily="18" charset="0"/>
              </a:rPr>
              <a:t>on Strategic Management(</a:t>
            </a:r>
            <a:r>
              <a:rPr lang="en-IN" sz="4800" b="1" i="1" u="sng" dirty="0" smtClean="0">
                <a:latin typeface="Times New Roman" panose="02020603050405020304" pitchFamily="18" charset="0"/>
                <a:cs typeface="Times New Roman" panose="02020603050405020304" pitchFamily="18" charset="0"/>
              </a:rPr>
              <a:t>SM</a:t>
            </a:r>
            <a:r>
              <a:rPr lang="en-IN" sz="4800" b="1" u="sng" dirty="0" smtClean="0">
                <a:latin typeface="Times New Roman" panose="02020603050405020304" pitchFamily="18" charset="0"/>
                <a:cs typeface="Times New Roman" panose="02020603050405020304" pitchFamily="18" charset="0"/>
              </a:rPr>
              <a:t>)</a:t>
            </a:r>
            <a:endParaRPr lang="en-IN" sz="4800" b="1" u="sng" dirty="0">
              <a:latin typeface="Times New Roman" panose="02020603050405020304" pitchFamily="18" charset="0"/>
              <a:cs typeface="Times New Roman" panose="02020603050405020304" pitchFamily="18" charset="0"/>
            </a:endParaRPr>
          </a:p>
        </p:txBody>
      </p:sp>
      <p:sp>
        <p:nvSpPr>
          <p:cNvPr id="4" name="Rectangle 3"/>
          <p:cNvSpPr/>
          <p:nvPr/>
        </p:nvSpPr>
        <p:spPr>
          <a:xfrm>
            <a:off x="1789445" y="1683507"/>
            <a:ext cx="7846424" cy="5174493"/>
          </a:xfrm>
          <a:prstGeom prst="rect">
            <a:avLst/>
          </a:prstGeom>
        </p:spPr>
        <p:txBody>
          <a:bodyPr wrap="square">
            <a:spAutoFit/>
          </a:bodyPr>
          <a:lstStyle/>
          <a:p>
            <a:pPr marL="285750" indent="-285750">
              <a:lnSpc>
                <a:spcPct val="150000"/>
              </a:lnSpc>
              <a:buFont typeface="Wingdings" panose="05000000000000000000" pitchFamily="2" charset="2"/>
              <a:buChar char="ü"/>
            </a:pPr>
            <a:r>
              <a:rPr lang="en-IN" sz="3200" b="0" i="0" dirty="0" smtClean="0">
                <a:effectLst/>
                <a:latin typeface="Times New Roman" panose="02020603050405020304" pitchFamily="18" charset="0"/>
                <a:cs typeface="Times New Roman" panose="02020603050405020304" pitchFamily="18" charset="0"/>
              </a:rPr>
              <a:t>What is Strategy? </a:t>
            </a:r>
          </a:p>
          <a:p>
            <a:pPr marL="285750" indent="-285750">
              <a:lnSpc>
                <a:spcPct val="150000"/>
              </a:lnSpc>
              <a:buFont typeface="Wingdings" panose="05000000000000000000" pitchFamily="2" charset="2"/>
              <a:buChar char="ü"/>
            </a:pPr>
            <a:r>
              <a:rPr lang="en-IN" sz="3200" dirty="0">
                <a:latin typeface="Times New Roman" panose="02020603050405020304" pitchFamily="18" charset="0"/>
                <a:cs typeface="Times New Roman" panose="02020603050405020304" pitchFamily="18" charset="0"/>
              </a:rPr>
              <a:t>Definition of Strategy</a:t>
            </a:r>
            <a:endParaRPr lang="en-IN" sz="3200" i="0" dirty="0" smtClean="0">
              <a:effectLst/>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ü"/>
            </a:pPr>
            <a:r>
              <a:rPr lang="en-IN" sz="3200" b="0" i="0" dirty="0" smtClean="0">
                <a:effectLst/>
                <a:latin typeface="Times New Roman" panose="02020603050405020304" pitchFamily="18" charset="0"/>
                <a:cs typeface="Times New Roman" panose="02020603050405020304" pitchFamily="18" charset="0"/>
              </a:rPr>
              <a:t>Features of Strategy</a:t>
            </a:r>
          </a:p>
          <a:p>
            <a:pPr marL="285750" indent="-285750">
              <a:lnSpc>
                <a:spcPct val="150000"/>
              </a:lnSpc>
              <a:buFont typeface="Wingdings" panose="05000000000000000000" pitchFamily="2" charset="2"/>
              <a:buChar char="ü"/>
            </a:pPr>
            <a:r>
              <a:rPr lang="en-IN" sz="3200" b="0" i="0" dirty="0" smtClean="0">
                <a:effectLst/>
                <a:latin typeface="Times New Roman" panose="02020603050405020304" pitchFamily="18" charset="0"/>
                <a:cs typeface="Times New Roman" panose="02020603050405020304" pitchFamily="18" charset="0"/>
              </a:rPr>
              <a:t>Levels of Strategy- corporate-level,  business- level and functional-level. </a:t>
            </a:r>
          </a:p>
          <a:p>
            <a:pPr marL="285750" indent="-285750">
              <a:lnSpc>
                <a:spcPct val="150000"/>
              </a:lnSpc>
              <a:buFont typeface="Wingdings" panose="05000000000000000000" pitchFamily="2" charset="2"/>
              <a:buChar char="ü"/>
            </a:pPr>
            <a:r>
              <a:rPr lang="en-IN" sz="3200" b="0" i="0" dirty="0" smtClean="0">
                <a:effectLst/>
                <a:latin typeface="Times New Roman" panose="02020603050405020304" pitchFamily="18" charset="0"/>
                <a:cs typeface="Times New Roman" panose="02020603050405020304" pitchFamily="18" charset="0"/>
              </a:rPr>
              <a:t>What is Strategic Management? </a:t>
            </a:r>
          </a:p>
          <a:p>
            <a:pPr marL="285750" indent="-285750">
              <a:lnSpc>
                <a:spcPct val="150000"/>
              </a:lnSpc>
              <a:buFont typeface="Wingdings" panose="05000000000000000000" pitchFamily="2" charset="2"/>
              <a:buChar char="ü"/>
            </a:pPr>
            <a:r>
              <a:rPr lang="en-IN" sz="3200" b="0" i="0" dirty="0" smtClean="0">
                <a:effectLst/>
                <a:latin typeface="Times New Roman" panose="02020603050405020304" pitchFamily="18" charset="0"/>
                <a:cs typeface="Times New Roman" panose="02020603050405020304" pitchFamily="18" charset="0"/>
              </a:rPr>
              <a:t>Process of Strategic Management</a:t>
            </a:r>
            <a:endParaRPr lang="en-IN" sz="3200" dirty="0">
              <a:latin typeface="Times New Roman" panose="02020603050405020304" pitchFamily="18" charset="0"/>
              <a:cs typeface="Times New Roman" panose="02020603050405020304" pitchFamily="18" charset="0"/>
            </a:endParaRPr>
          </a:p>
        </p:txBody>
      </p:sp>
      <p:sp>
        <p:nvSpPr>
          <p:cNvPr id="5" name="Rectangle 4"/>
          <p:cNvSpPr/>
          <p:nvPr/>
        </p:nvSpPr>
        <p:spPr>
          <a:xfrm>
            <a:off x="748936" y="1062662"/>
            <a:ext cx="2081019" cy="769441"/>
          </a:xfrm>
          <a:prstGeom prst="rect">
            <a:avLst/>
          </a:prstGeom>
          <a:ln w="28575"/>
        </p:spPr>
        <p:style>
          <a:lnRef idx="2">
            <a:schemeClr val="dk1"/>
          </a:lnRef>
          <a:fillRef idx="1">
            <a:schemeClr val="lt1"/>
          </a:fillRef>
          <a:effectRef idx="0">
            <a:schemeClr val="dk1"/>
          </a:effectRef>
          <a:fontRef idx="minor">
            <a:schemeClr val="dk1"/>
          </a:fontRef>
        </p:style>
        <p:txBody>
          <a:bodyPr wrap="none">
            <a:spAutoFit/>
          </a:bodyPr>
          <a:lstStyle/>
          <a:p>
            <a:r>
              <a:rPr lang="en-IN" sz="4400" dirty="0" smtClean="0">
                <a:latin typeface="Times New Roman" panose="02020603050405020304" pitchFamily="18" charset="0"/>
                <a:cs typeface="Times New Roman" panose="02020603050405020304" pitchFamily="18" charset="0"/>
              </a:rPr>
              <a:t>Agenda</a:t>
            </a:r>
            <a:r>
              <a:rPr lang="en-IN" sz="4000" dirty="0" smtClean="0">
                <a:latin typeface="Times New Roman" panose="02020603050405020304" pitchFamily="18" charset="0"/>
                <a:cs typeface="Times New Roman" panose="02020603050405020304" pitchFamily="18" charset="0"/>
              </a:rPr>
              <a:t>:</a:t>
            </a:r>
            <a:endParaRPr lang="en-IN"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2612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06368" y="318254"/>
            <a:ext cx="4414991" cy="769441"/>
          </a:xfrm>
          <a:prstGeom prst="rect">
            <a:avLst/>
          </a:prstGeom>
          <a:ln w="28575"/>
        </p:spPr>
        <p:style>
          <a:lnRef idx="2">
            <a:schemeClr val="dk1"/>
          </a:lnRef>
          <a:fillRef idx="1">
            <a:schemeClr val="lt1"/>
          </a:fillRef>
          <a:effectRef idx="0">
            <a:schemeClr val="dk1"/>
          </a:effectRef>
          <a:fontRef idx="minor">
            <a:schemeClr val="dk1"/>
          </a:fontRef>
        </p:style>
        <p:txBody>
          <a:bodyPr wrap="none">
            <a:spAutoFit/>
          </a:bodyPr>
          <a:lstStyle/>
          <a:p>
            <a:r>
              <a:rPr lang="en-IN" sz="4400" b="1" i="0" dirty="0" smtClean="0">
                <a:effectLst/>
                <a:latin typeface="Times New Roman" panose="02020603050405020304" pitchFamily="18" charset="0"/>
                <a:cs typeface="Times New Roman" panose="02020603050405020304" pitchFamily="18" charset="0"/>
              </a:rPr>
              <a:t>What is strategy?</a:t>
            </a:r>
            <a:endParaRPr lang="en-IN" sz="4400" b="1" dirty="0">
              <a:latin typeface="Times New Roman" panose="02020603050405020304" pitchFamily="18" charset="0"/>
              <a:cs typeface="Times New Roman" panose="02020603050405020304" pitchFamily="18" charset="0"/>
            </a:endParaRPr>
          </a:p>
        </p:txBody>
      </p:sp>
      <p:pic>
        <p:nvPicPr>
          <p:cNvPr id="1028" name="Picture 4" descr="PPT - What is a Strategy PowerPoint Presentation, free download ..."/>
          <p:cNvPicPr>
            <a:picLocks noChangeAspect="1" noChangeArrowheads="1"/>
          </p:cNvPicPr>
          <p:nvPr/>
        </p:nvPicPr>
        <p:blipFill rotWithShape="1">
          <a:blip r:embed="rId2">
            <a:extLst>
              <a:ext uri="{28A0092B-C50C-407E-A947-70E740481C1C}">
                <a14:useLocalDpi xmlns:a14="http://schemas.microsoft.com/office/drawing/2010/main" val="0"/>
              </a:ext>
            </a:extLst>
          </a:blip>
          <a:srcRect l="4059" t="25075" r="6836" b="22574"/>
          <a:stretch/>
        </p:blipFill>
        <p:spPr bwMode="auto">
          <a:xfrm>
            <a:off x="339635" y="1293223"/>
            <a:ext cx="5734594" cy="510757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rotWithShape="1">
          <a:blip r:embed="rId3"/>
          <a:srcRect l="15699" t="27778" b="18287"/>
          <a:stretch/>
        </p:blipFill>
        <p:spPr>
          <a:xfrm>
            <a:off x="6322424" y="1293223"/>
            <a:ext cx="5682342" cy="510757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344764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22073" y="96184"/>
            <a:ext cx="5386411" cy="769441"/>
          </a:xfrm>
          <a:prstGeom prst="rect">
            <a:avLst/>
          </a:prstGeom>
          <a:ln w="28575"/>
        </p:spPr>
        <p:style>
          <a:lnRef idx="2">
            <a:schemeClr val="dk1"/>
          </a:lnRef>
          <a:fillRef idx="1">
            <a:schemeClr val="lt1"/>
          </a:fillRef>
          <a:effectRef idx="0">
            <a:schemeClr val="dk1"/>
          </a:effectRef>
          <a:fontRef idx="minor">
            <a:schemeClr val="dk1"/>
          </a:fontRef>
        </p:style>
        <p:txBody>
          <a:bodyPr wrap="none">
            <a:spAutoFit/>
          </a:bodyPr>
          <a:lstStyle/>
          <a:p>
            <a:r>
              <a:rPr lang="en-IN" sz="4400" b="1" i="0" dirty="0" smtClean="0">
                <a:effectLst/>
                <a:latin typeface="Times New Roman" panose="02020603050405020304" pitchFamily="18" charset="0"/>
                <a:cs typeface="Times New Roman" panose="02020603050405020304" pitchFamily="18" charset="0"/>
              </a:rPr>
              <a:t>Definition of Strategy</a:t>
            </a:r>
            <a:endParaRPr lang="en-IN" sz="4400" b="1" dirty="0">
              <a:latin typeface="Times New Roman" panose="02020603050405020304" pitchFamily="18" charset="0"/>
              <a:cs typeface="Times New Roman" panose="02020603050405020304" pitchFamily="18" charset="0"/>
            </a:endParaRPr>
          </a:p>
        </p:txBody>
      </p:sp>
      <p:sp>
        <p:nvSpPr>
          <p:cNvPr id="3" name="Rectangle 2"/>
          <p:cNvSpPr/>
          <p:nvPr/>
        </p:nvSpPr>
        <p:spPr>
          <a:xfrm>
            <a:off x="160180" y="983191"/>
            <a:ext cx="5796484" cy="5078313"/>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marL="285750" indent="-285750" algn="just">
              <a:buFont typeface="Arial" panose="020B0604020202020204" pitchFamily="34" charset="0"/>
              <a:buChar char="•"/>
            </a:pPr>
            <a:r>
              <a:rPr lang="en-IN" sz="3600" b="1" dirty="0" smtClean="0">
                <a:latin typeface="Times New Roman" panose="02020603050405020304" pitchFamily="18" charset="0"/>
                <a:cs typeface="Times New Roman" panose="02020603050405020304" pitchFamily="18" charset="0"/>
              </a:rPr>
              <a:t>As per Glueck, </a:t>
            </a:r>
            <a:r>
              <a:rPr lang="en-IN" sz="3600" dirty="0" smtClean="0">
                <a:latin typeface="Times New Roman" panose="02020603050405020304" pitchFamily="18" charset="0"/>
                <a:cs typeface="Times New Roman" panose="02020603050405020304" pitchFamily="18" charset="0"/>
              </a:rPr>
              <a:t>Strategy is unified, comprehensive and integrated plan relating the strategic advantages of the firm to the challenges of the environment. It is designed to ensure that the basic objectives of the enterprise are achieved.</a:t>
            </a:r>
          </a:p>
        </p:txBody>
      </p:sp>
      <p:sp>
        <p:nvSpPr>
          <p:cNvPr id="4" name="Rectangle 3"/>
          <p:cNvSpPr/>
          <p:nvPr/>
        </p:nvSpPr>
        <p:spPr>
          <a:xfrm>
            <a:off x="6096000" y="983191"/>
            <a:ext cx="6096000" cy="4524315"/>
          </a:xfrm>
          <a:prstGeom prst="rect">
            <a:avLst/>
          </a:prstGeom>
          <a:ln w="28575"/>
        </p:spPr>
        <p:style>
          <a:lnRef idx="2">
            <a:schemeClr val="dk1"/>
          </a:lnRef>
          <a:fillRef idx="1">
            <a:schemeClr val="lt1"/>
          </a:fillRef>
          <a:effectRef idx="0">
            <a:schemeClr val="dk1"/>
          </a:effectRef>
          <a:fontRef idx="minor">
            <a:schemeClr val="dk1"/>
          </a:fontRef>
        </p:style>
        <p:txBody>
          <a:bodyPr>
            <a:spAutoFit/>
          </a:bodyPr>
          <a:lstStyle/>
          <a:p>
            <a:pPr marL="285750" indent="-285750" algn="just">
              <a:buFont typeface="Arial" panose="020B0604020202020204" pitchFamily="34" charset="0"/>
              <a:buChar char="•"/>
            </a:pPr>
            <a:r>
              <a:rPr lang="en-IN" sz="3600" b="1" dirty="0">
                <a:latin typeface="Times New Roman" panose="02020603050405020304" pitchFamily="18" charset="0"/>
                <a:cs typeface="Times New Roman" panose="02020603050405020304" pitchFamily="18" charset="0"/>
              </a:rPr>
              <a:t>As per Alfred D. Chandler, </a:t>
            </a:r>
            <a:r>
              <a:rPr lang="en-IN" sz="3600" dirty="0">
                <a:latin typeface="Times New Roman" panose="02020603050405020304" pitchFamily="18" charset="0"/>
                <a:cs typeface="Times New Roman" panose="02020603050405020304" pitchFamily="18" charset="0"/>
              </a:rPr>
              <a:t>Strategy is “The determination of basic long-term goals and objectives of an enterprise and the adoption of the courses of action and the allocation of resources necessary for carrying out these goals.”</a:t>
            </a:r>
          </a:p>
        </p:txBody>
      </p:sp>
    </p:spTree>
    <p:extLst>
      <p:ext uri="{BB962C8B-B14F-4D97-AF65-F5344CB8AC3E}">
        <p14:creationId xmlns:p14="http://schemas.microsoft.com/office/powerpoint/2010/main" val="3094588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7608" y="239878"/>
            <a:ext cx="5060424" cy="769441"/>
          </a:xfrm>
          <a:prstGeom prst="rect">
            <a:avLst/>
          </a:prstGeom>
          <a:ln w="28575"/>
        </p:spPr>
        <p:style>
          <a:lnRef idx="2">
            <a:schemeClr val="dk1"/>
          </a:lnRef>
          <a:fillRef idx="1">
            <a:schemeClr val="lt1"/>
          </a:fillRef>
          <a:effectRef idx="0">
            <a:schemeClr val="dk1"/>
          </a:effectRef>
          <a:fontRef idx="minor">
            <a:schemeClr val="dk1"/>
          </a:fontRef>
        </p:style>
        <p:txBody>
          <a:bodyPr wrap="none">
            <a:spAutoFit/>
          </a:bodyPr>
          <a:lstStyle/>
          <a:p>
            <a:r>
              <a:rPr lang="en-IN" sz="4400" b="1" i="0" dirty="0" smtClean="0">
                <a:effectLst/>
                <a:latin typeface="Times New Roman" panose="02020603050405020304" pitchFamily="18" charset="0"/>
                <a:cs typeface="Times New Roman" panose="02020603050405020304" pitchFamily="18" charset="0"/>
              </a:rPr>
              <a:t>Features of Strategy</a:t>
            </a:r>
            <a:endParaRPr lang="en-IN" sz="4400" b="1" dirty="0">
              <a:latin typeface="Times New Roman" panose="02020603050405020304" pitchFamily="18" charset="0"/>
              <a:cs typeface="Times New Roman" panose="02020603050405020304" pitchFamily="18" charset="0"/>
            </a:endParaRPr>
          </a:p>
        </p:txBody>
      </p:sp>
      <p:sp>
        <p:nvSpPr>
          <p:cNvPr id="3" name="Rectangle 2"/>
          <p:cNvSpPr/>
          <p:nvPr/>
        </p:nvSpPr>
        <p:spPr>
          <a:xfrm>
            <a:off x="543264" y="1357924"/>
            <a:ext cx="10429536" cy="4435830"/>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en-IN" dirty="0">
                <a:solidFill>
                  <a:srgbClr val="3B3835"/>
                </a:solidFill>
                <a:latin typeface="Helvetica Neue"/>
              </a:rPr>
              <a:t> </a:t>
            </a:r>
            <a:r>
              <a:rPr lang="en-IN" dirty="0" smtClean="0">
                <a:solidFill>
                  <a:srgbClr val="3B3835"/>
                </a:solidFill>
                <a:latin typeface="Helvetica Neue"/>
              </a:rPr>
              <a:t>  </a:t>
            </a:r>
            <a:r>
              <a:rPr lang="en-IN" sz="3200" dirty="0" smtClean="0">
                <a:latin typeface="Times New Roman" panose="02020603050405020304" pitchFamily="18" charset="0"/>
                <a:cs typeface="Times New Roman" panose="02020603050405020304" pitchFamily="18" charset="0"/>
              </a:rPr>
              <a:t>Top </a:t>
            </a:r>
            <a:r>
              <a:rPr lang="en-IN" sz="3200" dirty="0">
                <a:latin typeface="Times New Roman" panose="02020603050405020304" pitchFamily="18" charset="0"/>
                <a:cs typeface="Times New Roman" panose="02020603050405020304" pitchFamily="18" charset="0"/>
              </a:rPr>
              <a:t>management responsibility </a:t>
            </a:r>
          </a:p>
          <a:p>
            <a:pPr marL="457200" indent="-457200" algn="just">
              <a:lnSpc>
                <a:spcPct val="150000"/>
              </a:lnSpc>
              <a:buFont typeface="Wingdings" panose="05000000000000000000" pitchFamily="2" charset="2"/>
              <a:buChar char="Ø"/>
            </a:pPr>
            <a:r>
              <a:rPr lang="en-IN" sz="3200" dirty="0">
                <a:latin typeface="Times New Roman" panose="02020603050405020304" pitchFamily="18" charset="0"/>
                <a:cs typeface="Times New Roman" panose="02020603050405020304" pitchFamily="18" charset="0"/>
              </a:rPr>
              <a:t> Allocation of large amount of resources</a:t>
            </a:r>
          </a:p>
          <a:p>
            <a:pPr marL="457200" indent="-457200" algn="just">
              <a:lnSpc>
                <a:spcPct val="150000"/>
              </a:lnSpc>
              <a:buFont typeface="Wingdings" panose="05000000000000000000" pitchFamily="2" charset="2"/>
              <a:buChar char="Ø"/>
            </a:pPr>
            <a:r>
              <a:rPr lang="en-IN" sz="3200" dirty="0">
                <a:latin typeface="Times New Roman" panose="02020603050405020304" pitchFamily="18" charset="0"/>
                <a:cs typeface="Times New Roman" panose="02020603050405020304" pitchFamily="18" charset="0"/>
              </a:rPr>
              <a:t> Impact on long term prosperity of the firm </a:t>
            </a:r>
          </a:p>
          <a:p>
            <a:pPr marL="457200" indent="-457200" algn="just">
              <a:lnSpc>
                <a:spcPct val="150000"/>
              </a:lnSpc>
              <a:buFont typeface="Wingdings" panose="05000000000000000000" pitchFamily="2" charset="2"/>
              <a:buChar char="Ø"/>
            </a:pPr>
            <a:r>
              <a:rPr lang="en-IN" sz="3200" dirty="0">
                <a:latin typeface="Times New Roman" panose="02020603050405020304" pitchFamily="18" charset="0"/>
                <a:cs typeface="Times New Roman" panose="02020603050405020304" pitchFamily="18" charset="0"/>
              </a:rPr>
              <a:t> Future oriented </a:t>
            </a:r>
          </a:p>
          <a:p>
            <a:pPr marL="457200" indent="-457200" algn="just">
              <a:lnSpc>
                <a:spcPct val="150000"/>
              </a:lnSpc>
              <a:buFont typeface="Wingdings" panose="05000000000000000000" pitchFamily="2" charset="2"/>
              <a:buChar char="Ø"/>
            </a:pPr>
            <a:r>
              <a:rPr lang="en-IN" sz="3200" dirty="0">
                <a:latin typeface="Times New Roman" panose="02020603050405020304" pitchFamily="18" charset="0"/>
                <a:cs typeface="Times New Roman" panose="02020603050405020304" pitchFamily="18" charset="0"/>
              </a:rPr>
              <a:t> Multi-functional or multi-business consequences</a:t>
            </a:r>
          </a:p>
          <a:p>
            <a:pPr marL="457200" indent="-457200" algn="just">
              <a:lnSpc>
                <a:spcPct val="150000"/>
              </a:lnSpc>
              <a:buFont typeface="Wingdings" panose="05000000000000000000" pitchFamily="2" charset="2"/>
              <a:buChar char="Ø"/>
            </a:pPr>
            <a:r>
              <a:rPr lang="en-IN" sz="3200" dirty="0">
                <a:latin typeface="Times New Roman" panose="02020603050405020304" pitchFamily="18" charset="0"/>
                <a:cs typeface="Times New Roman" panose="02020603050405020304" pitchFamily="18" charset="0"/>
              </a:rPr>
              <a:t> Consideration of factors in the external </a:t>
            </a:r>
            <a:r>
              <a:rPr lang="en-IN" sz="3200" dirty="0" smtClean="0">
                <a:latin typeface="Times New Roman" panose="02020603050405020304" pitchFamily="18" charset="0"/>
                <a:cs typeface="Times New Roman" panose="02020603050405020304" pitchFamily="18" charset="0"/>
              </a:rPr>
              <a:t>environment</a:t>
            </a:r>
            <a:endParaRPr lang="en-I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1757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65491" y="318254"/>
            <a:ext cx="4118435" cy="707886"/>
          </a:xfrm>
          <a:prstGeom prst="rect">
            <a:avLst/>
          </a:prstGeom>
        </p:spPr>
        <p:txBody>
          <a:bodyPr wrap="none">
            <a:spAutoFit/>
          </a:bodyPr>
          <a:lstStyle/>
          <a:p>
            <a:r>
              <a:rPr lang="en-IN" sz="4000" b="1" i="0" dirty="0" smtClean="0">
                <a:solidFill>
                  <a:srgbClr val="3B3835"/>
                </a:solidFill>
                <a:effectLst/>
                <a:latin typeface="Times New Roman" panose="02020603050405020304" pitchFamily="18" charset="0"/>
                <a:cs typeface="Times New Roman" panose="02020603050405020304" pitchFamily="18" charset="0"/>
              </a:rPr>
              <a:t>Levels of Strategy</a:t>
            </a:r>
            <a:endParaRPr lang="en-IN" sz="4000" b="1" dirty="0">
              <a:latin typeface="Times New Roman" panose="02020603050405020304" pitchFamily="18" charset="0"/>
              <a:cs typeface="Times New Roman" panose="02020603050405020304" pitchFamily="18" charset="0"/>
            </a:endParaRPr>
          </a:p>
        </p:txBody>
      </p:sp>
      <p:pic>
        <p:nvPicPr>
          <p:cNvPr id="2050" name="Picture 2" descr="How To Build Bp Menaitech Workshop 2 2 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0240" y="1026140"/>
            <a:ext cx="8321040" cy="5729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84535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3326" y="52251"/>
            <a:ext cx="5785558" cy="707886"/>
          </a:xfrm>
          <a:prstGeom prst="rect">
            <a:avLst/>
          </a:prstGeom>
          <a:ln w="28575"/>
        </p:spPr>
        <p:style>
          <a:lnRef idx="2">
            <a:schemeClr val="dk1"/>
          </a:lnRef>
          <a:fillRef idx="1">
            <a:schemeClr val="lt1"/>
          </a:fillRef>
          <a:effectRef idx="0">
            <a:schemeClr val="dk1"/>
          </a:effectRef>
          <a:fontRef idx="minor">
            <a:schemeClr val="dk1"/>
          </a:fontRef>
        </p:style>
        <p:txBody>
          <a:bodyPr wrap="none">
            <a:spAutoFit/>
          </a:bodyPr>
          <a:lstStyle/>
          <a:p>
            <a:r>
              <a:rPr lang="en-IN" sz="4000" b="1" i="0" dirty="0" smtClean="0">
                <a:effectLst/>
                <a:latin typeface="Times New Roman" panose="02020603050405020304" pitchFamily="18" charset="0"/>
                <a:cs typeface="Times New Roman" panose="02020603050405020304" pitchFamily="18" charset="0"/>
              </a:rPr>
              <a:t>Corporate-level Strategy:</a:t>
            </a:r>
            <a:endParaRPr lang="en-IN" sz="4000" b="1" dirty="0">
              <a:latin typeface="Times New Roman" panose="02020603050405020304" pitchFamily="18" charset="0"/>
              <a:cs typeface="Times New Roman" panose="02020603050405020304" pitchFamily="18" charset="0"/>
            </a:endParaRPr>
          </a:p>
        </p:txBody>
      </p:sp>
      <p:sp>
        <p:nvSpPr>
          <p:cNvPr id="3" name="Rectangle 2"/>
          <p:cNvSpPr/>
          <p:nvPr/>
        </p:nvSpPr>
        <p:spPr>
          <a:xfrm>
            <a:off x="483326" y="707886"/>
            <a:ext cx="10763794" cy="6119945"/>
          </a:xfrm>
          <a:prstGeom prst="rect">
            <a:avLst/>
          </a:prstGeom>
        </p:spPr>
        <p:txBody>
          <a:bodyPr wrap="square">
            <a:spAutoFit/>
          </a:bodyPr>
          <a:lstStyle/>
          <a:p>
            <a:pPr algn="just">
              <a:lnSpc>
                <a:spcPct val="150000"/>
              </a:lnSpc>
            </a:pPr>
            <a:r>
              <a:rPr lang="en-IN" sz="2400" dirty="0" smtClean="0"/>
              <a:t>• </a:t>
            </a:r>
            <a:r>
              <a:rPr lang="en-IN" sz="2400" dirty="0" smtClean="0">
                <a:latin typeface="Times New Roman" panose="02020603050405020304" pitchFamily="18" charset="0"/>
                <a:cs typeface="Times New Roman" panose="02020603050405020304" pitchFamily="18" charset="0"/>
              </a:rPr>
              <a:t>At this level, strategic decisions relate to organization-wide policies and are taken care by </a:t>
            </a:r>
            <a:r>
              <a:rPr lang="en-IN" sz="2400" b="1" dirty="0" smtClean="0">
                <a:latin typeface="Times New Roman" panose="02020603050405020304" pitchFamily="18" charset="0"/>
                <a:cs typeface="Times New Roman" panose="02020603050405020304" pitchFamily="18" charset="0"/>
              </a:rPr>
              <a:t>top-level management </a:t>
            </a:r>
            <a:r>
              <a:rPr lang="en-IN" sz="2400" dirty="0" smtClean="0">
                <a:latin typeface="Times New Roman" panose="02020603050405020304" pitchFamily="18" charset="0"/>
                <a:cs typeface="Times New Roman" panose="02020603050405020304" pitchFamily="18" charset="0"/>
              </a:rPr>
              <a:t>(BOD) with a vision of determining </a:t>
            </a:r>
            <a:r>
              <a:rPr lang="en-IN" sz="2400" b="1" dirty="0" smtClean="0">
                <a:latin typeface="Times New Roman" panose="02020603050405020304" pitchFamily="18" charset="0"/>
                <a:cs typeface="Times New Roman" panose="02020603050405020304" pitchFamily="18" charset="0"/>
              </a:rPr>
              <a:t>‘Where the company wants to be?’</a:t>
            </a:r>
          </a:p>
          <a:p>
            <a:pPr algn="just">
              <a:lnSpc>
                <a:spcPct val="150000"/>
              </a:lnSpc>
            </a:pPr>
            <a:r>
              <a:rPr lang="en-IN" sz="2400" dirty="0" smtClean="0">
                <a:latin typeface="Times New Roman" panose="02020603050405020304" pitchFamily="18" charset="0"/>
                <a:cs typeface="Times New Roman" panose="02020603050405020304" pitchFamily="18" charset="0"/>
              </a:rPr>
              <a:t>• It has two main aspects- </a:t>
            </a:r>
            <a:r>
              <a:rPr lang="en-IN" sz="2400" b="1" dirty="0" smtClean="0">
                <a:latin typeface="Times New Roman" panose="02020603050405020304" pitchFamily="18" charset="0"/>
                <a:cs typeface="Times New Roman" panose="02020603050405020304" pitchFamily="18" charset="0"/>
              </a:rPr>
              <a:t>Formulation of Strategy (strategic planning) and Strategy Implementation </a:t>
            </a:r>
          </a:p>
          <a:p>
            <a:pPr algn="just">
              <a:lnSpc>
                <a:spcPct val="150000"/>
              </a:lnSpc>
            </a:pPr>
            <a:r>
              <a:rPr lang="en-IN" sz="2400" dirty="0" smtClean="0">
                <a:latin typeface="Times New Roman" panose="02020603050405020304" pitchFamily="18" charset="0"/>
                <a:cs typeface="Times New Roman" panose="02020603050405020304" pitchFamily="18" charset="0"/>
              </a:rPr>
              <a:t>• The nature of strategy at this level tend to be </a:t>
            </a:r>
            <a:r>
              <a:rPr lang="en-IN" sz="2400" b="1" dirty="0" smtClean="0">
                <a:latin typeface="Times New Roman" panose="02020603050405020304" pitchFamily="18" charset="0"/>
                <a:cs typeface="Times New Roman" panose="02020603050405020304" pitchFamily="18" charset="0"/>
              </a:rPr>
              <a:t>value-oriented, conceptual and than other levels. </a:t>
            </a:r>
          </a:p>
          <a:p>
            <a:pPr algn="just">
              <a:lnSpc>
                <a:spcPct val="150000"/>
              </a:lnSpc>
            </a:pPr>
            <a:r>
              <a:rPr lang="en-IN" sz="2400" dirty="0" smtClean="0">
                <a:latin typeface="Times New Roman" panose="02020603050405020304" pitchFamily="18" charset="0"/>
                <a:cs typeface="Times New Roman" panose="02020603050405020304" pitchFamily="18" charset="0"/>
              </a:rPr>
              <a:t>• There is also </a:t>
            </a:r>
            <a:r>
              <a:rPr lang="en-IN" sz="2400" b="1" dirty="0" smtClean="0">
                <a:latin typeface="Times New Roman" panose="02020603050405020304" pitchFamily="18" charset="0"/>
                <a:cs typeface="Times New Roman" panose="02020603050405020304" pitchFamily="18" charset="0"/>
              </a:rPr>
              <a:t>greater risk</a:t>
            </a:r>
            <a:r>
              <a:rPr lang="en-IN" sz="2400" dirty="0" smtClean="0">
                <a:latin typeface="Times New Roman" panose="02020603050405020304" pitchFamily="18" charset="0"/>
                <a:cs typeface="Times New Roman" panose="02020603050405020304" pitchFamily="18" charset="0"/>
              </a:rPr>
              <a:t>, cost and profit potential as well as greater need of flexibility associated with this level. </a:t>
            </a:r>
          </a:p>
          <a:p>
            <a:pPr algn="just">
              <a:lnSpc>
                <a:spcPct val="150000"/>
              </a:lnSpc>
            </a:pPr>
            <a:r>
              <a:rPr lang="en-IN" sz="2400" dirty="0" smtClean="0">
                <a:latin typeface="Times New Roman" panose="02020603050405020304" pitchFamily="18" charset="0"/>
                <a:cs typeface="Times New Roman" panose="02020603050405020304" pitchFamily="18" charset="0"/>
              </a:rPr>
              <a:t>• Major financial policy decisions involving</a:t>
            </a:r>
            <a:r>
              <a:rPr lang="en-IN" sz="2400" b="1" dirty="0" smtClean="0">
                <a:latin typeface="Times New Roman" panose="02020603050405020304" pitchFamily="18" charset="0"/>
                <a:cs typeface="Times New Roman" panose="02020603050405020304" pitchFamily="18" charset="0"/>
              </a:rPr>
              <a:t> acquisition, diversification and structural redesigning belong to this level.</a:t>
            </a:r>
            <a:endParaRPr lang="en-IN"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6893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629" y="224560"/>
            <a:ext cx="5716630" cy="707886"/>
          </a:xfrm>
          <a:prstGeom prst="rect">
            <a:avLst/>
          </a:prstGeom>
          <a:ln w="28575"/>
        </p:spPr>
        <p:style>
          <a:lnRef idx="2">
            <a:schemeClr val="dk1"/>
          </a:lnRef>
          <a:fillRef idx="1">
            <a:schemeClr val="lt1"/>
          </a:fillRef>
          <a:effectRef idx="0">
            <a:schemeClr val="dk1"/>
          </a:effectRef>
          <a:fontRef idx="minor">
            <a:schemeClr val="dk1"/>
          </a:fontRef>
        </p:style>
        <p:txBody>
          <a:bodyPr wrap="none">
            <a:spAutoFit/>
          </a:bodyPr>
          <a:lstStyle/>
          <a:p>
            <a:r>
              <a:rPr lang="en-IN" sz="4000" b="1" i="0" dirty="0" smtClean="0">
                <a:effectLst/>
                <a:latin typeface="Times New Roman" panose="02020603050405020304" pitchFamily="18" charset="0"/>
                <a:cs typeface="Times New Roman" panose="02020603050405020304" pitchFamily="18" charset="0"/>
              </a:rPr>
              <a:t>Business-Level Strategy: </a:t>
            </a:r>
            <a:endParaRPr lang="en-IN" sz="4000" b="1" dirty="0">
              <a:latin typeface="Times New Roman" panose="02020603050405020304" pitchFamily="18" charset="0"/>
              <a:cs typeface="Times New Roman" panose="02020603050405020304" pitchFamily="18" charset="0"/>
            </a:endParaRPr>
          </a:p>
        </p:txBody>
      </p:sp>
      <p:sp>
        <p:nvSpPr>
          <p:cNvPr id="3" name="Rectangle 2"/>
          <p:cNvSpPr/>
          <p:nvPr/>
        </p:nvSpPr>
        <p:spPr>
          <a:xfrm>
            <a:off x="0" y="932446"/>
            <a:ext cx="12370526" cy="5078313"/>
          </a:xfrm>
          <a:prstGeom prst="rect">
            <a:avLst/>
          </a:prstGeom>
        </p:spPr>
        <p:txBody>
          <a:bodyPr wrap="square">
            <a:spAutoFit/>
          </a:bodyPr>
          <a:lstStyle/>
          <a:p>
            <a:pPr>
              <a:lnSpc>
                <a:spcPct val="150000"/>
              </a:lnSpc>
            </a:pPr>
            <a:r>
              <a:rPr lang="en-IN" sz="2400" dirty="0" smtClean="0">
                <a:latin typeface="Times New Roman" panose="02020603050405020304" pitchFamily="18" charset="0"/>
                <a:cs typeface="Times New Roman" panose="02020603050405020304" pitchFamily="18" charset="0"/>
              </a:rPr>
              <a:t>• Business-level strategy is more likely related to </a:t>
            </a:r>
            <a:r>
              <a:rPr lang="en-IN" sz="2400" b="1" dirty="0" smtClean="0">
                <a:latin typeface="Times New Roman" panose="02020603050405020304" pitchFamily="18" charset="0"/>
                <a:cs typeface="Times New Roman" panose="02020603050405020304" pitchFamily="18" charset="0"/>
              </a:rPr>
              <a:t>a unit within the whole.</a:t>
            </a:r>
            <a:r>
              <a:rPr lang="en-IN" sz="2400" dirty="0" smtClean="0">
                <a:latin typeface="Times New Roman" panose="02020603050405020304" pitchFamily="18" charset="0"/>
                <a:cs typeface="Times New Roman" panose="02020603050405020304" pitchFamily="18" charset="0"/>
              </a:rPr>
              <a:t> It is concerned with </a:t>
            </a:r>
            <a:r>
              <a:rPr lang="en-IN" sz="2400" b="1" dirty="0" smtClean="0">
                <a:latin typeface="Times New Roman" panose="02020603050405020304" pitchFamily="18" charset="0"/>
                <a:cs typeface="Times New Roman" panose="02020603050405020304" pitchFamily="18" charset="0"/>
              </a:rPr>
              <a:t>competition in a market.</a:t>
            </a:r>
          </a:p>
          <a:p>
            <a:pPr>
              <a:lnSpc>
                <a:spcPct val="150000"/>
              </a:lnSpc>
            </a:pPr>
            <a:r>
              <a:rPr lang="en-IN" sz="2400" dirty="0" smtClean="0">
                <a:latin typeface="Times New Roman" panose="02020603050405020304" pitchFamily="18" charset="0"/>
                <a:cs typeface="Times New Roman" panose="02020603050405020304" pitchFamily="18" charset="0"/>
              </a:rPr>
              <a:t> • The concerns are about </a:t>
            </a:r>
            <a:r>
              <a:rPr lang="en-IN" sz="2400" b="1" dirty="0" smtClean="0">
                <a:latin typeface="Times New Roman" panose="02020603050405020304" pitchFamily="18" charset="0"/>
                <a:cs typeface="Times New Roman" panose="02020603050405020304" pitchFamily="18" charset="0"/>
              </a:rPr>
              <a:t>what products or services should be developed </a:t>
            </a:r>
            <a:r>
              <a:rPr lang="en-IN" sz="2400" dirty="0" smtClean="0">
                <a:latin typeface="Times New Roman" panose="02020603050405020304" pitchFamily="18" charset="0"/>
                <a:cs typeface="Times New Roman" panose="02020603050405020304" pitchFamily="18" charset="0"/>
              </a:rPr>
              <a:t>and </a:t>
            </a:r>
            <a:r>
              <a:rPr lang="en-IN" sz="2400" b="1" dirty="0" smtClean="0">
                <a:latin typeface="Times New Roman" panose="02020603050405020304" pitchFamily="18" charset="0"/>
                <a:cs typeface="Times New Roman" panose="02020603050405020304" pitchFamily="18" charset="0"/>
              </a:rPr>
              <a:t>offered to which markets in order to meet customer needs </a:t>
            </a:r>
            <a:r>
              <a:rPr lang="en-IN" sz="2400" dirty="0" smtClean="0">
                <a:latin typeface="Times New Roman" panose="02020603050405020304" pitchFamily="18" charset="0"/>
                <a:cs typeface="Times New Roman" panose="02020603050405020304" pitchFamily="18" charset="0"/>
              </a:rPr>
              <a:t>and </a:t>
            </a:r>
            <a:r>
              <a:rPr lang="en-IN" sz="2400" b="1" dirty="0" smtClean="0">
                <a:latin typeface="Times New Roman" panose="02020603050405020304" pitchFamily="18" charset="0"/>
                <a:cs typeface="Times New Roman" panose="02020603050405020304" pitchFamily="18" charset="0"/>
              </a:rPr>
              <a:t>organizational objectives. </a:t>
            </a:r>
          </a:p>
          <a:p>
            <a:pPr>
              <a:lnSpc>
                <a:spcPct val="150000"/>
              </a:lnSpc>
            </a:pPr>
            <a:r>
              <a:rPr lang="en-IN" sz="2400" dirty="0" smtClean="0">
                <a:latin typeface="Times New Roman" panose="02020603050405020304" pitchFamily="18" charset="0"/>
                <a:cs typeface="Times New Roman" panose="02020603050405020304" pitchFamily="18" charset="0"/>
              </a:rPr>
              <a:t>• At this level, multifunctional strategies developed at corporate level are </a:t>
            </a:r>
            <a:r>
              <a:rPr lang="en-IN" sz="2400" b="1" dirty="0" smtClean="0">
                <a:latin typeface="Times New Roman" panose="02020603050405020304" pitchFamily="18" charset="0"/>
                <a:cs typeface="Times New Roman" panose="02020603050405020304" pitchFamily="18" charset="0"/>
              </a:rPr>
              <a:t>formulated and implemented for specific product market in which the business operates</a:t>
            </a:r>
            <a:r>
              <a:rPr lang="en-IN" sz="2400" dirty="0" smtClean="0">
                <a:latin typeface="Times New Roman" panose="02020603050405020304" pitchFamily="18" charset="0"/>
                <a:cs typeface="Times New Roman" panose="02020603050405020304" pitchFamily="18" charset="0"/>
              </a:rPr>
              <a:t>. Thus, managers at this level translate general directions and intent into concrete </a:t>
            </a:r>
            <a:r>
              <a:rPr lang="en-IN" sz="2400" b="1" dirty="0" smtClean="0">
                <a:latin typeface="Times New Roman" panose="02020603050405020304" pitchFamily="18" charset="0"/>
                <a:cs typeface="Times New Roman" panose="02020603050405020304" pitchFamily="18" charset="0"/>
              </a:rPr>
              <a:t>functional objectives. </a:t>
            </a:r>
          </a:p>
          <a:p>
            <a:pPr>
              <a:lnSpc>
                <a:spcPct val="150000"/>
              </a:lnSpc>
            </a:pPr>
            <a:r>
              <a:rPr lang="en-IN" sz="2400" dirty="0" smtClean="0">
                <a:latin typeface="Times New Roman" panose="02020603050405020304" pitchFamily="18" charset="0"/>
                <a:cs typeface="Times New Roman" panose="02020603050405020304" pitchFamily="18" charset="0"/>
              </a:rPr>
              <a:t>• Decisions at this level include policies involving </a:t>
            </a:r>
            <a:r>
              <a:rPr lang="en-IN" sz="2400" b="1" dirty="0" smtClean="0">
                <a:latin typeface="Times New Roman" panose="02020603050405020304" pitchFamily="18" charset="0"/>
                <a:cs typeface="Times New Roman" panose="02020603050405020304" pitchFamily="18" charset="0"/>
              </a:rPr>
              <a:t>new product development, marketing mix, research &amp; development, personnel, etc.</a:t>
            </a:r>
            <a:endParaRPr lang="en-IN"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8030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1" y="0"/>
            <a:ext cx="8993168" cy="707886"/>
          </a:xfrm>
          <a:prstGeom prst="rect">
            <a:avLst/>
          </a:prstGeom>
          <a:ln w="28575"/>
        </p:spPr>
        <p:style>
          <a:lnRef idx="2">
            <a:schemeClr val="dk1"/>
          </a:lnRef>
          <a:fillRef idx="1">
            <a:schemeClr val="lt1"/>
          </a:fillRef>
          <a:effectRef idx="0">
            <a:schemeClr val="dk1"/>
          </a:effectRef>
          <a:fontRef idx="minor">
            <a:schemeClr val="dk1"/>
          </a:fontRef>
        </p:style>
        <p:txBody>
          <a:bodyPr wrap="none">
            <a:spAutoFit/>
          </a:bodyPr>
          <a:lstStyle/>
          <a:p>
            <a:r>
              <a:rPr lang="en-IN" sz="4000" b="1" i="0" dirty="0" smtClean="0">
                <a:effectLst/>
                <a:latin typeface="Times New Roman" panose="02020603050405020304" pitchFamily="18" charset="0"/>
                <a:cs typeface="Times New Roman" panose="02020603050405020304" pitchFamily="18" charset="0"/>
              </a:rPr>
              <a:t>Functional/Operational-Level Strategy: </a:t>
            </a:r>
            <a:endParaRPr lang="en-IN" sz="4000" b="1" dirty="0">
              <a:latin typeface="Times New Roman" panose="02020603050405020304" pitchFamily="18" charset="0"/>
              <a:cs typeface="Times New Roman" panose="02020603050405020304" pitchFamily="18" charset="0"/>
            </a:endParaRPr>
          </a:p>
        </p:txBody>
      </p:sp>
      <p:sp>
        <p:nvSpPr>
          <p:cNvPr id="3" name="Rectangle 2"/>
          <p:cNvSpPr/>
          <p:nvPr/>
        </p:nvSpPr>
        <p:spPr>
          <a:xfrm>
            <a:off x="91441" y="707886"/>
            <a:ext cx="11878491" cy="6186309"/>
          </a:xfrm>
          <a:prstGeom prst="rect">
            <a:avLst/>
          </a:prstGeom>
        </p:spPr>
        <p:txBody>
          <a:bodyPr wrap="square">
            <a:spAutoFit/>
          </a:bodyPr>
          <a:lstStyle/>
          <a:p>
            <a:pPr algn="just">
              <a:lnSpc>
                <a:spcPct val="150000"/>
              </a:lnSpc>
            </a:pPr>
            <a:r>
              <a:rPr lang="en-IN" sz="2400" b="0" i="0" dirty="0" smtClean="0">
                <a:solidFill>
                  <a:srgbClr val="3B3835"/>
                </a:solidFill>
                <a:effectLst/>
                <a:latin typeface="Times New Roman" panose="02020603050405020304" pitchFamily="18" charset="0"/>
                <a:cs typeface="Times New Roman" panose="02020603050405020304" pitchFamily="18" charset="0"/>
              </a:rPr>
              <a:t>• </a:t>
            </a:r>
            <a:r>
              <a:rPr lang="en-IN" sz="2400" b="0" i="0" dirty="0" smtClean="0">
                <a:effectLst/>
                <a:latin typeface="Times New Roman" panose="02020603050405020304" pitchFamily="18" charset="0"/>
                <a:cs typeface="Times New Roman" panose="02020603050405020304" pitchFamily="18" charset="0"/>
              </a:rPr>
              <a:t>Functional strategy involves decision-making with respect to specific functional areas- </a:t>
            </a:r>
            <a:r>
              <a:rPr lang="en-IN" sz="2400" b="1" i="0" dirty="0" smtClean="0">
                <a:effectLst/>
                <a:latin typeface="Times New Roman" panose="02020603050405020304" pitchFamily="18" charset="0"/>
                <a:cs typeface="Times New Roman" panose="02020603050405020304" pitchFamily="18" charset="0"/>
              </a:rPr>
              <a:t>production, marketing, personnel, finance etc.</a:t>
            </a:r>
          </a:p>
          <a:p>
            <a:pPr algn="just">
              <a:lnSpc>
                <a:spcPct val="150000"/>
              </a:lnSpc>
            </a:pPr>
            <a:r>
              <a:rPr lang="en-IN" sz="2400" b="0" i="0" dirty="0" smtClean="0">
                <a:effectLst/>
                <a:latin typeface="Times New Roman" panose="02020603050405020304" pitchFamily="18" charset="0"/>
                <a:cs typeface="Times New Roman" panose="02020603050405020304" pitchFamily="18" charset="0"/>
              </a:rPr>
              <a:t> • While corporate and business level strategies are concerned with </a:t>
            </a:r>
            <a:r>
              <a:rPr lang="en-IN" sz="2400" b="1" i="0" dirty="0" smtClean="0">
                <a:effectLst/>
                <a:latin typeface="Times New Roman" panose="02020603050405020304" pitchFamily="18" charset="0"/>
                <a:cs typeface="Times New Roman" panose="02020603050405020304" pitchFamily="18" charset="0"/>
              </a:rPr>
              <a:t>“Doing the right things”</a:t>
            </a:r>
            <a:r>
              <a:rPr lang="en-IN" sz="2400" b="0" i="0" dirty="0" smtClean="0">
                <a:effectLst/>
                <a:latin typeface="Times New Roman" panose="02020603050405020304" pitchFamily="18" charset="0"/>
                <a:cs typeface="Times New Roman" panose="02020603050405020304" pitchFamily="18" charset="0"/>
              </a:rPr>
              <a:t>, functional strategies stress on </a:t>
            </a:r>
            <a:r>
              <a:rPr lang="en-IN" sz="2400" b="1" i="0" dirty="0" smtClean="0">
                <a:effectLst/>
                <a:latin typeface="Times New Roman" panose="02020603050405020304" pitchFamily="18" charset="0"/>
                <a:cs typeface="Times New Roman" panose="02020603050405020304" pitchFamily="18" charset="0"/>
              </a:rPr>
              <a:t>“Doing things right”. </a:t>
            </a:r>
          </a:p>
          <a:p>
            <a:pPr algn="just">
              <a:lnSpc>
                <a:spcPct val="150000"/>
              </a:lnSpc>
            </a:pPr>
            <a:r>
              <a:rPr lang="en-IN" sz="2400" b="0" i="0" dirty="0" smtClean="0">
                <a:effectLst/>
                <a:latin typeface="Times New Roman" panose="02020603050405020304" pitchFamily="18" charset="0"/>
                <a:cs typeface="Times New Roman" panose="02020603050405020304" pitchFamily="18" charset="0"/>
              </a:rPr>
              <a:t>• Operating level strategy is concerned with strategic approaches for </a:t>
            </a:r>
            <a:r>
              <a:rPr lang="en-IN" sz="2400" b="1" i="0" dirty="0" smtClean="0">
                <a:effectLst/>
                <a:latin typeface="Times New Roman" panose="02020603050405020304" pitchFamily="18" charset="0"/>
                <a:cs typeface="Times New Roman" panose="02020603050405020304" pitchFamily="18" charset="0"/>
              </a:rPr>
              <a:t>managing frontline operating units</a:t>
            </a:r>
            <a:r>
              <a:rPr lang="en-IN" sz="2400" b="0" i="0" dirty="0" smtClean="0">
                <a:effectLst/>
                <a:latin typeface="Times New Roman" panose="02020603050405020304" pitchFamily="18" charset="0"/>
                <a:cs typeface="Times New Roman" panose="02020603050405020304" pitchFamily="18" charset="0"/>
              </a:rPr>
              <a:t>(like plants, sales, </a:t>
            </a:r>
            <a:r>
              <a:rPr lang="en-IN" sz="2400" b="0" i="0" dirty="0" err="1" smtClean="0">
                <a:effectLst/>
                <a:latin typeface="Times New Roman" panose="02020603050405020304" pitchFamily="18" charset="0"/>
                <a:cs typeface="Times New Roman" panose="02020603050405020304" pitchFamily="18" charset="0"/>
              </a:rPr>
              <a:t>etc</a:t>
            </a:r>
            <a:r>
              <a:rPr lang="en-IN" sz="2400" b="0" i="0" dirty="0" smtClean="0">
                <a:effectLst/>
                <a:latin typeface="Times New Roman" panose="02020603050405020304" pitchFamily="18" charset="0"/>
                <a:cs typeface="Times New Roman" panose="02020603050405020304" pitchFamily="18" charset="0"/>
              </a:rPr>
              <a:t>) and </a:t>
            </a:r>
            <a:r>
              <a:rPr lang="en-IN" sz="2400" b="1" i="0" dirty="0" smtClean="0">
                <a:effectLst/>
                <a:latin typeface="Times New Roman" panose="02020603050405020304" pitchFamily="18" charset="0"/>
                <a:cs typeface="Times New Roman" panose="02020603050405020304" pitchFamily="18" charset="0"/>
              </a:rPr>
              <a:t>for handling day to day tasks of strategic significance</a:t>
            </a:r>
            <a:r>
              <a:rPr lang="en-IN" sz="2400" b="0" i="0" dirty="0" smtClean="0">
                <a:effectLst/>
                <a:latin typeface="Times New Roman" panose="02020603050405020304" pitchFamily="18" charset="0"/>
                <a:cs typeface="Times New Roman" panose="02020603050405020304" pitchFamily="18" charset="0"/>
              </a:rPr>
              <a:t>(like advertising campaign, purchasing materials, inventory control, maintenance, etc.).</a:t>
            </a:r>
          </a:p>
          <a:p>
            <a:pPr algn="just">
              <a:lnSpc>
                <a:spcPct val="150000"/>
              </a:lnSpc>
            </a:pPr>
            <a:r>
              <a:rPr lang="en-IN" sz="2400" b="0" i="0" dirty="0" smtClean="0">
                <a:effectLst/>
                <a:latin typeface="Times New Roman" panose="02020603050405020304" pitchFamily="18" charset="0"/>
                <a:cs typeface="Times New Roman" panose="02020603050405020304" pitchFamily="18" charset="0"/>
              </a:rPr>
              <a:t> • Thus, functional level strategic management is the management of </a:t>
            </a:r>
            <a:r>
              <a:rPr lang="en-IN" sz="2400" b="1" i="0" dirty="0" smtClean="0">
                <a:effectLst/>
                <a:latin typeface="Times New Roman" panose="02020603050405020304" pitchFamily="18" charset="0"/>
                <a:cs typeface="Times New Roman" panose="02020603050405020304" pitchFamily="18" charset="0"/>
              </a:rPr>
              <a:t>relatively narrow areas of activity, which are of vital, pervasive or continuing importance to the total organization.</a:t>
            </a:r>
            <a:endParaRPr lang="en-IN"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185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444</TotalTime>
  <Words>1233</Words>
  <Application>Microsoft Office PowerPoint</Application>
  <PresentationFormat>Widescreen</PresentationFormat>
  <Paragraphs>62</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Calibri</vt:lpstr>
      <vt:lpstr>Calibri Light</vt:lpstr>
      <vt:lpstr>Helvetica Neue</vt:lpstr>
      <vt:lpstr>Times New Roman</vt:lpstr>
      <vt:lpstr>Wingdings</vt:lpstr>
      <vt:lpstr>Office Theme</vt:lpstr>
      <vt:lpstr>Presentation on  Strategic Management for MBA-III Semester </vt:lpstr>
      <vt:lpstr>Presentation on Strategic Management(SM)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Strategic Management(SM)</dc:title>
  <dc:creator>Chandra</dc:creator>
  <cp:lastModifiedBy>Windows User</cp:lastModifiedBy>
  <cp:revision>36</cp:revision>
  <dcterms:created xsi:type="dcterms:W3CDTF">2020-07-20T02:30:08Z</dcterms:created>
  <dcterms:modified xsi:type="dcterms:W3CDTF">2024-11-21T06:37:06Z</dcterms:modified>
</cp:coreProperties>
</file>