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DEE942-9EB4-4E54-9D38-DA18A37EACAD}" type="datetimeFigureOut">
              <a:rPr lang="en-US" smtClean="0"/>
              <a:t>11/10/2020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CB7623-9FD3-4CC7-8D15-62995B1D8F47}" type="slidenum">
              <a:rPr lang="en-US" smtClean="0"/>
              <a:t>‹#›</a:t>
            </a:fld>
            <a:endParaRPr lang="en-US"/>
          </a:p>
        </p:txBody>
      </p:sp>
    </p:spTree>
    <p:extLst>
      <p:ext uri="{BB962C8B-B14F-4D97-AF65-F5344CB8AC3E}">
        <p14:creationId xmlns:p14="http://schemas.microsoft.com/office/powerpoint/2010/main" val="355935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E821BC40-1BF9-4115-8AEE-071A4DC51093}" type="datetime1">
              <a:rPr lang="en-US" smtClean="0"/>
              <a:t>11/10/2020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E44E82BA-5D04-4793-BAE3-E3746F9074B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7F017A-C1D6-4C9C-A327-F34F689FF782}" type="datetime1">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E82BA-5D04-4793-BAE3-E3746F9074B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A52470D-3B6B-464A-BAE8-1F1D7E0A96D8}" type="datetime1">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E82BA-5D04-4793-BAE3-E3746F9074B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F9065FED-F632-49FF-BD6E-7422FF214072}" type="datetime1">
              <a:rPr lang="en-US" smtClean="0"/>
              <a:t>11/10/2020</a:t>
            </a:fld>
            <a:endParaRPr lang="en-US"/>
          </a:p>
        </p:txBody>
      </p:sp>
      <p:sp>
        <p:nvSpPr>
          <p:cNvPr id="9" name="Slide Number Placeholder 8"/>
          <p:cNvSpPr>
            <a:spLocks noGrp="1"/>
          </p:cNvSpPr>
          <p:nvPr>
            <p:ph type="sldNum" sz="quarter" idx="15"/>
          </p:nvPr>
        </p:nvSpPr>
        <p:spPr/>
        <p:txBody>
          <a:bodyPr rtlCol="0"/>
          <a:lstStyle/>
          <a:p>
            <a:fld id="{E44E82BA-5D04-4793-BAE3-E3746F9074B5}"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A87783D6-1184-4685-9ECC-0F0E57DDCCAD}" type="datetime1">
              <a:rPr lang="en-US" smtClean="0"/>
              <a:t>11/10/2020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E44E82BA-5D04-4793-BAE3-E3746F9074B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A7B98DB-BB39-49D2-AA42-78F10C20C922}" type="datetime1">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4E82BA-5D04-4793-BAE3-E3746F9074B5}"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5BC1C5ED-CE7E-4A04-AA9D-3FE1C591C3BE}" type="datetime1">
              <a:rPr lang="en-US" smtClean="0"/>
              <a:t>11/10/2020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4E82BA-5D04-4793-BAE3-E3746F9074B5}"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CB94B38F-8773-4E76-BF71-3BCFAD6F76B5}" type="datetime1">
              <a:rPr lang="en-US" smtClean="0"/>
              <a:t>11/10/2020</a:t>
            </a:fld>
            <a:endParaRPr lang="en-US"/>
          </a:p>
        </p:txBody>
      </p:sp>
      <p:sp>
        <p:nvSpPr>
          <p:cNvPr id="7" name="Slide Number Placeholder 6"/>
          <p:cNvSpPr>
            <a:spLocks noGrp="1"/>
          </p:cNvSpPr>
          <p:nvPr>
            <p:ph type="sldNum" sz="quarter" idx="11"/>
          </p:nvPr>
        </p:nvSpPr>
        <p:spPr/>
        <p:txBody>
          <a:bodyPr rtlCol="0"/>
          <a:lstStyle/>
          <a:p>
            <a:fld id="{E44E82BA-5D04-4793-BAE3-E3746F9074B5}"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B5EB73-78E3-4018-8573-79F958E7B770}" type="datetime1">
              <a:rPr lang="en-US" smtClean="0"/>
              <a:t>11/10/2020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4E82BA-5D04-4793-BAE3-E3746F9074B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9FA6BAE-79E9-450C-9459-A452ECC2D81F}" type="datetime1">
              <a:rPr lang="en-US" smtClean="0"/>
              <a:t>11/10/2020</a:t>
            </a:fld>
            <a:endParaRPr lang="en-US"/>
          </a:p>
        </p:txBody>
      </p:sp>
      <p:sp>
        <p:nvSpPr>
          <p:cNvPr id="22" name="Slide Number Placeholder 21"/>
          <p:cNvSpPr>
            <a:spLocks noGrp="1"/>
          </p:cNvSpPr>
          <p:nvPr>
            <p:ph type="sldNum" sz="quarter" idx="15"/>
          </p:nvPr>
        </p:nvSpPr>
        <p:spPr/>
        <p:txBody>
          <a:bodyPr rtlCol="0"/>
          <a:lstStyle/>
          <a:p>
            <a:fld id="{E44E82BA-5D04-4793-BAE3-E3746F9074B5}"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72D2B4D7-A565-49C8-AC64-9DB2B37268EA}" type="datetime1">
              <a:rPr lang="en-US" smtClean="0"/>
              <a:t>11/10/2020</a:t>
            </a:fld>
            <a:endParaRPr lang="en-US"/>
          </a:p>
        </p:txBody>
      </p:sp>
      <p:sp>
        <p:nvSpPr>
          <p:cNvPr id="18" name="Slide Number Placeholder 17"/>
          <p:cNvSpPr>
            <a:spLocks noGrp="1"/>
          </p:cNvSpPr>
          <p:nvPr>
            <p:ph type="sldNum" sz="quarter" idx="11"/>
          </p:nvPr>
        </p:nvSpPr>
        <p:spPr/>
        <p:txBody>
          <a:bodyPr rtlCol="0"/>
          <a:lstStyle/>
          <a:p>
            <a:fld id="{E44E82BA-5D04-4793-BAE3-E3746F9074B5}"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11C66C0-4DCC-4016-86C4-359CEEE24693}" type="datetime1">
              <a:rPr lang="en-US" smtClean="0"/>
              <a:t>11/10/2020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44E82BA-5D04-4793-BAE3-E3746F9074B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4267201"/>
          </a:xfrm>
        </p:spPr>
        <p:txBody>
          <a:bodyPr>
            <a:normAutofit/>
          </a:bodyPr>
          <a:lstStyle/>
          <a:p>
            <a:r>
              <a:rPr lang="en-US" dirty="0" err="1" smtClean="0"/>
              <a:t>Shobhit</a:t>
            </a:r>
            <a:r>
              <a:rPr lang="en-US" dirty="0" smtClean="0"/>
              <a:t> </a:t>
            </a:r>
            <a:r>
              <a:rPr lang="en-US" dirty="0" smtClean="0"/>
              <a:t>University </a:t>
            </a:r>
            <a:r>
              <a:rPr lang="en-US" dirty="0" err="1" smtClean="0"/>
              <a:t>Gangoh</a:t>
            </a:r>
            <a:r>
              <a:rPr lang="en-US" dirty="0"/>
              <a:t/>
            </a:r>
            <a:br>
              <a:rPr lang="en-US" dirty="0"/>
            </a:br>
            <a:r>
              <a:rPr lang="en-US" dirty="0" smtClean="0"/>
              <a:t>School Of Engineering and </a:t>
            </a:r>
            <a:r>
              <a:rPr lang="en-US" dirty="0" smtClean="0"/>
              <a:t>technology</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a:t>FUNDAMENTALS </a:t>
            </a:r>
            <a:r>
              <a:rPr lang="en-US" dirty="0" smtClean="0"/>
              <a:t>OF COMPUTER AND INFORMATION TECHNOLOGY</a:t>
            </a:r>
            <a:endParaRPr lang="en-US" dirty="0"/>
          </a:p>
        </p:txBody>
      </p:sp>
      <p:sp>
        <p:nvSpPr>
          <p:cNvPr id="3" name="Subtitle 2"/>
          <p:cNvSpPr>
            <a:spLocks noGrp="1"/>
          </p:cNvSpPr>
          <p:nvPr>
            <p:ph type="subTitle" idx="1"/>
          </p:nvPr>
        </p:nvSpPr>
        <p:spPr/>
        <p:txBody>
          <a:bodyPr/>
          <a:lstStyle/>
          <a:p>
            <a:pPr algn="r"/>
            <a:r>
              <a:rPr lang="en-US" dirty="0" smtClean="0"/>
              <a:t>Presented By : </a:t>
            </a:r>
            <a:r>
              <a:rPr lang="en-US" dirty="0" err="1" smtClean="0"/>
              <a:t>Mr</a:t>
            </a:r>
            <a:r>
              <a:rPr lang="en-US" dirty="0" smtClean="0"/>
              <a:t> </a:t>
            </a:r>
            <a:r>
              <a:rPr lang="en-US" dirty="0" err="1" smtClean="0"/>
              <a:t>Nitin</a:t>
            </a:r>
            <a:r>
              <a:rPr lang="en-US" dirty="0" smtClean="0"/>
              <a:t> Kumar</a:t>
            </a:r>
          </a:p>
          <a:p>
            <a:pPr algn="r"/>
            <a:r>
              <a:rPr lang="en-US" dirty="0" smtClean="0"/>
              <a:t>(Assistant Professor(CSE))</a:t>
            </a:r>
            <a:endParaRPr lang="en-US" dirty="0"/>
          </a:p>
        </p:txBody>
      </p:sp>
      <p:sp>
        <p:nvSpPr>
          <p:cNvPr id="6" name="Slide Number Placeholder 5"/>
          <p:cNvSpPr>
            <a:spLocks noGrp="1"/>
          </p:cNvSpPr>
          <p:nvPr>
            <p:ph type="sldNum" sz="quarter" idx="12"/>
          </p:nvPr>
        </p:nvSpPr>
        <p:spPr/>
        <p:txBody>
          <a:bodyPr/>
          <a:lstStyle/>
          <a:p>
            <a:fld id="{E44E82BA-5D04-4793-BAE3-E3746F9074B5}" type="slidenum">
              <a:rPr lang="en-US" smtClean="0"/>
              <a:t>1</a:t>
            </a:fld>
            <a:endParaRPr lang="en-US"/>
          </a:p>
        </p:txBody>
      </p:sp>
      <p:pic>
        <p:nvPicPr>
          <p:cNvPr id="1026" name="Picture 2" descr="D:\Shobhit_University,_Gangoh_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1676400"/>
            <a:ext cx="23622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1255474"/>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b="1" dirty="0"/>
              <a:t>Online Cyber Crimes</a:t>
            </a:r>
          </a:p>
          <a:p>
            <a:pPr algn="just"/>
            <a:r>
              <a:rPr lang="en-US" dirty="0"/>
              <a:t>Online cyber-crime means computer and network may have used in order to commit crime. </a:t>
            </a:r>
            <a:r>
              <a:rPr lang="en-US" dirty="0" smtClean="0"/>
              <a:t>Cyber stalking </a:t>
            </a:r>
            <a:r>
              <a:rPr lang="en-US" dirty="0"/>
              <a:t>and Identity theft are the points which comes under online cyber-crimes. </a:t>
            </a:r>
            <a:r>
              <a:rPr lang="en-US" b="1" dirty="0"/>
              <a:t>For example</a:t>
            </a:r>
            <a:r>
              <a:rPr lang="en-US" dirty="0"/>
              <a:t>: one may get the access of the access to your shopping account like amazon account now that person will be able to know your personal details like debit card or credit card number which can be than misused.</a:t>
            </a:r>
          </a:p>
          <a:p>
            <a:endParaRPr lang="en-US" dirty="0"/>
          </a:p>
        </p:txBody>
      </p:sp>
      <p:sp>
        <p:nvSpPr>
          <p:cNvPr id="6" name="Slide Number Placeholder 5"/>
          <p:cNvSpPr>
            <a:spLocks noGrp="1"/>
          </p:cNvSpPr>
          <p:nvPr>
            <p:ph type="sldNum" sz="quarter" idx="15"/>
          </p:nvPr>
        </p:nvSpPr>
        <p:spPr/>
        <p:txBody>
          <a:bodyPr/>
          <a:lstStyle/>
          <a:p>
            <a:fld id="{E44E82BA-5D04-4793-BAE3-E3746F9074B5}" type="slidenum">
              <a:rPr lang="en-US" smtClean="0"/>
              <a:t>10</a:t>
            </a:fld>
            <a:endParaRPr lang="en-US"/>
          </a:p>
        </p:txBody>
      </p:sp>
    </p:spTree>
    <p:extLst>
      <p:ext uri="{BB962C8B-B14F-4D97-AF65-F5344CB8AC3E}">
        <p14:creationId xmlns:p14="http://schemas.microsoft.com/office/powerpoint/2010/main" val="198108419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b="1" dirty="0"/>
              <a:t>Reduction in employment opportunity</a:t>
            </a:r>
          </a:p>
          <a:p>
            <a:r>
              <a:rPr lang="en-US" dirty="0"/>
              <a:t>Mainly past generation was not used of </a:t>
            </a:r>
            <a:r>
              <a:rPr lang="en-US" dirty="0" smtClean="0"/>
              <a:t>the computer </a:t>
            </a:r>
            <a:r>
              <a:rPr lang="en-US" dirty="0"/>
              <a:t>or they have the knowledge </a:t>
            </a:r>
            <a:r>
              <a:rPr lang="en-US" dirty="0" smtClean="0"/>
              <a:t>of computer </a:t>
            </a:r>
            <a:r>
              <a:rPr lang="en-US" dirty="0"/>
              <a:t>they faced a big problem </a:t>
            </a:r>
            <a:r>
              <a:rPr lang="en-US" dirty="0" smtClean="0"/>
              <a:t>when computer </a:t>
            </a:r>
            <a:r>
              <a:rPr lang="en-US" dirty="0"/>
              <a:t>came in field. As we have seen in banking sector senior bank employees faced this problem when computer came to the </a:t>
            </a:r>
            <a:r>
              <a:rPr lang="en-US" dirty="0" smtClean="0"/>
              <a:t>banking sector</a:t>
            </a:r>
            <a:r>
              <a:rPr lang="en-US" dirty="0"/>
              <a:t>.</a:t>
            </a:r>
            <a:br>
              <a:rPr lang="en-US" dirty="0"/>
            </a:br>
            <a:r>
              <a:rPr lang="en-US" dirty="0"/>
              <a:t>Above were the main disadvantage of computer, no IQ, Dependency, No feeling, Break down are the basic disadvantages of computer.</a:t>
            </a:r>
          </a:p>
          <a:p>
            <a:endParaRPr lang="en-US" dirty="0"/>
          </a:p>
        </p:txBody>
      </p:sp>
      <p:sp>
        <p:nvSpPr>
          <p:cNvPr id="6" name="Slide Number Placeholder 5"/>
          <p:cNvSpPr>
            <a:spLocks noGrp="1"/>
          </p:cNvSpPr>
          <p:nvPr>
            <p:ph type="sldNum" sz="quarter" idx="15"/>
          </p:nvPr>
        </p:nvSpPr>
        <p:spPr/>
        <p:txBody>
          <a:bodyPr/>
          <a:lstStyle/>
          <a:p>
            <a:fld id="{E44E82BA-5D04-4793-BAE3-E3746F9074B5}" type="slidenum">
              <a:rPr lang="en-US" smtClean="0"/>
              <a:t>11</a:t>
            </a:fld>
            <a:endParaRPr lang="en-US"/>
          </a:p>
        </p:txBody>
      </p:sp>
    </p:spTree>
    <p:extLst>
      <p:ext uri="{BB962C8B-B14F-4D97-AF65-F5344CB8AC3E}">
        <p14:creationId xmlns:p14="http://schemas.microsoft.com/office/powerpoint/2010/main" val="51544290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Computer - Applications</a:t>
            </a:r>
            <a:r>
              <a:rPr lang="en-US" dirty="0"/>
              <a:t/>
            </a:r>
            <a:br>
              <a:rPr lang="en-US" dirty="0"/>
            </a:br>
            <a:endParaRPr lang="en-US" dirty="0"/>
          </a:p>
        </p:txBody>
      </p:sp>
      <p:sp>
        <p:nvSpPr>
          <p:cNvPr id="3" name="Content Placeholder 2"/>
          <p:cNvSpPr>
            <a:spLocks noGrp="1"/>
          </p:cNvSpPr>
          <p:nvPr>
            <p:ph sz="quarter" idx="1"/>
          </p:nvPr>
        </p:nvSpPr>
        <p:spPr/>
        <p:txBody>
          <a:bodyPr>
            <a:normAutofit/>
          </a:bodyPr>
          <a:lstStyle/>
          <a:p>
            <a:pPr algn="just"/>
            <a:r>
              <a:rPr lang="en-US" dirty="0"/>
              <a:t>Business</a:t>
            </a:r>
          </a:p>
          <a:p>
            <a:pPr algn="just"/>
            <a:r>
              <a:rPr lang="en-US" dirty="0"/>
              <a:t>A computer has high speed of calculation, diligence, accuracy, reliability, or versatility which has made it an integrated part in all business organizations.</a:t>
            </a:r>
          </a:p>
          <a:p>
            <a:endParaRPr lang="en-US" dirty="0"/>
          </a:p>
        </p:txBody>
      </p:sp>
      <p:pic>
        <p:nvPicPr>
          <p:cNvPr id="4098" name="Picture 2" descr="D:\computer_busines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3886200"/>
            <a:ext cx="5638800" cy="2171700"/>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p:cNvSpPr>
            <a:spLocks noGrp="1"/>
          </p:cNvSpPr>
          <p:nvPr>
            <p:ph type="sldNum" sz="quarter" idx="15"/>
          </p:nvPr>
        </p:nvSpPr>
        <p:spPr/>
        <p:txBody>
          <a:bodyPr/>
          <a:lstStyle/>
          <a:p>
            <a:fld id="{E44E82BA-5D04-4793-BAE3-E3746F9074B5}" type="slidenum">
              <a:rPr lang="en-US" smtClean="0"/>
              <a:t>12</a:t>
            </a:fld>
            <a:endParaRPr lang="en-US"/>
          </a:p>
        </p:txBody>
      </p:sp>
    </p:spTree>
    <p:extLst>
      <p:ext uri="{BB962C8B-B14F-4D97-AF65-F5344CB8AC3E}">
        <p14:creationId xmlns:p14="http://schemas.microsoft.com/office/powerpoint/2010/main" val="181393114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a:t>Computer is used in business organizations for −</a:t>
            </a:r>
          </a:p>
          <a:p>
            <a:r>
              <a:rPr lang="en-US" dirty="0"/>
              <a:t>Payroll calculations</a:t>
            </a:r>
          </a:p>
          <a:p>
            <a:r>
              <a:rPr lang="en-US" dirty="0"/>
              <a:t>Budgeting</a:t>
            </a:r>
          </a:p>
          <a:p>
            <a:r>
              <a:rPr lang="en-US" dirty="0"/>
              <a:t>Sales analysis</a:t>
            </a:r>
          </a:p>
          <a:p>
            <a:r>
              <a:rPr lang="en-US" dirty="0"/>
              <a:t>Financial forecasting</a:t>
            </a:r>
          </a:p>
          <a:p>
            <a:r>
              <a:rPr lang="en-US" dirty="0"/>
              <a:t>Managing employee database</a:t>
            </a:r>
          </a:p>
          <a:p>
            <a:r>
              <a:rPr lang="en-US" dirty="0"/>
              <a:t>Maintenance of stocks, etc.</a:t>
            </a:r>
          </a:p>
          <a:p>
            <a:endParaRPr lang="en-US" dirty="0"/>
          </a:p>
        </p:txBody>
      </p:sp>
      <p:sp>
        <p:nvSpPr>
          <p:cNvPr id="6" name="Slide Number Placeholder 5"/>
          <p:cNvSpPr>
            <a:spLocks noGrp="1"/>
          </p:cNvSpPr>
          <p:nvPr>
            <p:ph type="sldNum" sz="quarter" idx="15"/>
          </p:nvPr>
        </p:nvSpPr>
        <p:spPr/>
        <p:txBody>
          <a:bodyPr/>
          <a:lstStyle/>
          <a:p>
            <a:fld id="{E44E82BA-5D04-4793-BAE3-E3746F9074B5}" type="slidenum">
              <a:rPr lang="en-US" smtClean="0"/>
              <a:t>13</a:t>
            </a:fld>
            <a:endParaRPr lang="en-US"/>
          </a:p>
        </p:txBody>
      </p:sp>
    </p:spTree>
    <p:extLst>
      <p:ext uri="{BB962C8B-B14F-4D97-AF65-F5344CB8AC3E}">
        <p14:creationId xmlns:p14="http://schemas.microsoft.com/office/powerpoint/2010/main" val="868101180"/>
      </p:ext>
    </p:extLst>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Banking</a:t>
            </a:r>
            <a:r>
              <a:rPr lang="en-US" dirty="0"/>
              <a:t/>
            </a:r>
            <a:br>
              <a:rPr lang="en-US" dirty="0"/>
            </a:br>
            <a:endParaRPr lang="en-US" dirty="0"/>
          </a:p>
        </p:txBody>
      </p:sp>
      <p:sp>
        <p:nvSpPr>
          <p:cNvPr id="3" name="Content Placeholder 2"/>
          <p:cNvSpPr>
            <a:spLocks noGrp="1"/>
          </p:cNvSpPr>
          <p:nvPr>
            <p:ph sz="quarter" idx="1"/>
          </p:nvPr>
        </p:nvSpPr>
        <p:spPr/>
        <p:txBody>
          <a:bodyPr/>
          <a:lstStyle/>
          <a:p>
            <a:pPr algn="just"/>
            <a:r>
              <a:rPr lang="en-US" dirty="0" smtClean="0"/>
              <a:t>Today</a:t>
            </a:r>
            <a:r>
              <a:rPr lang="en-US" dirty="0"/>
              <a:t>, banking is almost totally dependent on computers.</a:t>
            </a:r>
          </a:p>
          <a:p>
            <a:pPr algn="just"/>
            <a:r>
              <a:rPr lang="en-US" dirty="0"/>
              <a:t>Banks provide the following facilities −</a:t>
            </a:r>
          </a:p>
          <a:p>
            <a:pPr algn="just"/>
            <a:r>
              <a:rPr lang="en-US" dirty="0"/>
              <a:t>Online accounting facility, which includes checking current balance, making deposits and overdrafts, checking interest charges, shares, and trustee records.</a:t>
            </a:r>
          </a:p>
          <a:p>
            <a:pPr algn="just"/>
            <a:r>
              <a:rPr lang="en-US" dirty="0"/>
              <a:t>ATM machines which are completely automated are making it even easier for customers to deal with banks.</a:t>
            </a:r>
          </a:p>
          <a:p>
            <a:endParaRPr lang="en-US" dirty="0"/>
          </a:p>
        </p:txBody>
      </p:sp>
      <p:sp>
        <p:nvSpPr>
          <p:cNvPr id="6" name="Slide Number Placeholder 5"/>
          <p:cNvSpPr>
            <a:spLocks noGrp="1"/>
          </p:cNvSpPr>
          <p:nvPr>
            <p:ph type="sldNum" sz="quarter" idx="15"/>
          </p:nvPr>
        </p:nvSpPr>
        <p:spPr/>
        <p:txBody>
          <a:bodyPr/>
          <a:lstStyle/>
          <a:p>
            <a:fld id="{E44E82BA-5D04-4793-BAE3-E3746F9074B5}" type="slidenum">
              <a:rPr lang="en-US" smtClean="0"/>
              <a:t>14</a:t>
            </a:fld>
            <a:endParaRPr lang="en-US"/>
          </a:p>
        </p:txBody>
      </p:sp>
    </p:spTree>
    <p:extLst>
      <p:ext uri="{BB962C8B-B14F-4D97-AF65-F5344CB8AC3E}">
        <p14:creationId xmlns:p14="http://schemas.microsoft.com/office/powerpoint/2010/main" val="176329173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Insurance</a:t>
            </a:r>
            <a:r>
              <a:rPr lang="en-US" dirty="0"/>
              <a:t/>
            </a:r>
            <a:br>
              <a:rPr lang="en-US" dirty="0"/>
            </a:br>
            <a:endParaRPr lang="en-US" dirty="0"/>
          </a:p>
        </p:txBody>
      </p:sp>
      <p:sp>
        <p:nvSpPr>
          <p:cNvPr id="3" name="Content Placeholder 2"/>
          <p:cNvSpPr>
            <a:spLocks noGrp="1"/>
          </p:cNvSpPr>
          <p:nvPr>
            <p:ph sz="quarter" idx="1"/>
          </p:nvPr>
        </p:nvSpPr>
        <p:spPr/>
        <p:txBody>
          <a:bodyPr>
            <a:normAutofit fontScale="92500" lnSpcReduction="10000"/>
          </a:bodyPr>
          <a:lstStyle/>
          <a:p>
            <a:pPr algn="just"/>
            <a:r>
              <a:rPr lang="en-US" dirty="0" smtClean="0"/>
              <a:t>Insurance </a:t>
            </a:r>
            <a:r>
              <a:rPr lang="en-US" dirty="0"/>
              <a:t>companies are keeping all records up-to-date with the help of computers. Insurance companies, finance houses, and stock broking firms are widely using computers for their concerns.</a:t>
            </a:r>
          </a:p>
          <a:p>
            <a:r>
              <a:rPr lang="en-US" dirty="0"/>
              <a:t>Insurance companies are maintaining a database of all clients with information showing −</a:t>
            </a:r>
          </a:p>
          <a:p>
            <a:r>
              <a:rPr lang="en-US" dirty="0"/>
              <a:t>Procedure to continue with policies</a:t>
            </a:r>
          </a:p>
          <a:p>
            <a:r>
              <a:rPr lang="en-US" dirty="0"/>
              <a:t>Starting date of the policies</a:t>
            </a:r>
          </a:p>
          <a:p>
            <a:r>
              <a:rPr lang="en-US" dirty="0"/>
              <a:t>Next due installment of a policy</a:t>
            </a:r>
          </a:p>
          <a:p>
            <a:r>
              <a:rPr lang="en-US" dirty="0"/>
              <a:t>Maturity date</a:t>
            </a:r>
          </a:p>
          <a:p>
            <a:r>
              <a:rPr lang="en-US" dirty="0"/>
              <a:t>Interests due</a:t>
            </a:r>
          </a:p>
          <a:p>
            <a:r>
              <a:rPr lang="en-US" dirty="0"/>
              <a:t>Survival benefits</a:t>
            </a:r>
          </a:p>
          <a:p>
            <a:r>
              <a:rPr lang="en-US" dirty="0"/>
              <a:t>Bonus</a:t>
            </a:r>
          </a:p>
          <a:p>
            <a:pPr marL="0" indent="0">
              <a:buNone/>
            </a:pPr>
            <a:endParaRPr lang="en-US" dirty="0"/>
          </a:p>
        </p:txBody>
      </p:sp>
      <p:sp>
        <p:nvSpPr>
          <p:cNvPr id="6" name="Slide Number Placeholder 5"/>
          <p:cNvSpPr>
            <a:spLocks noGrp="1"/>
          </p:cNvSpPr>
          <p:nvPr>
            <p:ph type="sldNum" sz="quarter" idx="15"/>
          </p:nvPr>
        </p:nvSpPr>
        <p:spPr/>
        <p:txBody>
          <a:bodyPr/>
          <a:lstStyle/>
          <a:p>
            <a:fld id="{E44E82BA-5D04-4793-BAE3-E3746F9074B5}" type="slidenum">
              <a:rPr lang="en-US" smtClean="0"/>
              <a:t>15</a:t>
            </a:fld>
            <a:endParaRPr lang="en-US"/>
          </a:p>
        </p:txBody>
      </p:sp>
    </p:spTree>
    <p:extLst>
      <p:ext uri="{BB962C8B-B14F-4D97-AF65-F5344CB8AC3E}">
        <p14:creationId xmlns:p14="http://schemas.microsoft.com/office/powerpoint/2010/main" val="281712182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Education</a:t>
            </a:r>
            <a:r>
              <a:rPr lang="en-US" dirty="0"/>
              <a:t/>
            </a:r>
            <a:br>
              <a:rPr lang="en-US" dirty="0"/>
            </a:br>
            <a:endParaRPr lang="en-US" dirty="0"/>
          </a:p>
        </p:txBody>
      </p:sp>
      <p:sp>
        <p:nvSpPr>
          <p:cNvPr id="3" name="Content Placeholder 2"/>
          <p:cNvSpPr>
            <a:spLocks noGrp="1"/>
          </p:cNvSpPr>
          <p:nvPr>
            <p:ph sz="quarter" idx="1"/>
          </p:nvPr>
        </p:nvSpPr>
        <p:spPr/>
        <p:txBody>
          <a:bodyPr>
            <a:normAutofit fontScale="92500"/>
          </a:bodyPr>
          <a:lstStyle/>
          <a:p>
            <a:pPr algn="just"/>
            <a:r>
              <a:rPr lang="en-US" dirty="0"/>
              <a:t>The computer helps in providing a lot of facilities in the education system.</a:t>
            </a:r>
          </a:p>
          <a:p>
            <a:pPr algn="just"/>
            <a:r>
              <a:rPr lang="en-US" dirty="0"/>
              <a:t>The computer provides a tool in the education system known as CBE (Computer Based Education).</a:t>
            </a:r>
          </a:p>
          <a:p>
            <a:pPr algn="just"/>
            <a:r>
              <a:rPr lang="en-US" dirty="0"/>
              <a:t>CBE involves control, delivery, and evaluation of learning.</a:t>
            </a:r>
          </a:p>
          <a:p>
            <a:pPr algn="just"/>
            <a:r>
              <a:rPr lang="en-US" dirty="0"/>
              <a:t>Computer education is rapidly increasing the graph of number of computer students.</a:t>
            </a:r>
          </a:p>
          <a:p>
            <a:pPr algn="just"/>
            <a:r>
              <a:rPr lang="en-US" dirty="0"/>
              <a:t>There are a number of methods in which educational institutions can use a computer to educate the students.</a:t>
            </a:r>
          </a:p>
          <a:p>
            <a:pPr algn="just"/>
            <a:r>
              <a:rPr lang="en-US" dirty="0"/>
              <a:t>It is used to prepare a database about performance of a student and analysis is carried out on this basis.</a:t>
            </a:r>
          </a:p>
          <a:p>
            <a:endParaRPr lang="en-US" dirty="0"/>
          </a:p>
        </p:txBody>
      </p:sp>
      <p:sp>
        <p:nvSpPr>
          <p:cNvPr id="6" name="Slide Number Placeholder 5"/>
          <p:cNvSpPr>
            <a:spLocks noGrp="1"/>
          </p:cNvSpPr>
          <p:nvPr>
            <p:ph type="sldNum" sz="quarter" idx="15"/>
          </p:nvPr>
        </p:nvSpPr>
        <p:spPr/>
        <p:txBody>
          <a:bodyPr/>
          <a:lstStyle/>
          <a:p>
            <a:fld id="{E44E82BA-5D04-4793-BAE3-E3746F9074B5}" type="slidenum">
              <a:rPr lang="en-US" smtClean="0"/>
              <a:t>16</a:t>
            </a:fld>
            <a:endParaRPr lang="en-US"/>
          </a:p>
        </p:txBody>
      </p:sp>
    </p:spTree>
    <p:extLst>
      <p:ext uri="{BB962C8B-B14F-4D97-AF65-F5344CB8AC3E}">
        <p14:creationId xmlns:p14="http://schemas.microsoft.com/office/powerpoint/2010/main" val="377222341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Marketing</a:t>
            </a:r>
            <a:r>
              <a:rPr lang="en-US" dirty="0"/>
              <a:t/>
            </a:r>
            <a:br>
              <a:rPr lang="en-US" dirty="0"/>
            </a:br>
            <a:endParaRPr lang="en-US" dirty="0"/>
          </a:p>
        </p:txBody>
      </p:sp>
      <p:sp>
        <p:nvSpPr>
          <p:cNvPr id="3" name="Content Placeholder 2"/>
          <p:cNvSpPr>
            <a:spLocks noGrp="1"/>
          </p:cNvSpPr>
          <p:nvPr>
            <p:ph sz="quarter" idx="1"/>
          </p:nvPr>
        </p:nvSpPr>
        <p:spPr/>
        <p:txBody>
          <a:bodyPr/>
          <a:lstStyle/>
          <a:p>
            <a:r>
              <a:rPr lang="en-US" dirty="0" smtClean="0"/>
              <a:t>In </a:t>
            </a:r>
            <a:r>
              <a:rPr lang="en-US" dirty="0"/>
              <a:t>marketing, uses of the computer are following −</a:t>
            </a:r>
          </a:p>
          <a:p>
            <a:pPr algn="just"/>
            <a:r>
              <a:rPr lang="en-US" b="1" dirty="0"/>
              <a:t>Advertising</a:t>
            </a:r>
            <a:r>
              <a:rPr lang="en-US" dirty="0"/>
              <a:t> − With computers, advertising professionals create art and graphics, write and revise copy, and print and disseminate ads with the goal of selling more products.</a:t>
            </a:r>
          </a:p>
          <a:p>
            <a:pPr algn="just"/>
            <a:r>
              <a:rPr lang="en-US" b="1" dirty="0"/>
              <a:t>Home Shopping</a:t>
            </a:r>
            <a:r>
              <a:rPr lang="en-US" dirty="0"/>
              <a:t> − Home shopping has been made possible through the use of computerized catalogues that provide access to product information and permit direct entry of orders to be filled by the customers.</a:t>
            </a:r>
          </a:p>
        </p:txBody>
      </p:sp>
      <p:sp>
        <p:nvSpPr>
          <p:cNvPr id="6" name="Slide Number Placeholder 5"/>
          <p:cNvSpPr>
            <a:spLocks noGrp="1"/>
          </p:cNvSpPr>
          <p:nvPr>
            <p:ph type="sldNum" sz="quarter" idx="15"/>
          </p:nvPr>
        </p:nvSpPr>
        <p:spPr/>
        <p:txBody>
          <a:bodyPr/>
          <a:lstStyle/>
          <a:p>
            <a:fld id="{E44E82BA-5D04-4793-BAE3-E3746F9074B5}" type="slidenum">
              <a:rPr lang="en-US" smtClean="0"/>
              <a:t>17</a:t>
            </a:fld>
            <a:endParaRPr lang="en-US"/>
          </a:p>
        </p:txBody>
      </p:sp>
    </p:spTree>
    <p:extLst>
      <p:ext uri="{BB962C8B-B14F-4D97-AF65-F5344CB8AC3E}">
        <p14:creationId xmlns:p14="http://schemas.microsoft.com/office/powerpoint/2010/main" val="376496805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Healthcare</a:t>
            </a:r>
            <a:r>
              <a:rPr lang="en-US" dirty="0"/>
              <a:t/>
            </a:r>
            <a:br>
              <a:rPr lang="en-US" dirty="0"/>
            </a:br>
            <a:endParaRPr lang="en-US" dirty="0"/>
          </a:p>
        </p:txBody>
      </p:sp>
      <p:sp>
        <p:nvSpPr>
          <p:cNvPr id="3" name="Content Placeholder 2"/>
          <p:cNvSpPr>
            <a:spLocks noGrp="1"/>
          </p:cNvSpPr>
          <p:nvPr>
            <p:ph sz="quarter" idx="1"/>
          </p:nvPr>
        </p:nvSpPr>
        <p:spPr/>
        <p:txBody>
          <a:bodyPr/>
          <a:lstStyle/>
          <a:p>
            <a:pPr algn="just"/>
            <a:r>
              <a:rPr lang="en-US" dirty="0"/>
              <a:t>Computers have become an important part in hospitals, labs, and dispensaries. They are being used in hospitals to keep the record of patients and medicines. It is also used in scanning and diagnosing different diseases. ECG, EEG, ultrasounds and CT scans, etc. are also done by computerized machines</a:t>
            </a:r>
            <a:r>
              <a:rPr lang="en-US" dirty="0" smtClean="0"/>
              <a:t>.</a:t>
            </a:r>
          </a:p>
          <a:p>
            <a:r>
              <a:rPr lang="en-US" dirty="0"/>
              <a:t>Following are some major fields of health care in which computers are used.</a:t>
            </a:r>
          </a:p>
          <a:p>
            <a:r>
              <a:rPr lang="en-US" b="1" dirty="0"/>
              <a:t>Diagnostic System</a:t>
            </a:r>
            <a:r>
              <a:rPr lang="en-US" dirty="0"/>
              <a:t> − Computers are used to collect data and identify the cause of illness</a:t>
            </a:r>
            <a:r>
              <a:rPr lang="en-US" dirty="0" smtClean="0"/>
              <a:t>.</a:t>
            </a:r>
            <a:endParaRPr lang="en-US" dirty="0"/>
          </a:p>
        </p:txBody>
      </p:sp>
      <p:sp>
        <p:nvSpPr>
          <p:cNvPr id="6" name="Slide Number Placeholder 5"/>
          <p:cNvSpPr>
            <a:spLocks noGrp="1"/>
          </p:cNvSpPr>
          <p:nvPr>
            <p:ph type="sldNum" sz="quarter" idx="15"/>
          </p:nvPr>
        </p:nvSpPr>
        <p:spPr/>
        <p:txBody>
          <a:bodyPr/>
          <a:lstStyle/>
          <a:p>
            <a:fld id="{E44E82BA-5D04-4793-BAE3-E3746F9074B5}" type="slidenum">
              <a:rPr lang="en-US" smtClean="0"/>
              <a:t>18</a:t>
            </a:fld>
            <a:endParaRPr lang="en-US"/>
          </a:p>
        </p:txBody>
      </p:sp>
    </p:spTree>
    <p:extLst>
      <p:ext uri="{BB962C8B-B14F-4D97-AF65-F5344CB8AC3E}">
        <p14:creationId xmlns:p14="http://schemas.microsoft.com/office/powerpoint/2010/main" val="96276318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b="1" dirty="0"/>
              <a:t>Lab-diagnostic System</a:t>
            </a:r>
            <a:r>
              <a:rPr lang="en-US" dirty="0"/>
              <a:t> − All tests can be done and the reports are prepared by </a:t>
            </a:r>
            <a:r>
              <a:rPr lang="en-US" dirty="0" smtClean="0"/>
              <a:t>computer.</a:t>
            </a:r>
          </a:p>
          <a:p>
            <a:r>
              <a:rPr lang="en-US" b="1" dirty="0"/>
              <a:t>Patient Monitoring System</a:t>
            </a:r>
            <a:r>
              <a:rPr lang="en-US" dirty="0"/>
              <a:t> − These are used to check the patient's signs for abnormality such as in Cardiac Arrest, ECG, etc</a:t>
            </a:r>
            <a:r>
              <a:rPr lang="en-US" dirty="0" smtClean="0"/>
              <a:t>.</a:t>
            </a:r>
          </a:p>
          <a:p>
            <a:r>
              <a:rPr lang="en-US" b="1" dirty="0" err="1"/>
              <a:t>Pharma</a:t>
            </a:r>
            <a:r>
              <a:rPr lang="en-US" b="1" dirty="0"/>
              <a:t> Information System</a:t>
            </a:r>
            <a:r>
              <a:rPr lang="en-US" dirty="0"/>
              <a:t> − Computer is used to check drug labels, expiry dates, harmful side effects, etc.</a:t>
            </a:r>
          </a:p>
          <a:p>
            <a:r>
              <a:rPr lang="en-US" b="1" dirty="0"/>
              <a:t>Surgery</a:t>
            </a:r>
            <a:r>
              <a:rPr lang="en-US" dirty="0"/>
              <a:t> − Nowadays, computers are also used in performing surgery.</a:t>
            </a:r>
          </a:p>
          <a:p>
            <a:pPr marL="0" indent="0">
              <a:buNone/>
            </a:pPr>
            <a:endParaRPr lang="en-US" dirty="0" smtClean="0"/>
          </a:p>
          <a:p>
            <a:endParaRPr lang="en-US" dirty="0"/>
          </a:p>
        </p:txBody>
      </p:sp>
      <p:sp>
        <p:nvSpPr>
          <p:cNvPr id="6" name="Slide Number Placeholder 5"/>
          <p:cNvSpPr>
            <a:spLocks noGrp="1"/>
          </p:cNvSpPr>
          <p:nvPr>
            <p:ph type="sldNum" sz="quarter" idx="15"/>
          </p:nvPr>
        </p:nvSpPr>
        <p:spPr/>
        <p:txBody>
          <a:bodyPr/>
          <a:lstStyle/>
          <a:p>
            <a:fld id="{E44E82BA-5D04-4793-BAE3-E3746F9074B5}" type="slidenum">
              <a:rPr lang="en-US" smtClean="0"/>
              <a:t>19</a:t>
            </a:fld>
            <a:endParaRPr lang="en-US"/>
          </a:p>
        </p:txBody>
      </p:sp>
    </p:spTree>
    <p:extLst>
      <p:ext uri="{BB962C8B-B14F-4D97-AF65-F5344CB8AC3E}">
        <p14:creationId xmlns:p14="http://schemas.microsoft.com/office/powerpoint/2010/main" val="300155955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Computer?</a:t>
            </a:r>
            <a:endParaRPr lang="en-US" b="1" dirty="0"/>
          </a:p>
        </p:txBody>
      </p:sp>
      <p:sp>
        <p:nvSpPr>
          <p:cNvPr id="3" name="Content Placeholder 2"/>
          <p:cNvSpPr>
            <a:spLocks noGrp="1"/>
          </p:cNvSpPr>
          <p:nvPr>
            <p:ph sz="quarter" idx="1"/>
          </p:nvPr>
        </p:nvSpPr>
        <p:spPr/>
        <p:txBody>
          <a:bodyPr/>
          <a:lstStyle/>
          <a:p>
            <a:pPr algn="just"/>
            <a:r>
              <a:rPr lang="en-US" dirty="0"/>
              <a:t>A computer is an electronic device, operating under the control of instructions stored in its own memory. </a:t>
            </a:r>
          </a:p>
          <a:p>
            <a:pPr algn="just"/>
            <a:r>
              <a:rPr lang="en-US" dirty="0"/>
              <a:t>These instructions tell the machine what to do. The computer is capable of accepting data (input), processing </a:t>
            </a:r>
            <a:r>
              <a:rPr lang="en-US" dirty="0" smtClean="0"/>
              <a:t>data </a:t>
            </a:r>
            <a:r>
              <a:rPr lang="en-US" dirty="0"/>
              <a:t>arithmetically and logically, producing output from the processing, and storing the results for future use. </a:t>
            </a:r>
          </a:p>
          <a:p>
            <a:pPr algn="just"/>
            <a:r>
              <a:rPr lang="en-US" dirty="0"/>
              <a:t>Most computers that sit on a desktop are called Personal Computers (PCs).</a:t>
            </a:r>
          </a:p>
          <a:p>
            <a:endParaRPr lang="en-US" dirty="0"/>
          </a:p>
        </p:txBody>
      </p:sp>
      <p:sp>
        <p:nvSpPr>
          <p:cNvPr id="6" name="Slide Number Placeholder 5"/>
          <p:cNvSpPr>
            <a:spLocks noGrp="1"/>
          </p:cNvSpPr>
          <p:nvPr>
            <p:ph type="sldNum" sz="quarter" idx="15"/>
          </p:nvPr>
        </p:nvSpPr>
        <p:spPr/>
        <p:txBody>
          <a:bodyPr/>
          <a:lstStyle/>
          <a:p>
            <a:fld id="{E44E82BA-5D04-4793-BAE3-E3746F9074B5}" type="slidenum">
              <a:rPr lang="en-US" smtClean="0"/>
              <a:t>2</a:t>
            </a:fld>
            <a:endParaRPr lang="en-US"/>
          </a:p>
        </p:txBody>
      </p:sp>
    </p:spTree>
    <p:extLst>
      <p:ext uri="{BB962C8B-B14F-4D97-AF65-F5344CB8AC3E}">
        <p14:creationId xmlns:p14="http://schemas.microsoft.com/office/powerpoint/2010/main" val="372759435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Engineering Design</a:t>
            </a:r>
            <a:r>
              <a:rPr lang="en-US" dirty="0"/>
              <a:t/>
            </a:r>
            <a:br>
              <a:rPr lang="en-US" dirty="0"/>
            </a:br>
            <a:endParaRPr lang="en-US" dirty="0"/>
          </a:p>
        </p:txBody>
      </p:sp>
      <p:sp>
        <p:nvSpPr>
          <p:cNvPr id="3" name="Content Placeholder 2"/>
          <p:cNvSpPr>
            <a:spLocks noGrp="1"/>
          </p:cNvSpPr>
          <p:nvPr>
            <p:ph sz="quarter" idx="1"/>
          </p:nvPr>
        </p:nvSpPr>
        <p:spPr/>
        <p:txBody>
          <a:bodyPr/>
          <a:lstStyle/>
          <a:p>
            <a:r>
              <a:rPr lang="en-US" dirty="0"/>
              <a:t>Computers are widely used for Engineering purpose.</a:t>
            </a:r>
          </a:p>
          <a:p>
            <a:pPr algn="just"/>
            <a:r>
              <a:rPr lang="en-US" dirty="0"/>
              <a:t>One of the major areas is CAD (Computer Aided Design) that provides creation and modification of images. Some of the fields are −</a:t>
            </a:r>
          </a:p>
          <a:p>
            <a:pPr algn="just"/>
            <a:r>
              <a:rPr lang="en-US" b="1" dirty="0"/>
              <a:t>Structural Engineering</a:t>
            </a:r>
            <a:r>
              <a:rPr lang="en-US" dirty="0"/>
              <a:t> − Requires stress and strain analysis for design of ships, buildings, budgets, airplanes, etc</a:t>
            </a:r>
            <a:r>
              <a:rPr lang="en-US" dirty="0" smtClean="0"/>
              <a:t>.</a:t>
            </a:r>
          </a:p>
          <a:p>
            <a:pPr algn="just"/>
            <a:r>
              <a:rPr lang="en-US" b="1" dirty="0"/>
              <a:t>Industrial Engineering</a:t>
            </a:r>
            <a:r>
              <a:rPr lang="en-US" dirty="0"/>
              <a:t> − Computers deal with design, implementation, and improvement of integrated systems of people, materials, and equipment.</a:t>
            </a:r>
          </a:p>
        </p:txBody>
      </p:sp>
      <p:sp>
        <p:nvSpPr>
          <p:cNvPr id="6" name="Slide Number Placeholder 5"/>
          <p:cNvSpPr>
            <a:spLocks noGrp="1"/>
          </p:cNvSpPr>
          <p:nvPr>
            <p:ph type="sldNum" sz="quarter" idx="15"/>
          </p:nvPr>
        </p:nvSpPr>
        <p:spPr/>
        <p:txBody>
          <a:bodyPr/>
          <a:lstStyle/>
          <a:p>
            <a:fld id="{E44E82BA-5D04-4793-BAE3-E3746F9074B5}" type="slidenum">
              <a:rPr lang="en-US" smtClean="0"/>
              <a:t>20</a:t>
            </a:fld>
            <a:endParaRPr lang="en-US"/>
          </a:p>
        </p:txBody>
      </p:sp>
    </p:spTree>
    <p:extLst>
      <p:ext uri="{BB962C8B-B14F-4D97-AF65-F5344CB8AC3E}">
        <p14:creationId xmlns:p14="http://schemas.microsoft.com/office/powerpoint/2010/main" val="88220788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a:r>
              <a:rPr lang="en-US" b="1" dirty="0"/>
              <a:t>Architectural Engineering</a:t>
            </a:r>
            <a:r>
              <a:rPr lang="en-US" dirty="0"/>
              <a:t> − Computers help in planning towns, designing buildings, determining a range of buildings on a site using both 2D and 3D drawings</a:t>
            </a:r>
            <a:r>
              <a:rPr lang="en-US" dirty="0" smtClean="0"/>
              <a:t>.</a:t>
            </a:r>
          </a:p>
          <a:p>
            <a:endParaRPr lang="en-US" dirty="0"/>
          </a:p>
        </p:txBody>
      </p:sp>
      <p:sp>
        <p:nvSpPr>
          <p:cNvPr id="6" name="Slide Number Placeholder 5"/>
          <p:cNvSpPr>
            <a:spLocks noGrp="1"/>
          </p:cNvSpPr>
          <p:nvPr>
            <p:ph type="sldNum" sz="quarter" idx="15"/>
          </p:nvPr>
        </p:nvSpPr>
        <p:spPr/>
        <p:txBody>
          <a:bodyPr/>
          <a:lstStyle/>
          <a:p>
            <a:fld id="{E44E82BA-5D04-4793-BAE3-E3746F9074B5}" type="slidenum">
              <a:rPr lang="en-US" smtClean="0"/>
              <a:t>21</a:t>
            </a:fld>
            <a:endParaRPr lang="en-US"/>
          </a:p>
        </p:txBody>
      </p:sp>
    </p:spTree>
    <p:extLst>
      <p:ext uri="{BB962C8B-B14F-4D97-AF65-F5344CB8AC3E}">
        <p14:creationId xmlns:p14="http://schemas.microsoft.com/office/powerpoint/2010/main" val="119260658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Military</a:t>
            </a:r>
            <a:br>
              <a:rPr lang="en-US" b="1" dirty="0"/>
            </a:br>
            <a:endParaRPr lang="en-US" dirty="0"/>
          </a:p>
        </p:txBody>
      </p:sp>
      <p:sp>
        <p:nvSpPr>
          <p:cNvPr id="3" name="Content Placeholder 2"/>
          <p:cNvSpPr>
            <a:spLocks noGrp="1"/>
          </p:cNvSpPr>
          <p:nvPr>
            <p:ph sz="quarter" idx="1"/>
          </p:nvPr>
        </p:nvSpPr>
        <p:spPr/>
        <p:txBody>
          <a:bodyPr/>
          <a:lstStyle/>
          <a:p>
            <a:pPr algn="just"/>
            <a:r>
              <a:rPr lang="en-US" dirty="0"/>
              <a:t>Computers are largely used in </a:t>
            </a:r>
            <a:r>
              <a:rPr lang="en-US" dirty="0" smtClean="0"/>
              <a:t>defense. </a:t>
            </a:r>
            <a:r>
              <a:rPr lang="en-US" dirty="0"/>
              <a:t>Modern tanks, missiles, weapons, etc. Military also employs computerized control systems. Some military areas where a computer has been used are </a:t>
            </a:r>
            <a:r>
              <a:rPr lang="en-US" dirty="0" smtClean="0"/>
              <a:t>−</a:t>
            </a:r>
          </a:p>
          <a:p>
            <a:r>
              <a:rPr lang="en-US" dirty="0"/>
              <a:t>Missile Control</a:t>
            </a:r>
          </a:p>
          <a:p>
            <a:r>
              <a:rPr lang="en-US" dirty="0"/>
              <a:t>Military Communication</a:t>
            </a:r>
          </a:p>
          <a:p>
            <a:r>
              <a:rPr lang="en-US" dirty="0"/>
              <a:t>Military Operation and Planning</a:t>
            </a:r>
          </a:p>
          <a:p>
            <a:r>
              <a:rPr lang="en-US" dirty="0"/>
              <a:t>Smart Weapons</a:t>
            </a:r>
          </a:p>
          <a:p>
            <a:endParaRPr lang="en-US" dirty="0"/>
          </a:p>
        </p:txBody>
      </p:sp>
      <p:sp>
        <p:nvSpPr>
          <p:cNvPr id="6" name="Slide Number Placeholder 5"/>
          <p:cNvSpPr>
            <a:spLocks noGrp="1"/>
          </p:cNvSpPr>
          <p:nvPr>
            <p:ph type="sldNum" sz="quarter" idx="15"/>
          </p:nvPr>
        </p:nvSpPr>
        <p:spPr/>
        <p:txBody>
          <a:bodyPr/>
          <a:lstStyle/>
          <a:p>
            <a:fld id="{E44E82BA-5D04-4793-BAE3-E3746F9074B5}" type="slidenum">
              <a:rPr lang="en-US" smtClean="0"/>
              <a:t>22</a:t>
            </a:fld>
            <a:endParaRPr lang="en-US"/>
          </a:p>
        </p:txBody>
      </p:sp>
    </p:spTree>
    <p:extLst>
      <p:ext uri="{BB962C8B-B14F-4D97-AF65-F5344CB8AC3E}">
        <p14:creationId xmlns:p14="http://schemas.microsoft.com/office/powerpoint/2010/main" val="30982013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Communication</a:t>
            </a:r>
            <a:r>
              <a:rPr lang="en-US" dirty="0"/>
              <a:t/>
            </a:r>
            <a:br>
              <a:rPr lang="en-US" dirty="0"/>
            </a:br>
            <a:endParaRPr lang="en-US" dirty="0"/>
          </a:p>
        </p:txBody>
      </p:sp>
      <p:sp>
        <p:nvSpPr>
          <p:cNvPr id="3" name="Content Placeholder 2"/>
          <p:cNvSpPr>
            <a:spLocks noGrp="1"/>
          </p:cNvSpPr>
          <p:nvPr>
            <p:ph sz="quarter" idx="1"/>
          </p:nvPr>
        </p:nvSpPr>
        <p:spPr/>
        <p:txBody>
          <a:bodyPr/>
          <a:lstStyle/>
          <a:p>
            <a:pPr algn="just"/>
            <a:r>
              <a:rPr lang="en-US" dirty="0" smtClean="0"/>
              <a:t>Communication </a:t>
            </a:r>
            <a:r>
              <a:rPr lang="en-US" dirty="0"/>
              <a:t>is a way to convey a message, an idea, a picture, or speech that is received and understood clearly and correctly by the person for whom it is meant. Some main areas in this category are −</a:t>
            </a:r>
          </a:p>
          <a:p>
            <a:r>
              <a:rPr lang="en-US" dirty="0"/>
              <a:t>E-mail</a:t>
            </a:r>
          </a:p>
          <a:p>
            <a:r>
              <a:rPr lang="en-US" dirty="0"/>
              <a:t>Chatting</a:t>
            </a:r>
          </a:p>
          <a:p>
            <a:r>
              <a:rPr lang="en-US" dirty="0"/>
              <a:t>Usenet</a:t>
            </a:r>
          </a:p>
          <a:p>
            <a:r>
              <a:rPr lang="en-US" dirty="0"/>
              <a:t>FTP</a:t>
            </a:r>
          </a:p>
          <a:p>
            <a:r>
              <a:rPr lang="en-US" dirty="0"/>
              <a:t>Telnet</a:t>
            </a:r>
          </a:p>
          <a:p>
            <a:r>
              <a:rPr lang="en-US" dirty="0"/>
              <a:t>Video-conferencing</a:t>
            </a:r>
          </a:p>
          <a:p>
            <a:pPr marL="0" indent="0">
              <a:buNone/>
            </a:pPr>
            <a:endParaRPr lang="en-US" dirty="0"/>
          </a:p>
        </p:txBody>
      </p:sp>
      <p:sp>
        <p:nvSpPr>
          <p:cNvPr id="6" name="Slide Number Placeholder 5"/>
          <p:cNvSpPr>
            <a:spLocks noGrp="1"/>
          </p:cNvSpPr>
          <p:nvPr>
            <p:ph type="sldNum" sz="quarter" idx="15"/>
          </p:nvPr>
        </p:nvSpPr>
        <p:spPr/>
        <p:txBody>
          <a:bodyPr/>
          <a:lstStyle/>
          <a:p>
            <a:fld id="{E44E82BA-5D04-4793-BAE3-E3746F9074B5}" type="slidenum">
              <a:rPr lang="en-US" smtClean="0"/>
              <a:t>23</a:t>
            </a:fld>
            <a:endParaRPr lang="en-US"/>
          </a:p>
        </p:txBody>
      </p:sp>
    </p:spTree>
    <p:extLst>
      <p:ext uri="{BB962C8B-B14F-4D97-AF65-F5344CB8AC3E}">
        <p14:creationId xmlns:p14="http://schemas.microsoft.com/office/powerpoint/2010/main" val="234336450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Government</a:t>
            </a:r>
            <a:r>
              <a:rPr lang="en-US" dirty="0"/>
              <a:t/>
            </a:r>
            <a:br>
              <a:rPr lang="en-US" dirty="0"/>
            </a:br>
            <a:endParaRPr lang="en-US" dirty="0"/>
          </a:p>
        </p:txBody>
      </p:sp>
      <p:sp>
        <p:nvSpPr>
          <p:cNvPr id="3" name="Content Placeholder 2"/>
          <p:cNvSpPr>
            <a:spLocks noGrp="1"/>
          </p:cNvSpPr>
          <p:nvPr>
            <p:ph sz="quarter" idx="1"/>
          </p:nvPr>
        </p:nvSpPr>
        <p:spPr/>
        <p:txBody>
          <a:bodyPr/>
          <a:lstStyle/>
          <a:p>
            <a:r>
              <a:rPr lang="en-US" dirty="0" smtClean="0"/>
              <a:t>Computers </a:t>
            </a:r>
            <a:r>
              <a:rPr lang="en-US" dirty="0"/>
              <a:t>play an important role in government services. Some major fields in this category are −</a:t>
            </a:r>
          </a:p>
          <a:p>
            <a:r>
              <a:rPr lang="en-US" dirty="0"/>
              <a:t>Budgets</a:t>
            </a:r>
          </a:p>
          <a:p>
            <a:r>
              <a:rPr lang="en-US" dirty="0"/>
              <a:t>Sales tax department</a:t>
            </a:r>
          </a:p>
          <a:p>
            <a:r>
              <a:rPr lang="en-US" dirty="0"/>
              <a:t>Income tax department</a:t>
            </a:r>
          </a:p>
          <a:p>
            <a:r>
              <a:rPr lang="en-US" dirty="0"/>
              <a:t>Computation of male/female ratio</a:t>
            </a:r>
          </a:p>
          <a:p>
            <a:r>
              <a:rPr lang="en-US" dirty="0"/>
              <a:t>Computerization of voters lists</a:t>
            </a:r>
          </a:p>
          <a:p>
            <a:r>
              <a:rPr lang="en-US" dirty="0"/>
              <a:t>Computerization of PAN card</a:t>
            </a:r>
          </a:p>
          <a:p>
            <a:r>
              <a:rPr lang="en-US" dirty="0"/>
              <a:t>Weather forecasting</a:t>
            </a:r>
          </a:p>
          <a:p>
            <a:endParaRPr lang="en-US" dirty="0"/>
          </a:p>
        </p:txBody>
      </p:sp>
      <p:sp>
        <p:nvSpPr>
          <p:cNvPr id="6" name="Slide Number Placeholder 5"/>
          <p:cNvSpPr>
            <a:spLocks noGrp="1"/>
          </p:cNvSpPr>
          <p:nvPr>
            <p:ph type="sldNum" sz="quarter" idx="15"/>
          </p:nvPr>
        </p:nvSpPr>
        <p:spPr/>
        <p:txBody>
          <a:bodyPr/>
          <a:lstStyle/>
          <a:p>
            <a:fld id="{E44E82BA-5D04-4793-BAE3-E3746F9074B5}" type="slidenum">
              <a:rPr lang="en-US" smtClean="0"/>
              <a:t>24</a:t>
            </a:fld>
            <a:endParaRPr lang="en-US"/>
          </a:p>
        </p:txBody>
      </p:sp>
    </p:spTree>
    <p:extLst>
      <p:ext uri="{BB962C8B-B14F-4D97-AF65-F5344CB8AC3E}">
        <p14:creationId xmlns:p14="http://schemas.microsoft.com/office/powerpoint/2010/main" val="54719351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Computer Hardware And Software</a:t>
            </a:r>
            <a:r>
              <a:rPr lang="en-US" dirty="0"/>
              <a:t/>
            </a:r>
            <a:br>
              <a:rPr lang="en-US" dirty="0"/>
            </a:br>
            <a:endParaRPr lang="en-US" dirty="0"/>
          </a:p>
        </p:txBody>
      </p:sp>
      <p:sp>
        <p:nvSpPr>
          <p:cNvPr id="3" name="Content Placeholder 2"/>
          <p:cNvSpPr>
            <a:spLocks noGrp="1"/>
          </p:cNvSpPr>
          <p:nvPr>
            <p:ph sz="quarter" idx="1"/>
          </p:nvPr>
        </p:nvSpPr>
        <p:spPr/>
        <p:txBody>
          <a:bodyPr/>
          <a:lstStyle/>
          <a:p>
            <a:r>
              <a:rPr lang="en-US" b="1" dirty="0" smtClean="0"/>
              <a:t>Hardware</a:t>
            </a:r>
          </a:p>
          <a:p>
            <a:pPr algn="just"/>
            <a:r>
              <a:rPr lang="en-US" dirty="0"/>
              <a:t>The term hardware refers to mechanical device that makes up computer. Computer hardware consists of interconnected electronic devices that we can use to control computer’s operation, input and output. Examples of hardware are CPU, keyboard, mouse, hard disk, etc.</a:t>
            </a:r>
            <a:endParaRPr lang="en-US" b="1" dirty="0"/>
          </a:p>
          <a:p>
            <a:endParaRPr lang="en-US" dirty="0"/>
          </a:p>
        </p:txBody>
      </p:sp>
      <p:pic>
        <p:nvPicPr>
          <p:cNvPr id="5122" name="Picture 2" descr="D:\computer_hardware_component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3886200"/>
            <a:ext cx="3486150" cy="2857500"/>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p:cNvSpPr>
            <a:spLocks noGrp="1"/>
          </p:cNvSpPr>
          <p:nvPr>
            <p:ph type="sldNum" sz="quarter" idx="15"/>
          </p:nvPr>
        </p:nvSpPr>
        <p:spPr/>
        <p:txBody>
          <a:bodyPr/>
          <a:lstStyle/>
          <a:p>
            <a:fld id="{E44E82BA-5D04-4793-BAE3-E3746F9074B5}" type="slidenum">
              <a:rPr lang="en-US" smtClean="0"/>
              <a:t>25</a:t>
            </a:fld>
            <a:endParaRPr lang="en-US"/>
          </a:p>
        </p:txBody>
      </p:sp>
    </p:spTree>
    <p:extLst>
      <p:ext uri="{BB962C8B-B14F-4D97-AF65-F5344CB8AC3E}">
        <p14:creationId xmlns:p14="http://schemas.microsoft.com/office/powerpoint/2010/main" val="423109078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Hardware Components</a:t>
            </a:r>
            <a:r>
              <a:rPr lang="en-US" dirty="0"/>
              <a:t/>
            </a:r>
            <a:br>
              <a:rPr lang="en-US" dirty="0"/>
            </a:br>
            <a:endParaRPr lang="en-US" dirty="0"/>
          </a:p>
        </p:txBody>
      </p:sp>
      <p:sp>
        <p:nvSpPr>
          <p:cNvPr id="3" name="Content Placeholder 2"/>
          <p:cNvSpPr>
            <a:spLocks noGrp="1"/>
          </p:cNvSpPr>
          <p:nvPr>
            <p:ph sz="quarter" idx="1"/>
          </p:nvPr>
        </p:nvSpPr>
        <p:spPr/>
        <p:txBody>
          <a:bodyPr/>
          <a:lstStyle/>
          <a:p>
            <a:pPr algn="just"/>
            <a:r>
              <a:rPr lang="en-US" dirty="0"/>
              <a:t>Computer hardware is a collection of several components working together. Some parts are essential and others are added advantages. Computer hardware is made up of CPU and peripherals as shown in image below.</a:t>
            </a:r>
          </a:p>
        </p:txBody>
      </p:sp>
      <p:sp>
        <p:nvSpPr>
          <p:cNvPr id="6" name="Slide Number Placeholder 5"/>
          <p:cNvSpPr>
            <a:spLocks noGrp="1"/>
          </p:cNvSpPr>
          <p:nvPr>
            <p:ph type="sldNum" sz="quarter" idx="15"/>
          </p:nvPr>
        </p:nvSpPr>
        <p:spPr/>
        <p:txBody>
          <a:bodyPr/>
          <a:lstStyle/>
          <a:p>
            <a:fld id="{E44E82BA-5D04-4793-BAE3-E3746F9074B5}" type="slidenum">
              <a:rPr lang="en-US" smtClean="0"/>
              <a:t>26</a:t>
            </a:fld>
            <a:endParaRPr lang="en-US"/>
          </a:p>
        </p:txBody>
      </p:sp>
    </p:spTree>
    <p:extLst>
      <p:ext uri="{BB962C8B-B14F-4D97-AF65-F5344CB8AC3E}">
        <p14:creationId xmlns:p14="http://schemas.microsoft.com/office/powerpoint/2010/main" val="212835509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pic>
        <p:nvPicPr>
          <p:cNvPr id="6146" name="Picture 2" descr="D:\computer_hardware_architectu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2319338"/>
            <a:ext cx="7086600" cy="4081462"/>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p:cNvSpPr>
            <a:spLocks noGrp="1"/>
          </p:cNvSpPr>
          <p:nvPr>
            <p:ph type="sldNum" sz="quarter" idx="15"/>
          </p:nvPr>
        </p:nvSpPr>
        <p:spPr/>
        <p:txBody>
          <a:bodyPr/>
          <a:lstStyle/>
          <a:p>
            <a:fld id="{E44E82BA-5D04-4793-BAE3-E3746F9074B5}" type="slidenum">
              <a:rPr lang="en-US" smtClean="0"/>
              <a:t>27</a:t>
            </a:fld>
            <a:endParaRPr lang="en-US"/>
          </a:p>
        </p:txBody>
      </p:sp>
    </p:spTree>
    <p:extLst>
      <p:ext uri="{BB962C8B-B14F-4D97-AF65-F5344CB8AC3E}">
        <p14:creationId xmlns:p14="http://schemas.microsoft.com/office/powerpoint/2010/main" val="359844460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Software</a:t>
            </a:r>
            <a:r>
              <a:rPr lang="en-US" dirty="0"/>
              <a:t/>
            </a:r>
            <a:br>
              <a:rPr lang="en-US" dirty="0"/>
            </a:br>
            <a:endParaRPr lang="en-US" dirty="0"/>
          </a:p>
        </p:txBody>
      </p:sp>
      <p:sp>
        <p:nvSpPr>
          <p:cNvPr id="3" name="Content Placeholder 2"/>
          <p:cNvSpPr>
            <a:spLocks noGrp="1"/>
          </p:cNvSpPr>
          <p:nvPr>
            <p:ph sz="quarter" idx="1"/>
          </p:nvPr>
        </p:nvSpPr>
        <p:spPr/>
        <p:txBody>
          <a:bodyPr/>
          <a:lstStyle/>
          <a:p>
            <a:pPr algn="just"/>
            <a:r>
              <a:rPr lang="en-US" dirty="0"/>
              <a:t>A set of instructions that drives computer to do stipulated tasks is called a program. Software instructions are programmed in a computer language, translated into machine language, and executed by computer. Software can be categorized into two types −</a:t>
            </a:r>
          </a:p>
          <a:p>
            <a:r>
              <a:rPr lang="en-US" dirty="0"/>
              <a:t>System software</a:t>
            </a:r>
          </a:p>
          <a:p>
            <a:r>
              <a:rPr lang="en-US" dirty="0"/>
              <a:t>Application software</a:t>
            </a:r>
          </a:p>
          <a:p>
            <a:endParaRPr lang="en-US" dirty="0"/>
          </a:p>
        </p:txBody>
      </p:sp>
      <p:sp>
        <p:nvSpPr>
          <p:cNvPr id="6" name="Slide Number Placeholder 5"/>
          <p:cNvSpPr>
            <a:spLocks noGrp="1"/>
          </p:cNvSpPr>
          <p:nvPr>
            <p:ph type="sldNum" sz="quarter" idx="15"/>
          </p:nvPr>
        </p:nvSpPr>
        <p:spPr/>
        <p:txBody>
          <a:bodyPr/>
          <a:lstStyle/>
          <a:p>
            <a:fld id="{E44E82BA-5D04-4793-BAE3-E3746F9074B5}" type="slidenum">
              <a:rPr lang="en-US" smtClean="0"/>
              <a:t>28</a:t>
            </a:fld>
            <a:endParaRPr lang="en-US"/>
          </a:p>
        </p:txBody>
      </p:sp>
    </p:spTree>
    <p:extLst>
      <p:ext uri="{BB962C8B-B14F-4D97-AF65-F5344CB8AC3E}">
        <p14:creationId xmlns:p14="http://schemas.microsoft.com/office/powerpoint/2010/main" val="365722093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b="1" dirty="0"/>
              <a:t>System Software</a:t>
            </a:r>
          </a:p>
          <a:p>
            <a:pPr algn="just"/>
            <a:r>
              <a:rPr lang="en-US" dirty="0"/>
              <a:t>System software operates directly on hardware devices of computer. It provides a platform to run an application. It provides and supports user functionality. Examples of system software include operating systems such as Windows, Linux, Unix, etc.</a:t>
            </a:r>
          </a:p>
          <a:p>
            <a:endParaRPr lang="en-US" dirty="0"/>
          </a:p>
        </p:txBody>
      </p:sp>
      <p:sp>
        <p:nvSpPr>
          <p:cNvPr id="6" name="Slide Number Placeholder 5"/>
          <p:cNvSpPr>
            <a:spLocks noGrp="1"/>
          </p:cNvSpPr>
          <p:nvPr>
            <p:ph type="sldNum" sz="quarter" idx="15"/>
          </p:nvPr>
        </p:nvSpPr>
        <p:spPr/>
        <p:txBody>
          <a:bodyPr/>
          <a:lstStyle/>
          <a:p>
            <a:fld id="{E44E82BA-5D04-4793-BAE3-E3746F9074B5}" type="slidenum">
              <a:rPr lang="en-US" smtClean="0"/>
              <a:t>29</a:t>
            </a:fld>
            <a:endParaRPr lang="en-US"/>
          </a:p>
        </p:txBody>
      </p:sp>
    </p:spTree>
    <p:extLst>
      <p:ext uri="{BB962C8B-B14F-4D97-AF65-F5344CB8AC3E}">
        <p14:creationId xmlns:p14="http://schemas.microsoft.com/office/powerpoint/2010/main" val="390941275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a:r>
              <a:rPr lang="en-US" dirty="0" smtClean="0"/>
              <a:t>Computer is an </a:t>
            </a:r>
            <a:r>
              <a:rPr lang="en-US" dirty="0"/>
              <a:t>electronic machine that is used for storing, organizing, and finding words, numbers, and pictures, for doing calculations, and for controlling other machines:</a:t>
            </a:r>
          </a:p>
          <a:p>
            <a:r>
              <a:rPr lang="en-US" dirty="0"/>
              <a:t>a personal/home computer</a:t>
            </a:r>
          </a:p>
          <a:p>
            <a:r>
              <a:rPr lang="en-US" dirty="0"/>
              <a:t>All our customer orders are handled by computer.</a:t>
            </a:r>
          </a:p>
          <a:p>
            <a:r>
              <a:rPr lang="en-US" dirty="0"/>
              <a:t>We've put all our records on computer.</a:t>
            </a:r>
          </a:p>
          <a:p>
            <a:r>
              <a:rPr lang="en-US" dirty="0"/>
              <a:t>computer software/hardware</a:t>
            </a:r>
          </a:p>
          <a:p>
            <a:r>
              <a:rPr lang="en-US" dirty="0"/>
              <a:t>computer graphics</a:t>
            </a:r>
          </a:p>
          <a:p>
            <a:r>
              <a:rPr lang="en-US" dirty="0"/>
              <a:t>a computer program</a:t>
            </a:r>
          </a:p>
        </p:txBody>
      </p:sp>
      <p:sp>
        <p:nvSpPr>
          <p:cNvPr id="6" name="Slide Number Placeholder 5"/>
          <p:cNvSpPr>
            <a:spLocks noGrp="1"/>
          </p:cNvSpPr>
          <p:nvPr>
            <p:ph type="sldNum" sz="quarter" idx="15"/>
          </p:nvPr>
        </p:nvSpPr>
        <p:spPr/>
        <p:txBody>
          <a:bodyPr/>
          <a:lstStyle/>
          <a:p>
            <a:fld id="{E44E82BA-5D04-4793-BAE3-E3746F9074B5}" type="slidenum">
              <a:rPr lang="en-US" smtClean="0"/>
              <a:t>3</a:t>
            </a:fld>
            <a:endParaRPr lang="en-US"/>
          </a:p>
        </p:txBody>
      </p:sp>
    </p:spTree>
    <p:extLst>
      <p:ext uri="{BB962C8B-B14F-4D97-AF65-F5344CB8AC3E}">
        <p14:creationId xmlns:p14="http://schemas.microsoft.com/office/powerpoint/2010/main" val="1251954275"/>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b="1" dirty="0"/>
              <a:t>Application Software</a:t>
            </a:r>
          </a:p>
          <a:p>
            <a:pPr algn="just"/>
            <a:r>
              <a:rPr lang="en-US" dirty="0"/>
              <a:t>An application software is designed for benefit of users to perform one or more tasks. Examples of application software include Microsoft Word, Excel, PowerPoint, Oracle, etc.</a:t>
            </a:r>
          </a:p>
          <a:p>
            <a:endParaRPr lang="en-US" dirty="0"/>
          </a:p>
        </p:txBody>
      </p:sp>
      <p:pic>
        <p:nvPicPr>
          <p:cNvPr id="8194" name="Picture 2" descr="D:\application_softwa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3810000"/>
            <a:ext cx="8077200" cy="1924050"/>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p:cNvSpPr>
            <a:spLocks noGrp="1"/>
          </p:cNvSpPr>
          <p:nvPr>
            <p:ph type="sldNum" sz="quarter" idx="15"/>
          </p:nvPr>
        </p:nvSpPr>
        <p:spPr/>
        <p:txBody>
          <a:bodyPr/>
          <a:lstStyle/>
          <a:p>
            <a:fld id="{E44E82BA-5D04-4793-BAE3-E3746F9074B5}" type="slidenum">
              <a:rPr lang="en-US" smtClean="0"/>
              <a:t>30</a:t>
            </a:fld>
            <a:endParaRPr lang="en-US"/>
          </a:p>
        </p:txBody>
      </p:sp>
    </p:spTree>
    <p:extLst>
      <p:ext uri="{BB962C8B-B14F-4D97-AF65-F5344CB8AC3E}">
        <p14:creationId xmlns:p14="http://schemas.microsoft.com/office/powerpoint/2010/main" val="137874215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smtClean="0"/>
          </a:p>
          <a:p>
            <a:endParaRPr lang="en-US" dirty="0"/>
          </a:p>
          <a:p>
            <a:endParaRPr lang="en-US" dirty="0" smtClean="0"/>
          </a:p>
          <a:p>
            <a:pPr algn="ctr"/>
            <a:r>
              <a:rPr lang="en-US" sz="6600" dirty="0" smtClean="0">
                <a:solidFill>
                  <a:srgbClr val="FF0000"/>
                </a:solidFill>
              </a:rPr>
              <a:t>THANK YOU</a:t>
            </a:r>
            <a:endParaRPr lang="en-US" sz="6600" dirty="0">
              <a:solidFill>
                <a:srgbClr val="FF0000"/>
              </a:solidFill>
            </a:endParaRPr>
          </a:p>
        </p:txBody>
      </p:sp>
      <p:sp>
        <p:nvSpPr>
          <p:cNvPr id="6" name="Slide Number Placeholder 5"/>
          <p:cNvSpPr>
            <a:spLocks noGrp="1"/>
          </p:cNvSpPr>
          <p:nvPr>
            <p:ph type="sldNum" sz="quarter" idx="15"/>
          </p:nvPr>
        </p:nvSpPr>
        <p:spPr/>
        <p:txBody>
          <a:bodyPr/>
          <a:lstStyle/>
          <a:p>
            <a:fld id="{E44E82BA-5D04-4793-BAE3-E3746F9074B5}" type="slidenum">
              <a:rPr lang="en-US" smtClean="0"/>
              <a:t>31</a:t>
            </a:fld>
            <a:endParaRPr lang="en-US"/>
          </a:p>
        </p:txBody>
      </p:sp>
    </p:spTree>
    <p:extLst>
      <p:ext uri="{BB962C8B-B14F-4D97-AF65-F5344CB8AC3E}">
        <p14:creationId xmlns:p14="http://schemas.microsoft.com/office/powerpoint/2010/main" val="113710141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pic>
        <p:nvPicPr>
          <p:cNvPr id="1027" name="Picture 3" descr="C:\Users\DELL\Desktop\computer-peripherals-images-laser-printer-inkjet-layout 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5943" y="0"/>
            <a:ext cx="8534400" cy="6477000"/>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p:cNvSpPr>
            <a:spLocks noGrp="1"/>
          </p:cNvSpPr>
          <p:nvPr>
            <p:ph type="sldNum" sz="quarter" idx="15"/>
          </p:nvPr>
        </p:nvSpPr>
        <p:spPr/>
        <p:txBody>
          <a:bodyPr/>
          <a:lstStyle/>
          <a:p>
            <a:fld id="{E44E82BA-5D04-4793-BAE3-E3746F9074B5}" type="slidenum">
              <a:rPr lang="en-US" smtClean="0"/>
              <a:t>4</a:t>
            </a:fld>
            <a:endParaRPr lang="en-US"/>
          </a:p>
        </p:txBody>
      </p:sp>
    </p:spTree>
    <p:extLst>
      <p:ext uri="{BB962C8B-B14F-4D97-AF65-F5344CB8AC3E}">
        <p14:creationId xmlns:p14="http://schemas.microsoft.com/office/powerpoint/2010/main" val="22138666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Functionalities of a Computer</a:t>
            </a:r>
          </a:p>
        </p:txBody>
      </p:sp>
      <p:sp>
        <p:nvSpPr>
          <p:cNvPr id="3" name="Content Placeholder 2"/>
          <p:cNvSpPr>
            <a:spLocks noGrp="1"/>
          </p:cNvSpPr>
          <p:nvPr>
            <p:ph sz="quarter" idx="1"/>
          </p:nvPr>
        </p:nvSpPr>
        <p:spPr/>
        <p:txBody>
          <a:bodyPr/>
          <a:lstStyle/>
          <a:p>
            <a:r>
              <a:rPr lang="en-US" dirty="0"/>
              <a:t>If we look at it in a very broad sense, any digital computer carries out the following five functions: </a:t>
            </a:r>
            <a:r>
              <a:rPr lang="en-US" b="1" dirty="0"/>
              <a:t>Step 1 </a:t>
            </a:r>
            <a:r>
              <a:rPr lang="en-US" dirty="0"/>
              <a:t>- Takes data as input. </a:t>
            </a:r>
            <a:endParaRPr lang="en-US" dirty="0" smtClean="0"/>
          </a:p>
          <a:p>
            <a:r>
              <a:rPr lang="en-US" b="1" dirty="0" smtClean="0"/>
              <a:t>Step </a:t>
            </a:r>
            <a:r>
              <a:rPr lang="en-US" b="1" dirty="0"/>
              <a:t>2 - </a:t>
            </a:r>
            <a:r>
              <a:rPr lang="en-US" dirty="0"/>
              <a:t>Stores the data/instructions in its memory and uses them as required. </a:t>
            </a:r>
            <a:endParaRPr lang="en-US" dirty="0" smtClean="0"/>
          </a:p>
          <a:p>
            <a:r>
              <a:rPr lang="en-US" b="1" dirty="0" smtClean="0"/>
              <a:t>Step </a:t>
            </a:r>
            <a:r>
              <a:rPr lang="en-US" b="1" dirty="0"/>
              <a:t>3 - </a:t>
            </a:r>
            <a:r>
              <a:rPr lang="en-US" dirty="0"/>
              <a:t>Processes the data and converts it into useful information. </a:t>
            </a:r>
            <a:endParaRPr lang="en-US" dirty="0" smtClean="0"/>
          </a:p>
          <a:p>
            <a:r>
              <a:rPr lang="en-US" b="1" dirty="0" smtClean="0"/>
              <a:t>Step </a:t>
            </a:r>
            <a:r>
              <a:rPr lang="en-US" b="1" dirty="0"/>
              <a:t>4 - </a:t>
            </a:r>
            <a:r>
              <a:rPr lang="en-US" dirty="0"/>
              <a:t>Generates the output. </a:t>
            </a:r>
            <a:endParaRPr lang="en-US" dirty="0" smtClean="0"/>
          </a:p>
          <a:p>
            <a:r>
              <a:rPr lang="en-US" b="1" dirty="0" smtClean="0"/>
              <a:t>Step </a:t>
            </a:r>
            <a:r>
              <a:rPr lang="en-US" b="1" dirty="0"/>
              <a:t>5 - </a:t>
            </a:r>
            <a:r>
              <a:rPr lang="en-US" dirty="0"/>
              <a:t>Controls all the above four steps.</a:t>
            </a:r>
          </a:p>
        </p:txBody>
      </p:sp>
      <p:sp>
        <p:nvSpPr>
          <p:cNvPr id="6" name="Slide Number Placeholder 5"/>
          <p:cNvSpPr>
            <a:spLocks noGrp="1"/>
          </p:cNvSpPr>
          <p:nvPr>
            <p:ph type="sldNum" sz="quarter" idx="15"/>
          </p:nvPr>
        </p:nvSpPr>
        <p:spPr/>
        <p:txBody>
          <a:bodyPr/>
          <a:lstStyle/>
          <a:p>
            <a:fld id="{E44E82BA-5D04-4793-BAE3-E3746F9074B5}" type="slidenum">
              <a:rPr lang="en-US" smtClean="0"/>
              <a:t>5</a:t>
            </a:fld>
            <a:endParaRPr lang="en-US"/>
          </a:p>
        </p:txBody>
      </p:sp>
    </p:spTree>
    <p:extLst>
      <p:ext uri="{BB962C8B-B14F-4D97-AF65-F5344CB8AC3E}">
        <p14:creationId xmlns:p14="http://schemas.microsoft.com/office/powerpoint/2010/main" val="203840179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Advantages And Disadvantages Of Computer</a:t>
            </a:r>
            <a:br>
              <a:rPr lang="en-US" b="1" dirty="0"/>
            </a:br>
            <a:endParaRPr lang="en-US" dirty="0"/>
          </a:p>
        </p:txBody>
      </p:sp>
      <p:sp>
        <p:nvSpPr>
          <p:cNvPr id="3" name="Content Placeholder 2"/>
          <p:cNvSpPr>
            <a:spLocks noGrp="1"/>
          </p:cNvSpPr>
          <p:nvPr>
            <p:ph sz="quarter" idx="1"/>
          </p:nvPr>
        </p:nvSpPr>
        <p:spPr/>
        <p:txBody>
          <a:bodyPr>
            <a:normAutofit/>
          </a:bodyPr>
          <a:lstStyle/>
          <a:p>
            <a:r>
              <a:rPr lang="en-US" b="1" dirty="0"/>
              <a:t>Multitasking</a:t>
            </a:r>
          </a:p>
          <a:p>
            <a:pPr algn="just"/>
            <a:r>
              <a:rPr lang="en-US" dirty="0"/>
              <a:t>Multitasking is one of the major advantage of computer. Person can perform multiple task, multiple operation, calculate numerical problems within few seconds. Computer can perform trillion of instructions per second</a:t>
            </a:r>
            <a:r>
              <a:rPr lang="en-US" dirty="0" smtClean="0"/>
              <a:t>.</a:t>
            </a:r>
          </a:p>
          <a:p>
            <a:pPr algn="just"/>
            <a:r>
              <a:rPr lang="en-US" b="1" dirty="0"/>
              <a:t>Speed</a:t>
            </a:r>
          </a:p>
          <a:p>
            <a:pPr algn="just"/>
            <a:r>
              <a:rPr lang="en-US" dirty="0"/>
              <a:t>Now computer is not just a calculating device. Now a day’s computer has very important role in human life. One of the main advantages of computer is its incredible speed, which helps human to complete their task in few seconds. </a:t>
            </a:r>
          </a:p>
        </p:txBody>
      </p:sp>
      <p:sp>
        <p:nvSpPr>
          <p:cNvPr id="6" name="Slide Number Placeholder 5"/>
          <p:cNvSpPr>
            <a:spLocks noGrp="1"/>
          </p:cNvSpPr>
          <p:nvPr>
            <p:ph type="sldNum" sz="quarter" idx="15"/>
          </p:nvPr>
        </p:nvSpPr>
        <p:spPr/>
        <p:txBody>
          <a:bodyPr/>
          <a:lstStyle/>
          <a:p>
            <a:fld id="{E44E82BA-5D04-4793-BAE3-E3746F9074B5}" type="slidenum">
              <a:rPr lang="en-US" smtClean="0"/>
              <a:t>6</a:t>
            </a:fld>
            <a:endParaRPr lang="en-US"/>
          </a:p>
        </p:txBody>
      </p:sp>
    </p:spTree>
    <p:extLst>
      <p:ext uri="{BB962C8B-B14F-4D97-AF65-F5344CB8AC3E}">
        <p14:creationId xmlns:p14="http://schemas.microsoft.com/office/powerpoint/2010/main" val="100925944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endParaRPr lang="en-US" dirty="0"/>
          </a:p>
        </p:txBody>
      </p:sp>
      <p:sp>
        <p:nvSpPr>
          <p:cNvPr id="4" name="Content Placeholder 3"/>
          <p:cNvSpPr>
            <a:spLocks noGrp="1"/>
          </p:cNvSpPr>
          <p:nvPr>
            <p:ph sz="quarter" idx="1"/>
          </p:nvPr>
        </p:nvSpPr>
        <p:spPr/>
        <p:txBody>
          <a:bodyPr/>
          <a:lstStyle/>
          <a:p>
            <a:r>
              <a:rPr lang="en-US" dirty="0"/>
              <a:t>All the operations can be performed very fast just because of its speed elsewise it takes a long time to perform the task</a:t>
            </a:r>
            <a:r>
              <a:rPr lang="en-US" dirty="0" smtClean="0"/>
              <a:t>.</a:t>
            </a:r>
          </a:p>
          <a:p>
            <a:r>
              <a:rPr lang="en-US" b="1" dirty="0"/>
              <a:t>Cost/ Stores huge amount of data</a:t>
            </a:r>
          </a:p>
          <a:p>
            <a:r>
              <a:rPr lang="en-US" dirty="0"/>
              <a:t>It is a low cost solution. Person can save huge data within a low budget. Centralized database of storing information is the major advantage that can reduce cost</a:t>
            </a:r>
            <a:r>
              <a:rPr lang="en-US" dirty="0" smtClean="0"/>
              <a:t>.</a:t>
            </a:r>
          </a:p>
          <a:p>
            <a:r>
              <a:rPr lang="en-US" b="1" dirty="0"/>
              <a:t>Accuracy</a:t>
            </a:r>
          </a:p>
          <a:p>
            <a:r>
              <a:rPr lang="en-US" dirty="0"/>
              <a:t>One of the root advantage of computer is that can perform not only calculations but also with accuracy.</a:t>
            </a:r>
          </a:p>
          <a:p>
            <a:pPr marL="0" indent="0">
              <a:buNone/>
            </a:pPr>
            <a:endParaRPr lang="en-US" dirty="0"/>
          </a:p>
          <a:p>
            <a:endParaRPr lang="en-US" dirty="0"/>
          </a:p>
        </p:txBody>
      </p:sp>
      <p:sp>
        <p:nvSpPr>
          <p:cNvPr id="6" name="Slide Number Placeholder 5"/>
          <p:cNvSpPr>
            <a:spLocks noGrp="1"/>
          </p:cNvSpPr>
          <p:nvPr>
            <p:ph type="sldNum" sz="quarter" idx="15"/>
          </p:nvPr>
        </p:nvSpPr>
        <p:spPr/>
        <p:txBody>
          <a:bodyPr/>
          <a:lstStyle/>
          <a:p>
            <a:fld id="{E44E82BA-5D04-4793-BAE3-E3746F9074B5}" type="slidenum">
              <a:rPr lang="en-US" smtClean="0"/>
              <a:t>7</a:t>
            </a:fld>
            <a:endParaRPr lang="en-US"/>
          </a:p>
        </p:txBody>
      </p:sp>
    </p:spTree>
    <p:extLst>
      <p:ext uri="{BB962C8B-B14F-4D97-AF65-F5344CB8AC3E}">
        <p14:creationId xmlns:p14="http://schemas.microsoft.com/office/powerpoint/2010/main" val="252212361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b="1" dirty="0"/>
              <a:t>Data Security</a:t>
            </a:r>
          </a:p>
          <a:p>
            <a:pPr algn="just"/>
            <a:r>
              <a:rPr lang="en-US" dirty="0"/>
              <a:t>Protecting digital data is known as data security. Computer provide security from destructive forces and from unwanted action from unauthorized users like cyber attack or access attack.</a:t>
            </a:r>
          </a:p>
          <a:p>
            <a:endParaRPr lang="en-US" dirty="0"/>
          </a:p>
        </p:txBody>
      </p:sp>
      <p:sp>
        <p:nvSpPr>
          <p:cNvPr id="6" name="Slide Number Placeholder 5"/>
          <p:cNvSpPr>
            <a:spLocks noGrp="1"/>
          </p:cNvSpPr>
          <p:nvPr>
            <p:ph type="sldNum" sz="quarter" idx="15"/>
          </p:nvPr>
        </p:nvSpPr>
        <p:spPr/>
        <p:txBody>
          <a:bodyPr/>
          <a:lstStyle/>
          <a:p>
            <a:fld id="{E44E82BA-5D04-4793-BAE3-E3746F9074B5}" type="slidenum">
              <a:rPr lang="en-US" smtClean="0"/>
              <a:t>8</a:t>
            </a:fld>
            <a:endParaRPr lang="en-US"/>
          </a:p>
        </p:txBody>
      </p:sp>
    </p:spTree>
    <p:extLst>
      <p:ext uri="{BB962C8B-B14F-4D97-AF65-F5344CB8AC3E}">
        <p14:creationId xmlns:p14="http://schemas.microsoft.com/office/powerpoint/2010/main" val="18340480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Disadvantage of Computer</a:t>
            </a:r>
            <a:br>
              <a:rPr lang="en-US" b="1" dirty="0"/>
            </a:br>
            <a:endParaRPr lang="en-US" dirty="0"/>
          </a:p>
        </p:txBody>
      </p:sp>
      <p:sp>
        <p:nvSpPr>
          <p:cNvPr id="3" name="Content Placeholder 2"/>
          <p:cNvSpPr>
            <a:spLocks noGrp="1"/>
          </p:cNvSpPr>
          <p:nvPr>
            <p:ph sz="quarter" idx="1"/>
          </p:nvPr>
        </p:nvSpPr>
        <p:spPr/>
        <p:txBody>
          <a:bodyPr/>
          <a:lstStyle/>
          <a:p>
            <a:r>
              <a:rPr lang="en-US" b="1" dirty="0"/>
              <a:t>Virus and hacking attacks</a:t>
            </a:r>
          </a:p>
          <a:p>
            <a:pPr algn="just"/>
            <a:r>
              <a:rPr lang="en-US" dirty="0"/>
              <a:t>Virus is a worm and hacking is simply an unauthorized access over computer for some illicit purpose. Virus is being transferred from email attachment, viewing an infected website advertisement, through removable device like USB etc. once virus is transferred in host computer it can infect file, overwrite the file etc.</a:t>
            </a:r>
          </a:p>
          <a:p>
            <a:endParaRPr lang="en-US" dirty="0"/>
          </a:p>
        </p:txBody>
      </p:sp>
      <p:sp>
        <p:nvSpPr>
          <p:cNvPr id="6" name="Slide Number Placeholder 5"/>
          <p:cNvSpPr>
            <a:spLocks noGrp="1"/>
          </p:cNvSpPr>
          <p:nvPr>
            <p:ph type="sldNum" sz="quarter" idx="15"/>
          </p:nvPr>
        </p:nvSpPr>
        <p:spPr/>
        <p:txBody>
          <a:bodyPr/>
          <a:lstStyle/>
          <a:p>
            <a:fld id="{E44E82BA-5D04-4793-BAE3-E3746F9074B5}" type="slidenum">
              <a:rPr lang="en-US" smtClean="0"/>
              <a:t>9</a:t>
            </a:fld>
            <a:endParaRPr lang="en-US"/>
          </a:p>
        </p:txBody>
      </p:sp>
    </p:spTree>
    <p:extLst>
      <p:ext uri="{BB962C8B-B14F-4D97-AF65-F5344CB8AC3E}">
        <p14:creationId xmlns:p14="http://schemas.microsoft.com/office/powerpoint/2010/main" val="114386575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131</TotalTime>
  <Words>1326</Words>
  <Application>Microsoft Office PowerPoint</Application>
  <PresentationFormat>On-screen Show (4:3)</PresentationFormat>
  <Paragraphs>161</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Oriel</vt:lpstr>
      <vt:lpstr>Shobhit University Gangoh School Of Engineering and technology    FUNDAMENTALS OF COMPUTER AND INFORMATION TECHNOLOGY</vt:lpstr>
      <vt:lpstr>What is Computer?</vt:lpstr>
      <vt:lpstr>PowerPoint Presentation</vt:lpstr>
      <vt:lpstr>PowerPoint Presentation</vt:lpstr>
      <vt:lpstr>Functionalities of a Computer</vt:lpstr>
      <vt:lpstr> Advantages And Disadvantages Of Computer </vt:lpstr>
      <vt:lpstr> </vt:lpstr>
      <vt:lpstr>PowerPoint Presentation</vt:lpstr>
      <vt:lpstr>Disadvantage of Computer </vt:lpstr>
      <vt:lpstr>PowerPoint Presentation</vt:lpstr>
      <vt:lpstr>PowerPoint Presentation</vt:lpstr>
      <vt:lpstr>Computer - Applications </vt:lpstr>
      <vt:lpstr>PowerPoint Presentation</vt:lpstr>
      <vt:lpstr>Banking </vt:lpstr>
      <vt:lpstr>Insurance </vt:lpstr>
      <vt:lpstr>Education </vt:lpstr>
      <vt:lpstr>Marketing </vt:lpstr>
      <vt:lpstr>Healthcare </vt:lpstr>
      <vt:lpstr>PowerPoint Presentation</vt:lpstr>
      <vt:lpstr>Engineering Design </vt:lpstr>
      <vt:lpstr>PowerPoint Presentation</vt:lpstr>
      <vt:lpstr>Military </vt:lpstr>
      <vt:lpstr>Communication </vt:lpstr>
      <vt:lpstr>Government </vt:lpstr>
      <vt:lpstr>Computer Hardware And Software </vt:lpstr>
      <vt:lpstr>Hardware Components </vt:lpstr>
      <vt:lpstr>PowerPoint Presentation</vt:lpstr>
      <vt:lpstr>Software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Shobhit University Gangoh School Of Engineering and technology</dc:title>
  <dc:creator>DELL</dc:creator>
  <cp:lastModifiedBy>DELL</cp:lastModifiedBy>
  <cp:revision>12</cp:revision>
  <dcterms:created xsi:type="dcterms:W3CDTF">2020-11-09T07:48:29Z</dcterms:created>
  <dcterms:modified xsi:type="dcterms:W3CDTF">2020-11-10T04:39:12Z</dcterms:modified>
</cp:coreProperties>
</file>