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8" r:id="rId2"/>
    <p:sldId id="256" r:id="rId3"/>
    <p:sldId id="257" r:id="rId4"/>
    <p:sldId id="260" r:id="rId5"/>
    <p:sldId id="258" r:id="rId6"/>
    <p:sldId id="259" r:id="rId7"/>
    <p:sldId id="261" r:id="rId8"/>
    <p:sldId id="262" r:id="rId9"/>
    <p:sldId id="263" r:id="rId10"/>
    <p:sldId id="264" r:id="rId11"/>
    <p:sldId id="265" r:id="rId12"/>
    <p:sldId id="266"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11/21/2024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11/21/2024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33580" y="1784152"/>
            <a:ext cx="7766936" cy="1096899"/>
          </a:xfrm>
        </p:spPr>
        <p:txBody>
          <a:bodyPr>
            <a:normAutofit fontScale="25000" lnSpcReduction="20000"/>
          </a:bodyPr>
          <a:lstStyle/>
          <a:p>
            <a:pPr algn="ctr"/>
            <a:r>
              <a:rPr lang="en-IN" sz="11200" u="sng" dirty="0">
                <a:solidFill>
                  <a:schemeClr val="tx1"/>
                </a:solidFill>
                <a:latin typeface="Times New Roman" panose="02020603050405020304" pitchFamily="18" charset="0"/>
                <a:cs typeface="Times New Roman" panose="02020603050405020304" pitchFamily="18" charset="0"/>
              </a:rPr>
              <a:t>Introduction to Business Intelligence</a:t>
            </a:r>
          </a:p>
          <a:p>
            <a:pPr algn="ctr"/>
            <a:endParaRPr lang="en-IN" sz="9600" dirty="0">
              <a:solidFill>
                <a:schemeClr val="tx1"/>
              </a:solidFill>
              <a:latin typeface="Times New Roman" panose="02020603050405020304" pitchFamily="18" charset="0"/>
              <a:cs typeface="Times New Roman" panose="02020603050405020304" pitchFamily="18" charset="0"/>
            </a:endParaRPr>
          </a:p>
          <a:p>
            <a:pPr algn="ctr"/>
            <a:endParaRPr lang="en-IN" sz="9600" dirty="0">
              <a:solidFill>
                <a:schemeClr val="tx1"/>
              </a:solidFill>
              <a:latin typeface="Times New Roman" panose="02020603050405020304" pitchFamily="18" charset="0"/>
              <a:cs typeface="Times New Roman" panose="02020603050405020304" pitchFamily="18" charset="0"/>
            </a:endParaRPr>
          </a:p>
          <a:p>
            <a:pPr algn="ctr"/>
            <a:endParaRPr lang="en-IN" sz="9600" dirty="0">
              <a:solidFill>
                <a:schemeClr val="tx1"/>
              </a:solidFill>
              <a:latin typeface="Times New Roman" panose="02020603050405020304" pitchFamily="18" charset="0"/>
              <a:cs typeface="Times New Roman" panose="02020603050405020304" pitchFamily="18" charset="0"/>
            </a:endParaRPr>
          </a:p>
          <a:p>
            <a:pPr algn="ctr"/>
            <a:endParaRPr lang="en-IN" sz="9600" dirty="0">
              <a:solidFill>
                <a:schemeClr val="tx1"/>
              </a:solidFill>
              <a:latin typeface="Times New Roman" panose="02020603050405020304" pitchFamily="18" charset="0"/>
              <a:cs typeface="Times New Roman" panose="02020603050405020304" pitchFamily="18" charset="0"/>
            </a:endParaRPr>
          </a:p>
          <a:p>
            <a:pPr algn="ctr"/>
            <a:br>
              <a:rPr lang="en-IN" sz="9600" dirty="0">
                <a:solidFill>
                  <a:schemeClr val="tx1"/>
                </a:solidFill>
                <a:latin typeface="Times New Roman" panose="02020603050405020304" pitchFamily="18" charset="0"/>
                <a:cs typeface="Times New Roman" panose="02020603050405020304" pitchFamily="18" charset="0"/>
              </a:rPr>
            </a:br>
            <a:r>
              <a:rPr lang="en-IN" sz="9600" dirty="0">
                <a:solidFill>
                  <a:schemeClr val="tx1"/>
                </a:solidFill>
                <a:latin typeface="Times New Roman" panose="02020603050405020304" pitchFamily="18" charset="0"/>
                <a:cs typeface="Times New Roman" panose="02020603050405020304" pitchFamily="18" charset="0"/>
              </a:rPr>
              <a:t>Prepared By</a:t>
            </a:r>
          </a:p>
          <a:p>
            <a:pPr algn="ctr"/>
            <a:r>
              <a:rPr lang="en-IN" sz="9600" dirty="0">
                <a:solidFill>
                  <a:schemeClr val="tx1"/>
                </a:solidFill>
                <a:latin typeface="Times New Roman" panose="02020603050405020304" pitchFamily="18" charset="0"/>
                <a:cs typeface="Times New Roman" panose="02020603050405020304" pitchFamily="18" charset="0"/>
              </a:rPr>
              <a:t>Naman Saini</a:t>
            </a:r>
          </a:p>
          <a:p>
            <a:pPr algn="ctr"/>
            <a:r>
              <a:rPr lang="en-IN" sz="9600" dirty="0">
                <a:solidFill>
                  <a:schemeClr val="tx1"/>
                </a:solidFill>
                <a:latin typeface="Times New Roman" panose="02020603050405020304" pitchFamily="18" charset="0"/>
                <a:cs typeface="Times New Roman" panose="02020603050405020304" pitchFamily="18" charset="0"/>
              </a:rPr>
              <a:t>School of Engineering and Technology</a:t>
            </a:r>
          </a:p>
          <a:p>
            <a:pPr algn="ctr"/>
            <a:r>
              <a:rPr lang="en-IN" sz="9600" dirty="0" err="1">
                <a:solidFill>
                  <a:schemeClr val="tx1"/>
                </a:solidFill>
                <a:latin typeface="Times New Roman" panose="02020603050405020304" pitchFamily="18" charset="0"/>
                <a:cs typeface="Times New Roman" panose="02020603050405020304" pitchFamily="18" charset="0"/>
              </a:rPr>
              <a:t>Shobhit</a:t>
            </a:r>
            <a:r>
              <a:rPr lang="en-IN" sz="9600" dirty="0">
                <a:solidFill>
                  <a:schemeClr val="tx1"/>
                </a:solidFill>
                <a:latin typeface="Times New Roman" panose="02020603050405020304" pitchFamily="18" charset="0"/>
                <a:cs typeface="Times New Roman" panose="02020603050405020304" pitchFamily="18" charset="0"/>
              </a:rPr>
              <a:t> University </a:t>
            </a:r>
            <a:r>
              <a:rPr lang="en-IN" sz="9600" dirty="0" err="1">
                <a:solidFill>
                  <a:schemeClr val="tx1"/>
                </a:solidFill>
                <a:latin typeface="Times New Roman" panose="02020603050405020304" pitchFamily="18" charset="0"/>
                <a:cs typeface="Times New Roman" panose="02020603050405020304" pitchFamily="18" charset="0"/>
              </a:rPr>
              <a:t>Gangoh</a:t>
            </a:r>
            <a:endParaRPr lang="en-IN" sz="9600">
              <a:solidFill>
                <a:schemeClr val="tx1"/>
              </a:solidFill>
              <a:latin typeface="Times New Roman" panose="02020603050405020304" pitchFamily="18" charset="0"/>
              <a:cs typeface="Times New Roman" panose="02020603050405020304" pitchFamily="18" charset="0"/>
            </a:endParaRPr>
          </a:p>
          <a:p>
            <a:pPr algn="ctr"/>
            <a:endParaRPr lang="en-IN" sz="9600" dirty="0">
              <a:solidFill>
                <a:schemeClr val="tx1"/>
              </a:solidFill>
              <a:latin typeface="Times New Roman" panose="02020603050405020304" pitchFamily="18" charset="0"/>
              <a:cs typeface="Times New Roman" panose="02020603050405020304" pitchFamily="18" charset="0"/>
            </a:endParaRPr>
          </a:p>
          <a:p>
            <a:pPr algn="ctr"/>
            <a:endParaRPr lang="en-IN" sz="2400" dirty="0">
              <a:solidFill>
                <a:schemeClr val="tx1"/>
              </a:solidFill>
              <a:latin typeface="Times New Roman" panose="02020603050405020304" pitchFamily="18" charset="0"/>
              <a:cs typeface="Times New Roman" panose="02020603050405020304" pitchFamily="18" charset="0"/>
            </a:endParaRPr>
          </a:p>
          <a:p>
            <a:pPr algn="ctr"/>
            <a:endParaRPr lang="en-IN" sz="7200" dirty="0">
              <a:solidFill>
                <a:schemeClr val="tx1"/>
              </a:solidFill>
              <a:latin typeface="Times New Roman" panose="02020603050405020304" pitchFamily="18" charset="0"/>
              <a:cs typeface="Times New Roman" panose="02020603050405020304" pitchFamily="18" charset="0"/>
            </a:endParaRPr>
          </a:p>
          <a:p>
            <a:pPr algn="ctr"/>
            <a:endParaRPr lang="en-IN" sz="2400" dirty="0">
              <a:solidFill>
                <a:schemeClr val="tx1"/>
              </a:solidFill>
              <a:latin typeface="Times New Roman" panose="02020603050405020304" pitchFamily="18" charset="0"/>
              <a:cs typeface="Times New Roman" panose="02020603050405020304" pitchFamily="18" charset="0"/>
            </a:endParaRPr>
          </a:p>
          <a:p>
            <a:pPr algn="ctr"/>
            <a:endParaRPr lang="en-IN" sz="2400" dirty="0">
              <a:solidFill>
                <a:schemeClr val="tx1"/>
              </a:solidFill>
              <a:latin typeface="Times New Roman" panose="02020603050405020304" pitchFamily="18" charset="0"/>
              <a:cs typeface="Times New Roman" panose="02020603050405020304" pitchFamily="18" charset="0"/>
            </a:endParaRPr>
          </a:p>
          <a:p>
            <a:pPr algn="ctr"/>
            <a:r>
              <a:rPr lang="en-IN" sz="2400" dirty="0">
                <a:solidFill>
                  <a:schemeClr val="tx1"/>
                </a:solidFill>
                <a:latin typeface="Times New Roman" panose="02020603050405020304" pitchFamily="18" charset="0"/>
                <a:cs typeface="Times New Roman" panose="02020603050405020304" pitchFamily="18" charset="0"/>
              </a:rPr>
              <a:t>p</a:t>
            </a: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08263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10614" y="751344"/>
            <a:ext cx="8281116" cy="4247317"/>
          </a:xfrm>
          <a:prstGeom prst="rect">
            <a:avLst/>
          </a:prstGeom>
        </p:spPr>
        <p:txBody>
          <a:bodyPr wrap="square">
            <a:spAutoFit/>
          </a:bodyPr>
          <a:lstStyle/>
          <a:p>
            <a:r>
              <a:rPr lang="en-IN" u="sng" dirty="0"/>
              <a:t>Online Transaction Processing (OLTP)</a:t>
            </a:r>
          </a:p>
          <a:p>
            <a:r>
              <a:rPr lang="en-IN" dirty="0"/>
              <a:t>Online transaction processing provides transaction-oriented applications in a 3-tier architecture. OLTP administers the day-to-day transactions of an organization. </a:t>
            </a:r>
          </a:p>
          <a:p>
            <a:endParaRPr lang="en-IN" dirty="0"/>
          </a:p>
          <a:p>
            <a:r>
              <a:rPr lang="en-IN" dirty="0"/>
              <a:t>OLTP Examples</a:t>
            </a:r>
          </a:p>
          <a:p>
            <a:r>
              <a:rPr lang="en-IN" dirty="0"/>
              <a:t>An example considered for OLTP System is ATM </a:t>
            </a:r>
            <a:r>
              <a:rPr lang="en-IN" dirty="0" err="1"/>
              <a:t>Center</a:t>
            </a:r>
            <a:r>
              <a:rPr lang="en-IN" dirty="0"/>
              <a:t> a person who authenticates first will receive the amount first and the condition is that the amount to be withdrawn must be present in the ATM. The uses of the OLTP System are described below.</a:t>
            </a:r>
          </a:p>
          <a:p>
            <a:endParaRPr lang="en-IN" dirty="0"/>
          </a:p>
          <a:p>
            <a:r>
              <a:rPr lang="en-IN" dirty="0"/>
              <a:t>ATM </a:t>
            </a:r>
            <a:r>
              <a:rPr lang="en-IN" dirty="0" err="1"/>
              <a:t>center</a:t>
            </a:r>
            <a:r>
              <a:rPr lang="en-IN" dirty="0"/>
              <a:t> is an OLTP application.</a:t>
            </a:r>
          </a:p>
          <a:p>
            <a:r>
              <a:rPr lang="en-IN" dirty="0"/>
              <a:t>OLTP handles the ACID properties during data transactions via the application.</a:t>
            </a:r>
          </a:p>
          <a:p>
            <a:r>
              <a:rPr lang="en-IN" dirty="0"/>
              <a:t>It’s also used for Online banking, Online airline ticket booking, sending a text message, add a book to the shopping cart.</a:t>
            </a:r>
          </a:p>
        </p:txBody>
      </p:sp>
    </p:spTree>
    <p:extLst>
      <p:ext uri="{BB962C8B-B14F-4D97-AF65-F5344CB8AC3E}">
        <p14:creationId xmlns:p14="http://schemas.microsoft.com/office/powerpoint/2010/main" val="2392465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333500" y="1047750"/>
            <a:ext cx="8338534" cy="4762500"/>
          </a:xfrm>
          <a:prstGeom prst="rect">
            <a:avLst/>
          </a:prstGeom>
        </p:spPr>
      </p:pic>
    </p:spTree>
    <p:extLst>
      <p:ext uri="{BB962C8B-B14F-4D97-AF65-F5344CB8AC3E}">
        <p14:creationId xmlns:p14="http://schemas.microsoft.com/office/powerpoint/2010/main" val="2150963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01522" y="474345"/>
            <a:ext cx="9182636" cy="4801314"/>
          </a:xfrm>
          <a:prstGeom prst="rect">
            <a:avLst/>
          </a:prstGeom>
        </p:spPr>
        <p:txBody>
          <a:bodyPr wrap="square">
            <a:spAutoFit/>
          </a:bodyPr>
          <a:lstStyle/>
          <a:p>
            <a:pPr algn="just" fontAlgn="base"/>
            <a:r>
              <a:rPr lang="en-IN" b="1" u="sng" dirty="0">
                <a:solidFill>
                  <a:srgbClr val="273239"/>
                </a:solidFill>
                <a:latin typeface="Nunito"/>
              </a:rPr>
              <a:t>Benefits of OLTP Services</a:t>
            </a:r>
          </a:p>
          <a:p>
            <a:pPr algn="just" fontAlgn="base">
              <a:buFont typeface="Arial" panose="020B0604020202020204" pitchFamily="34" charset="0"/>
              <a:buChar char="•"/>
            </a:pPr>
            <a:r>
              <a:rPr lang="en-IN" dirty="0">
                <a:solidFill>
                  <a:srgbClr val="273239"/>
                </a:solidFill>
                <a:latin typeface="Nunito"/>
              </a:rPr>
              <a:t>OLTP services allow users to read, write and delete data operations quickly.</a:t>
            </a:r>
          </a:p>
          <a:p>
            <a:pPr algn="just" fontAlgn="base">
              <a:buFont typeface="Arial" panose="020B0604020202020204" pitchFamily="34" charset="0"/>
              <a:buChar char="•"/>
            </a:pPr>
            <a:r>
              <a:rPr lang="en-IN" dirty="0">
                <a:solidFill>
                  <a:srgbClr val="273239"/>
                </a:solidFill>
                <a:latin typeface="Nunito"/>
              </a:rPr>
              <a:t>OLTP services help in increasing users and transactions which helps in real-time access to data.</a:t>
            </a:r>
          </a:p>
          <a:p>
            <a:pPr algn="just" fontAlgn="base">
              <a:buFont typeface="Arial" panose="020B0604020202020204" pitchFamily="34" charset="0"/>
              <a:buChar char="•"/>
            </a:pPr>
            <a:r>
              <a:rPr lang="en-IN" dirty="0">
                <a:solidFill>
                  <a:srgbClr val="273239"/>
                </a:solidFill>
                <a:latin typeface="Nunito"/>
              </a:rPr>
              <a:t>OLTP services help to provide better security by applying multiple security features.</a:t>
            </a:r>
          </a:p>
          <a:p>
            <a:pPr algn="just" fontAlgn="base">
              <a:buFont typeface="Arial" panose="020B0604020202020204" pitchFamily="34" charset="0"/>
              <a:buChar char="•"/>
            </a:pPr>
            <a:r>
              <a:rPr lang="en-IN" dirty="0">
                <a:solidFill>
                  <a:srgbClr val="273239"/>
                </a:solidFill>
                <a:latin typeface="Nunito"/>
              </a:rPr>
              <a:t>OLTP services help in making better decision making by providing accurate data or current data.</a:t>
            </a:r>
          </a:p>
          <a:p>
            <a:pPr algn="just" fontAlgn="base">
              <a:buFont typeface="Arial" panose="020B0604020202020204" pitchFamily="34" charset="0"/>
              <a:buChar char="•"/>
            </a:pPr>
            <a:r>
              <a:rPr lang="en-IN" dirty="0">
                <a:solidFill>
                  <a:srgbClr val="273239"/>
                </a:solidFill>
                <a:latin typeface="Nunito"/>
              </a:rPr>
              <a:t>OLTP Services provide Data Integrity, Consistency, and High Availability to the data.</a:t>
            </a:r>
          </a:p>
          <a:p>
            <a:pPr algn="just" fontAlgn="base"/>
            <a:endParaRPr lang="en-IN" dirty="0">
              <a:solidFill>
                <a:srgbClr val="273239"/>
              </a:solidFill>
              <a:latin typeface="Nunito"/>
            </a:endParaRPr>
          </a:p>
          <a:p>
            <a:pPr algn="just" fontAlgn="base"/>
            <a:r>
              <a:rPr lang="en-IN" b="1" u="sng" dirty="0">
                <a:solidFill>
                  <a:srgbClr val="273239"/>
                </a:solidFill>
                <a:latin typeface="Nunito"/>
              </a:rPr>
              <a:t>Drawbacks of OLTP Services</a:t>
            </a:r>
          </a:p>
          <a:p>
            <a:pPr algn="just" fontAlgn="base">
              <a:buFont typeface="Arial" panose="020B0604020202020204" pitchFamily="34" charset="0"/>
              <a:buChar char="•"/>
            </a:pPr>
            <a:r>
              <a:rPr lang="en-IN" dirty="0">
                <a:solidFill>
                  <a:srgbClr val="273239"/>
                </a:solidFill>
                <a:latin typeface="Nunito"/>
              </a:rPr>
              <a:t>OLTP has limited analysis capability as they are not capable of intending complex analysis or reporting.</a:t>
            </a:r>
          </a:p>
          <a:p>
            <a:pPr algn="just" fontAlgn="base">
              <a:buFont typeface="Arial" panose="020B0604020202020204" pitchFamily="34" charset="0"/>
              <a:buChar char="•"/>
            </a:pPr>
            <a:r>
              <a:rPr lang="en-IN" dirty="0">
                <a:solidFill>
                  <a:srgbClr val="273239"/>
                </a:solidFill>
                <a:latin typeface="Nunito"/>
              </a:rPr>
              <a:t>OLTP has high maintenance costs because of frequent maintenance, backups, and recovery.</a:t>
            </a:r>
          </a:p>
          <a:p>
            <a:pPr algn="just" fontAlgn="base">
              <a:buFont typeface="Arial" panose="020B0604020202020204" pitchFamily="34" charset="0"/>
              <a:buChar char="•"/>
            </a:pPr>
            <a:r>
              <a:rPr lang="en-IN" dirty="0">
                <a:solidFill>
                  <a:srgbClr val="273239"/>
                </a:solidFill>
                <a:latin typeface="Nunito"/>
              </a:rPr>
              <a:t>OLTP Services get hampered in the case whenever there is a hardware failure which leads to the failure of online transactions.</a:t>
            </a:r>
          </a:p>
          <a:p>
            <a:pPr algn="just" fontAlgn="base">
              <a:buFont typeface="Arial" panose="020B0604020202020204" pitchFamily="34" charset="0"/>
              <a:buChar char="•"/>
            </a:pPr>
            <a:r>
              <a:rPr lang="en-IN" dirty="0">
                <a:solidFill>
                  <a:srgbClr val="273239"/>
                </a:solidFill>
                <a:latin typeface="Nunito"/>
              </a:rPr>
              <a:t>OLTP Services many times experience issues such as duplicate or inconsistent data.</a:t>
            </a:r>
            <a:endParaRPr lang="en-IN" b="0" i="0" dirty="0">
              <a:solidFill>
                <a:srgbClr val="273239"/>
              </a:solidFill>
              <a:effectLst/>
              <a:latin typeface="Nunito"/>
            </a:endParaRPr>
          </a:p>
        </p:txBody>
      </p:sp>
    </p:spTree>
    <p:extLst>
      <p:ext uri="{BB962C8B-B14F-4D97-AF65-F5344CB8AC3E}">
        <p14:creationId xmlns:p14="http://schemas.microsoft.com/office/powerpoint/2010/main" val="218418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933541" y="148437"/>
            <a:ext cx="4365490" cy="369332"/>
          </a:xfrm>
          <a:prstGeom prst="rect">
            <a:avLst/>
          </a:prstGeom>
        </p:spPr>
        <p:txBody>
          <a:bodyPr wrap="none">
            <a:spAutoFit/>
          </a:bodyPr>
          <a:lstStyle/>
          <a:p>
            <a:r>
              <a:rPr lang="en-IN" dirty="0">
                <a:solidFill>
                  <a:srgbClr val="232F3E"/>
                </a:solidFill>
                <a:latin typeface="AmazonEmberBold"/>
              </a:rPr>
              <a:t>Summary of differences: OLAP vs. OLTP</a:t>
            </a:r>
            <a:endParaRPr lang="en-IN" b="0" i="0" dirty="0">
              <a:solidFill>
                <a:srgbClr val="232F3E"/>
              </a:solidFill>
              <a:effectLst/>
              <a:latin typeface="AmazonEmberBold"/>
            </a:endParaRPr>
          </a:p>
        </p:txBody>
      </p:sp>
      <p:graphicFrame>
        <p:nvGraphicFramePr>
          <p:cNvPr id="4" name="Table 3"/>
          <p:cNvGraphicFramePr>
            <a:graphicFrameLocks noGrp="1"/>
          </p:cNvGraphicFramePr>
          <p:nvPr>
            <p:extLst>
              <p:ext uri="{D42A27DB-BD31-4B8C-83A1-F6EECF244321}">
                <p14:modId xmlns:p14="http://schemas.microsoft.com/office/powerpoint/2010/main" val="3018603092"/>
              </p:ext>
            </p:extLst>
          </p:nvPr>
        </p:nvGraphicFramePr>
        <p:xfrm>
          <a:off x="818130" y="953158"/>
          <a:ext cx="10311423" cy="365760"/>
        </p:xfrm>
        <a:graphic>
          <a:graphicData uri="http://schemas.openxmlformats.org/drawingml/2006/table">
            <a:tbl>
              <a:tblPr/>
              <a:tblGrid>
                <a:gridCol w="3437141">
                  <a:extLst>
                    <a:ext uri="{9D8B030D-6E8A-4147-A177-3AD203B41FA5}">
                      <a16:colId xmlns:a16="http://schemas.microsoft.com/office/drawing/2014/main" val="20000"/>
                    </a:ext>
                  </a:extLst>
                </a:gridCol>
                <a:gridCol w="3437141">
                  <a:extLst>
                    <a:ext uri="{9D8B030D-6E8A-4147-A177-3AD203B41FA5}">
                      <a16:colId xmlns:a16="http://schemas.microsoft.com/office/drawing/2014/main" val="20001"/>
                    </a:ext>
                  </a:extLst>
                </a:gridCol>
                <a:gridCol w="3437141">
                  <a:extLst>
                    <a:ext uri="{9D8B030D-6E8A-4147-A177-3AD203B41FA5}">
                      <a16:colId xmlns:a16="http://schemas.microsoft.com/office/drawing/2014/main" val="20002"/>
                    </a:ext>
                  </a:extLst>
                </a:gridCol>
              </a:tblGrid>
              <a:tr h="0">
                <a:tc>
                  <a:txBody>
                    <a:bodyPr/>
                    <a:lstStyle/>
                    <a:p>
                      <a:r>
                        <a:rPr lang="en-IN" b="0" dirty="0">
                          <a:effectLst/>
                          <a:latin typeface="AmazonEmberBold"/>
                        </a:rPr>
                        <a:t>Criteria</a:t>
                      </a:r>
                      <a:endParaRPr lang="en-IN" dirty="0">
                        <a:effectLst/>
                      </a:endParaRPr>
                    </a:p>
                  </a:txBody>
                  <a:tcPr anchor="ctr">
                    <a:lnL>
                      <a:noFill/>
                    </a:lnL>
                    <a:lnR>
                      <a:noFill/>
                    </a:lnR>
                    <a:lnT>
                      <a:noFill/>
                    </a:lnT>
                    <a:lnB>
                      <a:noFill/>
                    </a:lnB>
                  </a:tcPr>
                </a:tc>
                <a:tc>
                  <a:txBody>
                    <a:bodyPr/>
                    <a:lstStyle/>
                    <a:p>
                      <a:r>
                        <a:rPr lang="en-IN" b="0">
                          <a:effectLst/>
                          <a:latin typeface="AmazonEmberBold"/>
                        </a:rPr>
                        <a:t>OLAP</a:t>
                      </a:r>
                      <a:endParaRPr lang="en-IN">
                        <a:effectLst/>
                      </a:endParaRPr>
                    </a:p>
                  </a:txBody>
                  <a:tcPr anchor="ctr">
                    <a:lnL>
                      <a:noFill/>
                    </a:lnL>
                    <a:lnR>
                      <a:noFill/>
                    </a:lnR>
                    <a:lnT>
                      <a:noFill/>
                    </a:lnT>
                    <a:lnB>
                      <a:noFill/>
                    </a:lnB>
                  </a:tcPr>
                </a:tc>
                <a:tc>
                  <a:txBody>
                    <a:bodyPr/>
                    <a:lstStyle/>
                    <a:p>
                      <a:r>
                        <a:rPr lang="en-IN" b="0" dirty="0">
                          <a:effectLst/>
                          <a:latin typeface="AmazonEmberBold"/>
                        </a:rPr>
                        <a:t>OLTP</a:t>
                      </a:r>
                      <a:endParaRPr lang="en-IN" dirty="0">
                        <a:effectLst/>
                      </a:endParaRPr>
                    </a:p>
                  </a:txBody>
                  <a:tcPr anchor="ctr">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917336940"/>
              </p:ext>
            </p:extLst>
          </p:nvPr>
        </p:nvGraphicFramePr>
        <p:xfrm>
          <a:off x="914402" y="1410789"/>
          <a:ext cx="9496695" cy="5012883"/>
        </p:xfrm>
        <a:graphic>
          <a:graphicData uri="http://schemas.openxmlformats.org/drawingml/2006/table">
            <a:tbl>
              <a:tblPr/>
              <a:tblGrid>
                <a:gridCol w="3165565">
                  <a:extLst>
                    <a:ext uri="{9D8B030D-6E8A-4147-A177-3AD203B41FA5}">
                      <a16:colId xmlns:a16="http://schemas.microsoft.com/office/drawing/2014/main" val="20000"/>
                    </a:ext>
                  </a:extLst>
                </a:gridCol>
                <a:gridCol w="3165565">
                  <a:extLst>
                    <a:ext uri="{9D8B030D-6E8A-4147-A177-3AD203B41FA5}">
                      <a16:colId xmlns:a16="http://schemas.microsoft.com/office/drawing/2014/main" val="20001"/>
                    </a:ext>
                  </a:extLst>
                </a:gridCol>
                <a:gridCol w="3165565">
                  <a:extLst>
                    <a:ext uri="{9D8B030D-6E8A-4147-A177-3AD203B41FA5}">
                      <a16:colId xmlns:a16="http://schemas.microsoft.com/office/drawing/2014/main" val="20002"/>
                    </a:ext>
                  </a:extLst>
                </a:gridCol>
              </a:tblGrid>
              <a:tr h="580387">
                <a:tc>
                  <a:txBody>
                    <a:bodyPr/>
                    <a:lstStyle/>
                    <a:p>
                      <a:r>
                        <a:rPr lang="en-IN" sz="1600" dirty="0">
                          <a:effectLst/>
                          <a:latin typeface="Times New Roman" panose="02020603050405020304" pitchFamily="18" charset="0"/>
                          <a:cs typeface="Times New Roman" panose="02020603050405020304" pitchFamily="18" charset="0"/>
                        </a:rPr>
                        <a:t>Purpose</a:t>
                      </a:r>
                    </a:p>
                  </a:txBody>
                  <a:tcPr marL="49132" marR="49132" marT="24566" marB="24566" anchor="ctr">
                    <a:lnL>
                      <a:noFill/>
                    </a:lnL>
                    <a:lnR>
                      <a:noFill/>
                    </a:lnR>
                    <a:lnT>
                      <a:noFill/>
                    </a:lnT>
                    <a:lnB>
                      <a:noFill/>
                    </a:lnB>
                  </a:tcPr>
                </a:tc>
                <a:tc>
                  <a:txBody>
                    <a:bodyPr/>
                    <a:lstStyle/>
                    <a:p>
                      <a:r>
                        <a:rPr lang="en-IN" sz="1600">
                          <a:effectLst/>
                          <a:latin typeface="Times New Roman" panose="02020603050405020304" pitchFamily="18" charset="0"/>
                          <a:cs typeface="Times New Roman" panose="02020603050405020304" pitchFamily="18" charset="0"/>
                        </a:rPr>
                        <a:t>OLAP helps you analyze large volumes of data to support decision-making.</a:t>
                      </a:r>
                    </a:p>
                  </a:txBody>
                  <a:tcPr marL="49132" marR="49132" marT="24566" marB="24566" anchor="ctr">
                    <a:lnL>
                      <a:noFill/>
                    </a:lnL>
                    <a:lnR>
                      <a:noFill/>
                    </a:lnR>
                    <a:lnT>
                      <a:noFill/>
                    </a:lnT>
                    <a:lnB>
                      <a:noFill/>
                    </a:lnB>
                  </a:tcPr>
                </a:tc>
                <a:tc>
                  <a:txBody>
                    <a:bodyPr/>
                    <a:lstStyle/>
                    <a:p>
                      <a:r>
                        <a:rPr lang="en-IN" sz="1600">
                          <a:effectLst/>
                          <a:latin typeface="Times New Roman" panose="02020603050405020304" pitchFamily="18" charset="0"/>
                          <a:cs typeface="Times New Roman" panose="02020603050405020304" pitchFamily="18" charset="0"/>
                        </a:rPr>
                        <a:t>OLTP helps you manage and process real-time transactions.</a:t>
                      </a:r>
                    </a:p>
                  </a:txBody>
                  <a:tcPr marL="49132" marR="49132" marT="24566" marB="24566" anchor="ctr">
                    <a:lnL>
                      <a:noFill/>
                    </a:lnL>
                    <a:lnR>
                      <a:noFill/>
                    </a:lnR>
                    <a:lnT>
                      <a:noFill/>
                    </a:lnT>
                    <a:lnB>
                      <a:noFill/>
                    </a:lnB>
                  </a:tcPr>
                </a:tc>
                <a:extLst>
                  <a:ext uri="{0D108BD9-81ED-4DB2-BD59-A6C34878D82A}">
                    <a16:rowId xmlns:a16="http://schemas.microsoft.com/office/drawing/2014/main" val="10000"/>
                  </a:ext>
                </a:extLst>
              </a:tr>
              <a:tr h="580387">
                <a:tc>
                  <a:txBody>
                    <a:bodyPr/>
                    <a:lstStyle/>
                    <a:p>
                      <a:r>
                        <a:rPr lang="en-IN" sz="1600" dirty="0">
                          <a:effectLst/>
                          <a:latin typeface="Times New Roman" panose="02020603050405020304" pitchFamily="18" charset="0"/>
                          <a:cs typeface="Times New Roman" panose="02020603050405020304" pitchFamily="18" charset="0"/>
                        </a:rPr>
                        <a:t>Data source</a:t>
                      </a:r>
                    </a:p>
                  </a:txBody>
                  <a:tcPr marL="49132" marR="49132" marT="24566" marB="24566" anchor="ctr">
                    <a:lnL>
                      <a:noFill/>
                    </a:lnL>
                    <a:lnR>
                      <a:noFill/>
                    </a:lnR>
                    <a:lnT>
                      <a:noFill/>
                    </a:lnT>
                    <a:lnB>
                      <a:noFill/>
                    </a:lnB>
                  </a:tcPr>
                </a:tc>
                <a:tc>
                  <a:txBody>
                    <a:bodyPr/>
                    <a:lstStyle/>
                    <a:p>
                      <a:r>
                        <a:rPr lang="en-IN" sz="1600">
                          <a:effectLst/>
                          <a:latin typeface="Times New Roman" panose="02020603050405020304" pitchFamily="18" charset="0"/>
                          <a:cs typeface="Times New Roman" panose="02020603050405020304" pitchFamily="18" charset="0"/>
                        </a:rPr>
                        <a:t>OLAP uses historical and aggregated data from multiple sources.</a:t>
                      </a:r>
                    </a:p>
                  </a:txBody>
                  <a:tcPr marL="49132" marR="49132" marT="24566" marB="24566" anchor="ctr">
                    <a:lnL>
                      <a:noFill/>
                    </a:lnL>
                    <a:lnR>
                      <a:noFill/>
                    </a:lnR>
                    <a:lnT>
                      <a:noFill/>
                    </a:lnT>
                    <a:lnB>
                      <a:noFill/>
                    </a:lnB>
                  </a:tcPr>
                </a:tc>
                <a:tc>
                  <a:txBody>
                    <a:bodyPr/>
                    <a:lstStyle/>
                    <a:p>
                      <a:r>
                        <a:rPr lang="en-IN" sz="1600">
                          <a:effectLst/>
                          <a:latin typeface="Times New Roman" panose="02020603050405020304" pitchFamily="18" charset="0"/>
                          <a:cs typeface="Times New Roman" panose="02020603050405020304" pitchFamily="18" charset="0"/>
                        </a:rPr>
                        <a:t>OLTP uses real-time and transactional data from a single source.</a:t>
                      </a:r>
                    </a:p>
                  </a:txBody>
                  <a:tcPr marL="49132" marR="49132" marT="24566" marB="24566" anchor="ctr">
                    <a:lnL>
                      <a:noFill/>
                    </a:lnL>
                    <a:lnR>
                      <a:noFill/>
                    </a:lnR>
                    <a:lnT>
                      <a:noFill/>
                    </a:lnT>
                    <a:lnB>
                      <a:noFill/>
                    </a:lnB>
                  </a:tcPr>
                </a:tc>
                <a:extLst>
                  <a:ext uri="{0D108BD9-81ED-4DB2-BD59-A6C34878D82A}">
                    <a16:rowId xmlns:a16="http://schemas.microsoft.com/office/drawing/2014/main" val="10001"/>
                  </a:ext>
                </a:extLst>
              </a:tr>
              <a:tr h="580387">
                <a:tc>
                  <a:txBody>
                    <a:bodyPr/>
                    <a:lstStyle/>
                    <a:p>
                      <a:r>
                        <a:rPr lang="en-IN" sz="1600" dirty="0">
                          <a:effectLst/>
                          <a:latin typeface="Times New Roman" panose="02020603050405020304" pitchFamily="18" charset="0"/>
                          <a:cs typeface="Times New Roman" panose="02020603050405020304" pitchFamily="18" charset="0"/>
                        </a:rPr>
                        <a:t>Data structure</a:t>
                      </a:r>
                    </a:p>
                  </a:txBody>
                  <a:tcPr marL="49132" marR="49132" marT="24566" marB="24566" anchor="ctr">
                    <a:lnL>
                      <a:noFill/>
                    </a:lnL>
                    <a:lnR>
                      <a:noFill/>
                    </a:lnR>
                    <a:lnT>
                      <a:noFill/>
                    </a:lnT>
                    <a:lnB>
                      <a:noFill/>
                    </a:lnB>
                  </a:tcPr>
                </a:tc>
                <a:tc>
                  <a:txBody>
                    <a:bodyPr/>
                    <a:lstStyle/>
                    <a:p>
                      <a:r>
                        <a:rPr lang="en-IN" sz="1600">
                          <a:effectLst/>
                          <a:latin typeface="Times New Roman" panose="02020603050405020304" pitchFamily="18" charset="0"/>
                          <a:cs typeface="Times New Roman" panose="02020603050405020304" pitchFamily="18" charset="0"/>
                        </a:rPr>
                        <a:t>OLAP uses multidimensional (cubes) or relational databases.</a:t>
                      </a:r>
                    </a:p>
                  </a:txBody>
                  <a:tcPr marL="49132" marR="49132" marT="24566" marB="24566" anchor="ctr">
                    <a:lnL>
                      <a:noFill/>
                    </a:lnL>
                    <a:lnR>
                      <a:noFill/>
                    </a:lnR>
                    <a:lnT>
                      <a:noFill/>
                    </a:lnT>
                    <a:lnB>
                      <a:noFill/>
                    </a:lnB>
                  </a:tcPr>
                </a:tc>
                <a:tc>
                  <a:txBody>
                    <a:bodyPr/>
                    <a:lstStyle/>
                    <a:p>
                      <a:r>
                        <a:rPr lang="en-IN" sz="1600">
                          <a:effectLst/>
                          <a:latin typeface="Times New Roman" panose="02020603050405020304" pitchFamily="18" charset="0"/>
                          <a:cs typeface="Times New Roman" panose="02020603050405020304" pitchFamily="18" charset="0"/>
                        </a:rPr>
                        <a:t>OLTP uses relational databases.</a:t>
                      </a:r>
                    </a:p>
                  </a:txBody>
                  <a:tcPr marL="49132" marR="49132" marT="24566" marB="24566" anchor="ctr">
                    <a:lnL>
                      <a:noFill/>
                    </a:lnL>
                    <a:lnR>
                      <a:noFill/>
                    </a:lnR>
                    <a:lnT>
                      <a:noFill/>
                    </a:lnT>
                    <a:lnB>
                      <a:noFill/>
                    </a:lnB>
                  </a:tcPr>
                </a:tc>
                <a:extLst>
                  <a:ext uri="{0D108BD9-81ED-4DB2-BD59-A6C34878D82A}">
                    <a16:rowId xmlns:a16="http://schemas.microsoft.com/office/drawing/2014/main" val="10002"/>
                  </a:ext>
                </a:extLst>
              </a:tr>
              <a:tr h="580387">
                <a:tc>
                  <a:txBody>
                    <a:bodyPr/>
                    <a:lstStyle/>
                    <a:p>
                      <a:r>
                        <a:rPr lang="en-IN" sz="1600" dirty="0">
                          <a:effectLst/>
                          <a:latin typeface="Times New Roman" panose="02020603050405020304" pitchFamily="18" charset="0"/>
                          <a:cs typeface="Times New Roman" panose="02020603050405020304" pitchFamily="18" charset="0"/>
                        </a:rPr>
                        <a:t>Data model</a:t>
                      </a:r>
                    </a:p>
                  </a:txBody>
                  <a:tcPr marL="49132" marR="49132" marT="24566" marB="24566" anchor="ctr">
                    <a:lnL>
                      <a:noFill/>
                    </a:lnL>
                    <a:lnR>
                      <a:noFill/>
                    </a:lnR>
                    <a:lnT>
                      <a:noFill/>
                    </a:lnT>
                    <a:lnB>
                      <a:noFill/>
                    </a:lnB>
                  </a:tcPr>
                </a:tc>
                <a:tc>
                  <a:txBody>
                    <a:bodyPr/>
                    <a:lstStyle/>
                    <a:p>
                      <a:r>
                        <a:rPr lang="en-IN" sz="1600">
                          <a:effectLst/>
                          <a:latin typeface="Times New Roman" panose="02020603050405020304" pitchFamily="18" charset="0"/>
                          <a:cs typeface="Times New Roman" panose="02020603050405020304" pitchFamily="18" charset="0"/>
                        </a:rPr>
                        <a:t>OLAP uses star schema, snowflake schema, or other analytical models.</a:t>
                      </a:r>
                    </a:p>
                  </a:txBody>
                  <a:tcPr marL="49132" marR="49132" marT="24566" marB="24566" anchor="ctr">
                    <a:lnL>
                      <a:noFill/>
                    </a:lnL>
                    <a:lnR>
                      <a:noFill/>
                    </a:lnR>
                    <a:lnT>
                      <a:noFill/>
                    </a:lnT>
                    <a:lnB>
                      <a:noFill/>
                    </a:lnB>
                  </a:tcPr>
                </a:tc>
                <a:tc>
                  <a:txBody>
                    <a:bodyPr/>
                    <a:lstStyle/>
                    <a:p>
                      <a:r>
                        <a:rPr lang="en-IN" sz="1600">
                          <a:effectLst/>
                          <a:latin typeface="Times New Roman" panose="02020603050405020304" pitchFamily="18" charset="0"/>
                          <a:cs typeface="Times New Roman" panose="02020603050405020304" pitchFamily="18" charset="0"/>
                        </a:rPr>
                        <a:t>OLTP uses normalized or denormalized models.</a:t>
                      </a:r>
                    </a:p>
                  </a:txBody>
                  <a:tcPr marL="49132" marR="49132" marT="24566" marB="24566" anchor="ctr">
                    <a:lnL>
                      <a:noFill/>
                    </a:lnL>
                    <a:lnR>
                      <a:noFill/>
                    </a:lnR>
                    <a:lnT>
                      <a:noFill/>
                    </a:lnT>
                    <a:lnB>
                      <a:noFill/>
                    </a:lnB>
                  </a:tcPr>
                </a:tc>
                <a:extLst>
                  <a:ext uri="{0D108BD9-81ED-4DB2-BD59-A6C34878D82A}">
                    <a16:rowId xmlns:a16="http://schemas.microsoft.com/office/drawing/2014/main" val="10003"/>
                  </a:ext>
                </a:extLst>
              </a:tr>
              <a:tr h="755077">
                <a:tc>
                  <a:txBody>
                    <a:bodyPr/>
                    <a:lstStyle/>
                    <a:p>
                      <a:r>
                        <a:rPr lang="en-IN" sz="1600" dirty="0">
                          <a:effectLst/>
                          <a:latin typeface="Times New Roman" panose="02020603050405020304" pitchFamily="18" charset="0"/>
                          <a:cs typeface="Times New Roman" panose="02020603050405020304" pitchFamily="18" charset="0"/>
                        </a:rPr>
                        <a:t>Volume of data</a:t>
                      </a:r>
                    </a:p>
                  </a:txBody>
                  <a:tcPr marL="49132" marR="49132" marT="24566" marB="24566" anchor="ctr">
                    <a:lnL>
                      <a:noFill/>
                    </a:lnL>
                    <a:lnR>
                      <a:noFill/>
                    </a:lnR>
                    <a:lnT>
                      <a:noFill/>
                    </a:lnT>
                    <a:lnB>
                      <a:noFill/>
                    </a:lnB>
                  </a:tcPr>
                </a:tc>
                <a:tc>
                  <a:txBody>
                    <a:bodyPr/>
                    <a:lstStyle/>
                    <a:p>
                      <a:r>
                        <a:rPr lang="en-IN" sz="1600">
                          <a:effectLst/>
                          <a:latin typeface="Times New Roman" panose="02020603050405020304" pitchFamily="18" charset="0"/>
                          <a:cs typeface="Times New Roman" panose="02020603050405020304" pitchFamily="18" charset="0"/>
                        </a:rPr>
                        <a:t>OLAP has large storage requirements. Think terabytes (TB) and petabytes (PB).</a:t>
                      </a:r>
                    </a:p>
                  </a:txBody>
                  <a:tcPr marL="49132" marR="49132" marT="24566" marB="24566" anchor="ctr">
                    <a:lnL>
                      <a:noFill/>
                    </a:lnL>
                    <a:lnR>
                      <a:noFill/>
                    </a:lnR>
                    <a:lnT>
                      <a:noFill/>
                    </a:lnT>
                    <a:lnB>
                      <a:noFill/>
                    </a:lnB>
                  </a:tcPr>
                </a:tc>
                <a:tc>
                  <a:txBody>
                    <a:bodyPr/>
                    <a:lstStyle/>
                    <a:p>
                      <a:r>
                        <a:rPr lang="en-IN" sz="1600">
                          <a:effectLst/>
                          <a:latin typeface="Times New Roman" panose="02020603050405020304" pitchFamily="18" charset="0"/>
                          <a:cs typeface="Times New Roman" panose="02020603050405020304" pitchFamily="18" charset="0"/>
                        </a:rPr>
                        <a:t>OLTP has comparatively smaller storage requirements. Think gigabytes (GB).</a:t>
                      </a:r>
                    </a:p>
                  </a:txBody>
                  <a:tcPr marL="49132" marR="49132" marT="24566" marB="24566" anchor="ctr">
                    <a:lnL>
                      <a:noFill/>
                    </a:lnL>
                    <a:lnR>
                      <a:noFill/>
                    </a:lnR>
                    <a:lnT>
                      <a:noFill/>
                    </a:lnT>
                    <a:lnB>
                      <a:noFill/>
                    </a:lnB>
                  </a:tcPr>
                </a:tc>
                <a:extLst>
                  <a:ext uri="{0D108BD9-81ED-4DB2-BD59-A6C34878D82A}">
                    <a16:rowId xmlns:a16="http://schemas.microsoft.com/office/drawing/2014/main" val="10004"/>
                  </a:ext>
                </a:extLst>
              </a:tr>
              <a:tr h="580387">
                <a:tc>
                  <a:txBody>
                    <a:bodyPr/>
                    <a:lstStyle/>
                    <a:p>
                      <a:r>
                        <a:rPr lang="en-IN" sz="1600" dirty="0">
                          <a:effectLst/>
                          <a:latin typeface="Times New Roman" panose="02020603050405020304" pitchFamily="18" charset="0"/>
                          <a:cs typeface="Times New Roman" panose="02020603050405020304" pitchFamily="18" charset="0"/>
                        </a:rPr>
                        <a:t>Response time</a:t>
                      </a:r>
                    </a:p>
                  </a:txBody>
                  <a:tcPr marL="49132" marR="49132" marT="24566" marB="24566" anchor="ctr">
                    <a:lnL>
                      <a:noFill/>
                    </a:lnL>
                    <a:lnR>
                      <a:noFill/>
                    </a:lnR>
                    <a:lnT>
                      <a:noFill/>
                    </a:lnT>
                    <a:lnB>
                      <a:noFill/>
                    </a:lnB>
                  </a:tcPr>
                </a:tc>
                <a:tc>
                  <a:txBody>
                    <a:bodyPr/>
                    <a:lstStyle/>
                    <a:p>
                      <a:r>
                        <a:rPr lang="en-IN" sz="1600">
                          <a:effectLst/>
                          <a:latin typeface="Times New Roman" panose="02020603050405020304" pitchFamily="18" charset="0"/>
                          <a:cs typeface="Times New Roman" panose="02020603050405020304" pitchFamily="18" charset="0"/>
                        </a:rPr>
                        <a:t>OLAP has longer response times, typically in seconds or minutes.</a:t>
                      </a:r>
                    </a:p>
                  </a:txBody>
                  <a:tcPr marL="49132" marR="49132" marT="24566" marB="24566" anchor="ctr">
                    <a:lnL>
                      <a:noFill/>
                    </a:lnL>
                    <a:lnR>
                      <a:noFill/>
                    </a:lnR>
                    <a:lnT>
                      <a:noFill/>
                    </a:lnT>
                    <a:lnB>
                      <a:noFill/>
                    </a:lnB>
                  </a:tcPr>
                </a:tc>
                <a:tc>
                  <a:txBody>
                    <a:bodyPr/>
                    <a:lstStyle/>
                    <a:p>
                      <a:r>
                        <a:rPr lang="en-IN" sz="1600">
                          <a:effectLst/>
                          <a:latin typeface="Times New Roman" panose="02020603050405020304" pitchFamily="18" charset="0"/>
                          <a:cs typeface="Times New Roman" panose="02020603050405020304" pitchFamily="18" charset="0"/>
                        </a:rPr>
                        <a:t>OLTP has shorter response times, typically in milliseconds</a:t>
                      </a:r>
                    </a:p>
                  </a:txBody>
                  <a:tcPr marL="49132" marR="49132" marT="24566" marB="24566" anchor="ctr">
                    <a:lnL>
                      <a:noFill/>
                    </a:lnL>
                    <a:lnR>
                      <a:noFill/>
                    </a:lnR>
                    <a:lnT>
                      <a:noFill/>
                    </a:lnT>
                    <a:lnB>
                      <a:noFill/>
                    </a:lnB>
                  </a:tcPr>
                </a:tc>
                <a:extLst>
                  <a:ext uri="{0D108BD9-81ED-4DB2-BD59-A6C34878D82A}">
                    <a16:rowId xmlns:a16="http://schemas.microsoft.com/office/drawing/2014/main" val="10005"/>
                  </a:ext>
                </a:extLst>
              </a:tr>
              <a:tr h="929766">
                <a:tc>
                  <a:txBody>
                    <a:bodyPr/>
                    <a:lstStyle/>
                    <a:p>
                      <a:r>
                        <a:rPr lang="en-IN" sz="1600" dirty="0">
                          <a:effectLst/>
                          <a:latin typeface="Times New Roman" panose="02020603050405020304" pitchFamily="18" charset="0"/>
                          <a:cs typeface="Times New Roman" panose="02020603050405020304" pitchFamily="18" charset="0"/>
                        </a:rPr>
                        <a:t>Example applications</a:t>
                      </a:r>
                    </a:p>
                  </a:txBody>
                  <a:tcPr marL="49132" marR="49132" marT="24566" marB="24566" anchor="ctr">
                    <a:lnL>
                      <a:noFill/>
                    </a:lnL>
                    <a:lnR>
                      <a:noFill/>
                    </a:lnR>
                    <a:lnT>
                      <a:noFill/>
                    </a:lnT>
                    <a:lnB>
                      <a:noFill/>
                    </a:lnB>
                  </a:tcPr>
                </a:tc>
                <a:tc>
                  <a:txBody>
                    <a:bodyPr/>
                    <a:lstStyle/>
                    <a:p>
                      <a:r>
                        <a:rPr lang="en-IN" sz="1600" dirty="0">
                          <a:effectLst/>
                          <a:latin typeface="Times New Roman" panose="02020603050405020304" pitchFamily="18" charset="0"/>
                          <a:cs typeface="Times New Roman" panose="02020603050405020304" pitchFamily="18" charset="0"/>
                        </a:rPr>
                        <a:t>OLAP is good for </a:t>
                      </a:r>
                      <a:r>
                        <a:rPr lang="en-IN" sz="1600" dirty="0" err="1">
                          <a:effectLst/>
                          <a:latin typeface="Times New Roman" panose="02020603050405020304" pitchFamily="18" charset="0"/>
                          <a:cs typeface="Times New Roman" panose="02020603050405020304" pitchFamily="18" charset="0"/>
                        </a:rPr>
                        <a:t>analyzing</a:t>
                      </a:r>
                      <a:r>
                        <a:rPr lang="en-IN" sz="1600" dirty="0">
                          <a:effectLst/>
                          <a:latin typeface="Times New Roman" panose="02020603050405020304" pitchFamily="18" charset="0"/>
                          <a:cs typeface="Times New Roman" panose="02020603050405020304" pitchFamily="18" charset="0"/>
                        </a:rPr>
                        <a:t> trends, predicting customer </a:t>
                      </a:r>
                      <a:r>
                        <a:rPr lang="en-IN" sz="1600" dirty="0" err="1">
                          <a:effectLst/>
                          <a:latin typeface="Times New Roman" panose="02020603050405020304" pitchFamily="18" charset="0"/>
                          <a:cs typeface="Times New Roman" panose="02020603050405020304" pitchFamily="18" charset="0"/>
                        </a:rPr>
                        <a:t>behavior</a:t>
                      </a:r>
                      <a:r>
                        <a:rPr lang="en-IN" sz="1600" dirty="0">
                          <a:effectLst/>
                          <a:latin typeface="Times New Roman" panose="02020603050405020304" pitchFamily="18" charset="0"/>
                          <a:cs typeface="Times New Roman" panose="02020603050405020304" pitchFamily="18" charset="0"/>
                        </a:rPr>
                        <a:t>, and identifying profitability.</a:t>
                      </a:r>
                    </a:p>
                  </a:txBody>
                  <a:tcPr marL="49132" marR="49132" marT="24566" marB="24566" anchor="ctr">
                    <a:lnL>
                      <a:noFill/>
                    </a:lnL>
                    <a:lnR>
                      <a:noFill/>
                    </a:lnR>
                    <a:lnT>
                      <a:noFill/>
                    </a:lnT>
                    <a:lnB>
                      <a:noFill/>
                    </a:lnB>
                  </a:tcPr>
                </a:tc>
                <a:tc>
                  <a:txBody>
                    <a:bodyPr/>
                    <a:lstStyle/>
                    <a:p>
                      <a:r>
                        <a:rPr lang="en-IN" sz="1600" dirty="0">
                          <a:effectLst/>
                          <a:latin typeface="Times New Roman" panose="02020603050405020304" pitchFamily="18" charset="0"/>
                          <a:cs typeface="Times New Roman" panose="02020603050405020304" pitchFamily="18" charset="0"/>
                        </a:rPr>
                        <a:t>OLTP is good for processing payments, customer data management, and order processing.</a:t>
                      </a:r>
                    </a:p>
                  </a:txBody>
                  <a:tcPr marL="49132" marR="49132" marT="24566" marB="24566" anchor="ctr">
                    <a:lnL>
                      <a:noFill/>
                    </a:lnL>
                    <a:lnR>
                      <a:noFill/>
                    </a:lnR>
                    <a:lnT>
                      <a:noFill/>
                    </a:lnT>
                    <a:lnB>
                      <a:noFill/>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630331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26772" y="639220"/>
            <a:ext cx="10848304" cy="5724644"/>
          </a:xfrm>
          <a:prstGeom prst="rect">
            <a:avLst/>
          </a:prstGeom>
        </p:spPr>
        <p:txBody>
          <a:bodyPr wrap="square">
            <a:spAutoFit/>
          </a:bodyPr>
          <a:lstStyle/>
          <a:p>
            <a:pPr algn="just"/>
            <a:r>
              <a:rPr lang="en-IN" dirty="0"/>
              <a:t>Introduction to Business Intelligence:</a:t>
            </a:r>
          </a:p>
          <a:p>
            <a:pPr algn="just"/>
            <a:endParaRPr lang="en-IN" dirty="0"/>
          </a:p>
          <a:p>
            <a:pPr algn="just"/>
            <a:r>
              <a:rPr lang="en-IN" dirty="0"/>
              <a:t>Business View of IT Applications</a:t>
            </a:r>
            <a:endParaRPr lang="en-IN" dirty="0">
              <a:solidFill>
                <a:srgbClr val="000000"/>
              </a:solidFill>
            </a:endParaRPr>
          </a:p>
          <a:p>
            <a:pPr algn="just"/>
            <a:endParaRPr lang="en-IN" dirty="0">
              <a:solidFill>
                <a:srgbClr val="000000"/>
              </a:solidFill>
            </a:endParaRPr>
          </a:p>
          <a:p>
            <a:pPr algn="just"/>
            <a:r>
              <a:rPr lang="en-IN" dirty="0">
                <a:solidFill>
                  <a:srgbClr val="000000"/>
                </a:solidFill>
              </a:rPr>
              <a:t>INTRODUCTION</a:t>
            </a:r>
          </a:p>
          <a:p>
            <a:pPr algn="just"/>
            <a:r>
              <a:rPr lang="en-IN" sz="1400" dirty="0">
                <a:solidFill>
                  <a:srgbClr val="000000"/>
                </a:solidFill>
              </a:rPr>
              <a:t>Information technology is an essential partner in management of your business, regardless of the kind of enterprise you operate. Whether you need computers for storage, transfer, retrieval or transmission of information, you can manage your business with greater accuracy and efficiency with the assistance of information technology and computer applications</a:t>
            </a:r>
            <a:r>
              <a:rPr lang="en-IN" dirty="0">
                <a:solidFill>
                  <a:srgbClr val="000000"/>
                </a:solidFill>
              </a:rPr>
              <a:t>.</a:t>
            </a:r>
          </a:p>
          <a:p>
            <a:pPr algn="just"/>
            <a:endParaRPr lang="en-IN" b="0" i="0" dirty="0">
              <a:solidFill>
                <a:srgbClr val="000000"/>
              </a:solidFill>
              <a:effectLst/>
            </a:endParaRPr>
          </a:p>
          <a:p>
            <a:r>
              <a:rPr lang="en-IN" dirty="0"/>
              <a:t>Storage</a:t>
            </a:r>
          </a:p>
          <a:p>
            <a:r>
              <a:rPr lang="en-IN" sz="1400" dirty="0"/>
              <a:t>You may already use a computer for data storage for your business. Inventory, sales, receivables and payables stored in Excel, Open Office or a similar program keeps these figures at your fingertips. Accounting software stores your payroll information, tax records and specialized data for your business.</a:t>
            </a:r>
          </a:p>
          <a:p>
            <a:endParaRPr lang="en-IN" dirty="0"/>
          </a:p>
          <a:p>
            <a:r>
              <a:rPr lang="en-IN" dirty="0"/>
              <a:t>Marketing</a:t>
            </a:r>
          </a:p>
          <a:p>
            <a:r>
              <a:rPr lang="en-IN" sz="1400" dirty="0"/>
              <a:t>Large and small businesses are on a level playing field on the Internet. You can have a Web presence, take orders, buy merchandise, sell excess or even operate some businesses entirely online. A marketing tool that uses information technology is the Quick Response or QR Code that looks like a bar code but is square. A scan advertises your website address and includes any text you choose. You can use your business management skills to direct employees or contractors to do your Internet marketing, or you can choose to learn a new set of skills in information technology.</a:t>
            </a:r>
          </a:p>
          <a:p>
            <a:endParaRPr lang="en-IN" dirty="0"/>
          </a:p>
          <a:p>
            <a:pPr algn="just"/>
            <a:endParaRPr lang="en-IN" b="0" i="0"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3023420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78286" y="548862"/>
            <a:ext cx="10874063" cy="4001095"/>
          </a:xfrm>
          <a:prstGeom prst="rect">
            <a:avLst/>
          </a:prstGeom>
        </p:spPr>
        <p:txBody>
          <a:bodyPr wrap="square">
            <a:spAutoFit/>
          </a:bodyPr>
          <a:lstStyle/>
          <a:p>
            <a:r>
              <a:rPr lang="en-IN" dirty="0"/>
              <a:t>Information</a:t>
            </a:r>
          </a:p>
          <a:p>
            <a:r>
              <a:rPr lang="en-IN" sz="1600" dirty="0"/>
              <a:t>Whether you learned business management by the book or by practical experience, </a:t>
            </a:r>
            <a:r>
              <a:rPr lang="en-IN" sz="1600" dirty="0" err="1"/>
              <a:t>youll</a:t>
            </a:r>
            <a:r>
              <a:rPr lang="en-IN" sz="1600" dirty="0"/>
              <a:t> need updates all of your life. The Internet is a wealth of information to keep you current with trends, techniques, software and human resources. You can draw on online databases and websites to locate potential employees, compare insurance proposals, tackle employee issues or check out the competition. Managing your business with information gleaned from the Internet keeps you knowledgeable and on the cutting edge.</a:t>
            </a:r>
          </a:p>
          <a:p>
            <a:endParaRPr lang="en-IN" sz="1400" dirty="0"/>
          </a:p>
          <a:p>
            <a:r>
              <a:rPr lang="en-IN" b="1" dirty="0"/>
              <a:t>Communication</a:t>
            </a:r>
          </a:p>
          <a:p>
            <a:r>
              <a:rPr lang="en-IN" sz="1600" dirty="0"/>
              <a:t>Communication by email is faster and costs less than sending a paper letter in the mail. You can transform your business to the 21st century with the use of email for communication with clients or customers. Information technology allows you to organize email file folders by client or by type of communication, such as orders or billing. You can drag and drop your email files to closed folders as your company completes projects. Your communication files become closed files, placed in storage on CD or on a hard drive with a duplicate copy or backup automated by a program or service.</a:t>
            </a:r>
          </a:p>
          <a:p>
            <a:endParaRPr lang="en-IN" sz="1400" dirty="0"/>
          </a:p>
          <a:p>
            <a:r>
              <a:rPr lang="en-IN" sz="1400" dirty="0"/>
              <a:t> </a:t>
            </a:r>
          </a:p>
        </p:txBody>
      </p:sp>
    </p:spTree>
    <p:extLst>
      <p:ext uri="{BB962C8B-B14F-4D97-AF65-F5344CB8AC3E}">
        <p14:creationId xmlns:p14="http://schemas.microsoft.com/office/powerpoint/2010/main" val="1192955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31064" y="931855"/>
            <a:ext cx="9298547" cy="2862322"/>
          </a:xfrm>
          <a:prstGeom prst="rect">
            <a:avLst/>
          </a:prstGeom>
        </p:spPr>
        <p:txBody>
          <a:bodyPr wrap="square">
            <a:spAutoFit/>
          </a:bodyPr>
          <a:lstStyle/>
          <a:p>
            <a:r>
              <a:rPr lang="en-IN" sz="1600" dirty="0"/>
              <a:t> • </a:t>
            </a:r>
            <a:r>
              <a:rPr lang="en-IN" dirty="0"/>
              <a:t>Support large number of users of different interests and abilities </a:t>
            </a:r>
          </a:p>
          <a:p>
            <a:r>
              <a:rPr lang="en-IN" dirty="0"/>
              <a:t> • Provides display on multiple devices and formats </a:t>
            </a:r>
          </a:p>
          <a:p>
            <a:r>
              <a:rPr lang="en-IN" dirty="0"/>
              <a:t> • Deployed on large secure servers through license management software </a:t>
            </a:r>
          </a:p>
          <a:p>
            <a:r>
              <a:rPr lang="en-IN" dirty="0"/>
              <a:t> • Support single sign-on and support special authentication &amp; authorization </a:t>
            </a:r>
          </a:p>
          <a:p>
            <a:r>
              <a:rPr lang="en-IN" dirty="0"/>
              <a:t>    requirements                                                  </a:t>
            </a:r>
          </a:p>
          <a:p>
            <a:r>
              <a:rPr lang="en-IN" dirty="0"/>
              <a:t> • Ability to run on any operating system </a:t>
            </a:r>
          </a:p>
          <a:p>
            <a:r>
              <a:rPr lang="en-IN" dirty="0"/>
              <a:t> • Ability to use/connect to any RDBMS for data storage</a:t>
            </a:r>
          </a:p>
          <a:p>
            <a:r>
              <a:rPr lang="en-IN" dirty="0"/>
              <a:t> • Could be implemented in multiple programming languages or combinations as well</a:t>
            </a:r>
          </a:p>
          <a:p>
            <a:r>
              <a:rPr lang="en-IN" dirty="0"/>
              <a:t> • Leverages enterprise storage capabilities and back-up systems</a:t>
            </a:r>
          </a:p>
          <a:p>
            <a:r>
              <a:rPr lang="en-IN" dirty="0"/>
              <a:t> • Supports extensive connectivity to different types of networks and Internet services </a:t>
            </a:r>
          </a:p>
        </p:txBody>
      </p:sp>
    </p:spTree>
    <p:extLst>
      <p:ext uri="{BB962C8B-B14F-4D97-AF65-F5344CB8AC3E}">
        <p14:creationId xmlns:p14="http://schemas.microsoft.com/office/powerpoint/2010/main" val="23131809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8438" y="580750"/>
            <a:ext cx="9933906" cy="5324535"/>
          </a:xfrm>
          <a:prstGeom prst="rect">
            <a:avLst/>
          </a:prstGeom>
        </p:spPr>
        <p:txBody>
          <a:bodyPr wrap="square">
            <a:spAutoFit/>
          </a:bodyPr>
          <a:lstStyle/>
          <a:p>
            <a:r>
              <a:rPr lang="en-IN" u="sng" dirty="0"/>
              <a:t>Digital Data :-</a:t>
            </a:r>
          </a:p>
          <a:p>
            <a:endParaRPr lang="en-IN" u="sng" dirty="0"/>
          </a:p>
          <a:p>
            <a:r>
              <a:rPr lang="en-IN" sz="1600" dirty="0"/>
              <a:t>Digital data, in information theory and information systems, is information represented as a string of discrete symbols, each of which can take on one of only a finite number of values from some alphabet, such as letters or digits. An example is a text document, which consists of a string of alphanumeric characters. The most common form of digital data in modern information systems is binary data, which is represented by a string of binary digits (bits) each of which can have one of two values, either 0 or 1.</a:t>
            </a:r>
          </a:p>
          <a:p>
            <a:endParaRPr lang="en-IN" sz="1600" dirty="0"/>
          </a:p>
          <a:p>
            <a:r>
              <a:rPr lang="en-IN" sz="1600" dirty="0"/>
              <a:t>Digital data can be contrasted with </a:t>
            </a:r>
            <a:r>
              <a:rPr lang="en-IN" sz="1600" dirty="0" err="1"/>
              <a:t>analog</a:t>
            </a:r>
            <a:r>
              <a:rPr lang="en-IN" sz="1600" dirty="0"/>
              <a:t> data, which is represented by a value from a continuous range of real numbers. Analog data is transmitted by an </a:t>
            </a:r>
            <a:r>
              <a:rPr lang="en-IN" sz="1600" dirty="0" err="1"/>
              <a:t>analog</a:t>
            </a:r>
            <a:r>
              <a:rPr lang="en-IN" sz="1600" dirty="0"/>
              <a:t> signal, which not only takes on continuous values but can vary continuously with time, a continuous real-valued function of time. An example is the air pressure variation in a sound wave</a:t>
            </a:r>
            <a:r>
              <a:rPr lang="en-IN" dirty="0"/>
              <a:t>.</a:t>
            </a:r>
          </a:p>
          <a:p>
            <a:endParaRPr lang="en-IN" dirty="0"/>
          </a:p>
          <a:p>
            <a:r>
              <a:rPr lang="en-IN" dirty="0"/>
              <a:t>Type of Digital Data :-</a:t>
            </a:r>
          </a:p>
          <a:p>
            <a:endParaRPr lang="en-IN" dirty="0"/>
          </a:p>
          <a:p>
            <a:pPr marL="285750" indent="-285750">
              <a:buFont typeface="Wingdings" panose="05000000000000000000" pitchFamily="2" charset="2"/>
              <a:buChar char="v"/>
            </a:pPr>
            <a:r>
              <a:rPr lang="en-IN" sz="1600" dirty="0"/>
              <a:t>Structured Data</a:t>
            </a:r>
          </a:p>
          <a:p>
            <a:pPr marL="285750" indent="-285750">
              <a:buFont typeface="Wingdings" panose="05000000000000000000" pitchFamily="2" charset="2"/>
              <a:buChar char="v"/>
            </a:pPr>
            <a:r>
              <a:rPr lang="en-IN" sz="1600" dirty="0"/>
              <a:t>Unstructured </a:t>
            </a:r>
            <a:r>
              <a:rPr lang="en-IN" sz="1400" dirty="0"/>
              <a:t>Data</a:t>
            </a:r>
          </a:p>
          <a:p>
            <a:pPr marL="285750" indent="-285750">
              <a:buFont typeface="Wingdings" panose="05000000000000000000" pitchFamily="2" charset="2"/>
              <a:buChar char="v"/>
            </a:pPr>
            <a:r>
              <a:rPr lang="en-IN" sz="1400" dirty="0"/>
              <a:t>SEMI-STRUCTURED DATA</a:t>
            </a:r>
          </a:p>
          <a:p>
            <a:endParaRPr lang="en-IN" sz="1400" dirty="0"/>
          </a:p>
          <a:p>
            <a:endParaRPr lang="en-IN" sz="1400" dirty="0"/>
          </a:p>
          <a:p>
            <a:endParaRPr lang="en-IN" sz="1400" dirty="0"/>
          </a:p>
        </p:txBody>
      </p:sp>
    </p:spTree>
    <p:extLst>
      <p:ext uri="{BB962C8B-B14F-4D97-AF65-F5344CB8AC3E}">
        <p14:creationId xmlns:p14="http://schemas.microsoft.com/office/powerpoint/2010/main" val="202675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1927" y="922105"/>
            <a:ext cx="8594502" cy="6093976"/>
          </a:xfrm>
          <a:prstGeom prst="rect">
            <a:avLst/>
          </a:prstGeom>
        </p:spPr>
        <p:txBody>
          <a:bodyPr wrap="square">
            <a:spAutoFit/>
          </a:bodyPr>
          <a:lstStyle/>
          <a:p>
            <a:r>
              <a:rPr lang="en-IN" u="sng" dirty="0"/>
              <a:t>Structured Data</a:t>
            </a:r>
          </a:p>
          <a:p>
            <a:r>
              <a:rPr lang="en-IN" sz="1400" dirty="0"/>
              <a:t>We can define Structured Data as the data which has some fixed pattern in them or it is systematic in nature. Structured data is data in which the elements are addressable for efficacious analysis. Structured data is the sort of data that is easily trackable. Structured data is the information that can be measured easily and can be added into the easy-to-read reports without any further exploitation.</a:t>
            </a:r>
          </a:p>
          <a:p>
            <a:endParaRPr lang="en-IN" dirty="0"/>
          </a:p>
          <a:p>
            <a:r>
              <a:rPr lang="en-IN" u="sng" dirty="0"/>
              <a:t>Unstructured Data</a:t>
            </a:r>
          </a:p>
          <a:p>
            <a:r>
              <a:rPr lang="en-IN" sz="1400" dirty="0"/>
              <a:t>Unstructured data can be defined as the data which doesn't exhibit any particular pattern. Unstructured Data is not organized in a predefined manner as Unstructured Data doesn't have any predefined data model and fixed structure, so it is not suitable to store in the mainstream relational database. But there are various alternative options for storing various types of unstructured data. Unstructured Data can be either textual or non-textual data.</a:t>
            </a:r>
          </a:p>
          <a:p>
            <a:r>
              <a:rPr lang="en-IN" sz="1400" dirty="0"/>
              <a:t>Some of the examples of unstructured data are Word, PDF, Text, Media logs, Satellite imagery, Scientific data, Sensor data, Surveillance photos and video, chat, IM, phone recordings, collaboration software, Data from Facebook, Twitter, LinkedIn.</a:t>
            </a:r>
          </a:p>
          <a:p>
            <a:endParaRPr lang="en-IN" sz="1400" dirty="0"/>
          </a:p>
          <a:p>
            <a:r>
              <a:rPr lang="en-IN" sz="1400" b="1" u="sng" cap="all" dirty="0"/>
              <a:t>SEMI-STRUCTURED DATA</a:t>
            </a:r>
          </a:p>
          <a:p>
            <a:r>
              <a:rPr lang="en-IN" sz="1400" dirty="0"/>
              <a:t>Semi-structured data (also known as partially structured data) is a type of data that doesn’t follow the tabular structure associated with relational databases or other forms of data tables but does contain tags and metadata to separate semantic elements and establish hierarchies of records and fields. </a:t>
            </a:r>
          </a:p>
          <a:p>
            <a:r>
              <a:rPr lang="en-IN" sz="1400" dirty="0"/>
              <a:t>Semi-structured data comes in a variety of formats, based on the source they originate from. Here are a few of the most common:</a:t>
            </a:r>
          </a:p>
          <a:p>
            <a:r>
              <a:rPr lang="en-IN" sz="1400" dirty="0"/>
              <a:t>XML: Extensible </a:t>
            </a:r>
            <a:r>
              <a:rPr lang="en-IN" sz="1400" dirty="0" err="1"/>
              <a:t>Markup</a:t>
            </a:r>
            <a:r>
              <a:rPr lang="en-IN" sz="1400" dirty="0"/>
              <a:t> Language (XML) has become one of the most popular semi-structured data formats. This versatile and easy-to-use </a:t>
            </a:r>
            <a:r>
              <a:rPr lang="en-IN" sz="1400" dirty="0" err="1"/>
              <a:t>markup</a:t>
            </a:r>
            <a:r>
              <a:rPr lang="en-IN" sz="1400" dirty="0"/>
              <a:t> language allows users to define tags and attributes required for storing data in a hierarchical form.</a:t>
            </a:r>
          </a:p>
          <a:p>
            <a:endParaRPr lang="en-IN" sz="1400" b="1" u="sng" cap="all" dirty="0"/>
          </a:p>
          <a:p>
            <a:endParaRPr lang="en-IN" sz="1400" dirty="0"/>
          </a:p>
        </p:txBody>
      </p:sp>
    </p:spTree>
    <p:extLst>
      <p:ext uri="{BB962C8B-B14F-4D97-AF65-F5344CB8AC3E}">
        <p14:creationId xmlns:p14="http://schemas.microsoft.com/office/powerpoint/2010/main" val="196897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3893" y="645763"/>
            <a:ext cx="9727842" cy="3416320"/>
          </a:xfrm>
          <a:prstGeom prst="rect">
            <a:avLst/>
          </a:prstGeom>
        </p:spPr>
        <p:txBody>
          <a:bodyPr wrap="square">
            <a:spAutoFit/>
          </a:bodyPr>
          <a:lstStyle/>
          <a:p>
            <a:r>
              <a:rPr lang="en-IN" u="sng" dirty="0"/>
              <a:t>Online Analytical Processing (OLAP)</a:t>
            </a:r>
          </a:p>
          <a:p>
            <a:r>
              <a:rPr lang="en-IN" dirty="0"/>
              <a:t>Online Analytical Processing (OLAP) consists of a type of software tool that is used for data analysis for business decisions. OLAP provides an environment to get insights from the database retrieved from multiple database systems at one time.</a:t>
            </a:r>
          </a:p>
          <a:p>
            <a:endParaRPr lang="en-IN" dirty="0"/>
          </a:p>
          <a:p>
            <a:pPr fontAlgn="base"/>
            <a:r>
              <a:rPr lang="en-IN" b="1" dirty="0"/>
              <a:t>OLAP Examples</a:t>
            </a:r>
          </a:p>
          <a:p>
            <a:pPr fontAlgn="base"/>
            <a:r>
              <a:rPr lang="en-IN" dirty="0"/>
              <a:t>Any type of Data Warehouse System is an OLAP system. The uses of the OLAP System are described below.</a:t>
            </a:r>
          </a:p>
          <a:p>
            <a:pPr fontAlgn="base"/>
            <a:r>
              <a:rPr lang="en-IN" dirty="0"/>
              <a:t>Spotify </a:t>
            </a:r>
            <a:r>
              <a:rPr lang="en-IN" dirty="0" err="1"/>
              <a:t>analyzed</a:t>
            </a:r>
            <a:r>
              <a:rPr lang="en-IN" dirty="0"/>
              <a:t> songs by users to come up with a personalized homepage of their songs and playlist.</a:t>
            </a:r>
          </a:p>
          <a:p>
            <a:pPr fontAlgn="base"/>
            <a:r>
              <a:rPr lang="en-IN" dirty="0"/>
              <a:t>Netflix movie recommendation system.</a:t>
            </a:r>
          </a:p>
          <a:p>
            <a:endParaRPr lang="en-IN" dirty="0"/>
          </a:p>
        </p:txBody>
      </p:sp>
    </p:spTree>
    <p:extLst>
      <p:ext uri="{BB962C8B-B14F-4D97-AF65-F5344CB8AC3E}">
        <p14:creationId xmlns:p14="http://schemas.microsoft.com/office/powerpoint/2010/main" val="387976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506694" y="609869"/>
            <a:ext cx="7143750" cy="4762500"/>
          </a:xfrm>
          <a:prstGeom prst="rect">
            <a:avLst/>
          </a:prstGeom>
        </p:spPr>
      </p:pic>
    </p:spTree>
    <p:extLst>
      <p:ext uri="{BB962C8B-B14F-4D97-AF65-F5344CB8AC3E}">
        <p14:creationId xmlns:p14="http://schemas.microsoft.com/office/powerpoint/2010/main" val="2871224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72732" y="644939"/>
            <a:ext cx="9401578" cy="4801314"/>
          </a:xfrm>
          <a:prstGeom prst="rect">
            <a:avLst/>
          </a:prstGeom>
        </p:spPr>
        <p:txBody>
          <a:bodyPr wrap="square">
            <a:spAutoFit/>
          </a:bodyPr>
          <a:lstStyle/>
          <a:p>
            <a:pPr algn="just" fontAlgn="base"/>
            <a:r>
              <a:rPr lang="en-IN" b="1" u="sng" dirty="0">
                <a:solidFill>
                  <a:srgbClr val="273239"/>
                </a:solidFill>
                <a:latin typeface="Nunito"/>
              </a:rPr>
              <a:t>Benefits of OLAP Services</a:t>
            </a:r>
          </a:p>
          <a:p>
            <a:pPr algn="just" fontAlgn="base">
              <a:buFont typeface="Arial" panose="020B0604020202020204" pitchFamily="34" charset="0"/>
              <a:buChar char="•"/>
            </a:pPr>
            <a:r>
              <a:rPr lang="en-IN" dirty="0">
                <a:solidFill>
                  <a:srgbClr val="273239"/>
                </a:solidFill>
                <a:latin typeface="Nunito"/>
              </a:rPr>
              <a:t>OLAP services help in keeping consistency and calculation.</a:t>
            </a:r>
          </a:p>
          <a:p>
            <a:pPr algn="just" fontAlgn="base">
              <a:buFont typeface="Arial" panose="020B0604020202020204" pitchFamily="34" charset="0"/>
              <a:buChar char="•"/>
            </a:pPr>
            <a:r>
              <a:rPr lang="en-IN" dirty="0">
                <a:solidFill>
                  <a:srgbClr val="273239"/>
                </a:solidFill>
                <a:latin typeface="Nunito"/>
              </a:rPr>
              <a:t>We can store planning, analysis, and budgeting for business analytics within one platform.</a:t>
            </a:r>
          </a:p>
          <a:p>
            <a:pPr algn="just" fontAlgn="base">
              <a:buFont typeface="Arial" panose="020B0604020202020204" pitchFamily="34" charset="0"/>
              <a:buChar char="•"/>
            </a:pPr>
            <a:r>
              <a:rPr lang="en-IN" dirty="0">
                <a:solidFill>
                  <a:srgbClr val="273239"/>
                </a:solidFill>
                <a:latin typeface="Nunito"/>
              </a:rPr>
              <a:t>OLAP services help in handling large volumes of data, which helps in enterprise-level business applications.</a:t>
            </a:r>
          </a:p>
          <a:p>
            <a:pPr algn="just" fontAlgn="base">
              <a:buFont typeface="Arial" panose="020B0604020202020204" pitchFamily="34" charset="0"/>
              <a:buChar char="•"/>
            </a:pPr>
            <a:r>
              <a:rPr lang="en-IN" dirty="0">
                <a:solidFill>
                  <a:srgbClr val="273239"/>
                </a:solidFill>
                <a:latin typeface="Nunito"/>
              </a:rPr>
              <a:t>OLAP services help in applying security restrictions for data protection.</a:t>
            </a:r>
          </a:p>
          <a:p>
            <a:pPr algn="just" fontAlgn="base">
              <a:buFont typeface="Arial" panose="020B0604020202020204" pitchFamily="34" charset="0"/>
              <a:buChar char="•"/>
            </a:pPr>
            <a:r>
              <a:rPr lang="en-IN" dirty="0">
                <a:solidFill>
                  <a:srgbClr val="273239"/>
                </a:solidFill>
                <a:latin typeface="Nunito"/>
              </a:rPr>
              <a:t>OLAP services provide a multidimensional view of data, which helps in applying operations on data in various ways.</a:t>
            </a:r>
          </a:p>
          <a:p>
            <a:pPr algn="just" fontAlgn="base"/>
            <a:endParaRPr lang="en-IN" dirty="0">
              <a:solidFill>
                <a:srgbClr val="273239"/>
              </a:solidFill>
              <a:latin typeface="Nunito"/>
            </a:endParaRPr>
          </a:p>
          <a:p>
            <a:pPr algn="just" fontAlgn="base"/>
            <a:r>
              <a:rPr lang="en-IN" b="1" u="sng" dirty="0">
                <a:solidFill>
                  <a:srgbClr val="273239"/>
                </a:solidFill>
                <a:latin typeface="Nunito"/>
              </a:rPr>
              <a:t>Drawbacks of OLAP Services</a:t>
            </a:r>
          </a:p>
          <a:p>
            <a:pPr algn="just" fontAlgn="base">
              <a:buFont typeface="Arial" panose="020B0604020202020204" pitchFamily="34" charset="0"/>
              <a:buChar char="•"/>
            </a:pPr>
            <a:r>
              <a:rPr lang="en-IN" dirty="0">
                <a:solidFill>
                  <a:srgbClr val="273239"/>
                </a:solidFill>
                <a:latin typeface="Nunito"/>
              </a:rPr>
              <a:t>OLAP Services requires professionals to handle the data because of its complex </a:t>
            </a:r>
            <a:r>
              <a:rPr lang="en-IN" dirty="0" err="1">
                <a:solidFill>
                  <a:srgbClr val="273239"/>
                </a:solidFill>
                <a:latin typeface="Nunito"/>
              </a:rPr>
              <a:t>modeling</a:t>
            </a:r>
            <a:r>
              <a:rPr lang="en-IN" dirty="0">
                <a:solidFill>
                  <a:srgbClr val="273239"/>
                </a:solidFill>
                <a:latin typeface="Nunito"/>
              </a:rPr>
              <a:t> procedure.</a:t>
            </a:r>
          </a:p>
          <a:p>
            <a:pPr algn="just" fontAlgn="base">
              <a:buFont typeface="Arial" panose="020B0604020202020204" pitchFamily="34" charset="0"/>
              <a:buChar char="•"/>
            </a:pPr>
            <a:r>
              <a:rPr lang="en-IN" dirty="0">
                <a:solidFill>
                  <a:srgbClr val="273239"/>
                </a:solidFill>
                <a:latin typeface="Nunito"/>
              </a:rPr>
              <a:t>OLAP services are expensive to implement and maintain in cases when datasets are large.</a:t>
            </a:r>
          </a:p>
          <a:p>
            <a:pPr algn="just" fontAlgn="base">
              <a:buFont typeface="Arial" panose="020B0604020202020204" pitchFamily="34" charset="0"/>
              <a:buChar char="•"/>
            </a:pPr>
            <a:r>
              <a:rPr lang="en-IN" dirty="0">
                <a:solidFill>
                  <a:srgbClr val="273239"/>
                </a:solidFill>
                <a:latin typeface="Nunito"/>
              </a:rPr>
              <a:t>We can perform an analysis of data only after extraction and transformation of data in the case of OLAP which delays the system.</a:t>
            </a:r>
          </a:p>
          <a:p>
            <a:pPr algn="just" fontAlgn="base">
              <a:buFont typeface="Arial" panose="020B0604020202020204" pitchFamily="34" charset="0"/>
              <a:buChar char="•"/>
            </a:pPr>
            <a:r>
              <a:rPr lang="en-IN" dirty="0">
                <a:solidFill>
                  <a:srgbClr val="273239"/>
                </a:solidFill>
                <a:latin typeface="Nunito"/>
              </a:rPr>
              <a:t>OLAP services are not efficient for decision-making, as it is updated on a periodic basis.</a:t>
            </a:r>
            <a:endParaRPr lang="en-IN" b="0" i="0" dirty="0">
              <a:solidFill>
                <a:srgbClr val="273239"/>
              </a:solidFill>
              <a:effectLst/>
              <a:latin typeface="Nunito"/>
            </a:endParaRPr>
          </a:p>
        </p:txBody>
      </p:sp>
    </p:spTree>
    <p:extLst>
      <p:ext uri="{BB962C8B-B14F-4D97-AF65-F5344CB8AC3E}">
        <p14:creationId xmlns:p14="http://schemas.microsoft.com/office/powerpoint/2010/main" val="187503380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170</TotalTime>
  <Words>1737</Words>
  <Application>Microsoft Office PowerPoint</Application>
  <PresentationFormat>Widescreen</PresentationFormat>
  <Paragraphs>132</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AmazonEmberBold</vt:lpstr>
      <vt:lpstr>Arial</vt:lpstr>
      <vt:lpstr>Nunito</vt:lpstr>
      <vt:lpstr>Times New Roman</vt:lpstr>
      <vt:lpstr>Trebuchet MS</vt:lpstr>
      <vt:lpstr>Wingdings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DELL</cp:lastModifiedBy>
  <cp:revision>12</cp:revision>
  <dcterms:created xsi:type="dcterms:W3CDTF">2023-07-23T17:53:05Z</dcterms:created>
  <dcterms:modified xsi:type="dcterms:W3CDTF">2024-11-21T09:22:42Z</dcterms:modified>
</cp:coreProperties>
</file>