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4" r:id="rId13"/>
    <p:sldId id="275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pPr marL="38100">
                <a:lnSpc>
                  <a:spcPts val="1425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pPr marL="38100">
                <a:lnSpc>
                  <a:spcPts val="1425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pPr marL="38100">
                <a:lnSpc>
                  <a:spcPts val="1425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pPr marL="38100">
                <a:lnSpc>
                  <a:spcPts val="1425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pPr marL="38100">
                <a:lnSpc>
                  <a:spcPts val="1425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85213" y="394208"/>
            <a:ext cx="4951730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4751" y="2228215"/>
            <a:ext cx="8194497" cy="2000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79281" y="6536952"/>
            <a:ext cx="2470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45C7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pPr marL="38100">
                <a:lnSpc>
                  <a:spcPts val="1425"/>
                </a:lnSpc>
              </a:pPr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desh.kumar@shobhituniversity.ac.in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628900"/>
            <a:ext cx="9144000" cy="415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grpSp>
        <p:nvGrpSpPr>
          <p:cNvPr id="3" name="object 3"/>
          <p:cNvGrpSpPr/>
          <p:nvPr/>
        </p:nvGrpSpPr>
        <p:grpSpPr>
          <a:xfrm>
            <a:off x="0" y="35822"/>
            <a:ext cx="9148763" cy="1411978"/>
            <a:chOff x="-3047" y="0"/>
            <a:chExt cx="12198350" cy="139001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92000" cy="13837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1384300"/>
            </a:xfrm>
            <a:custGeom>
              <a:avLst/>
              <a:gdLst/>
              <a:ahLst/>
              <a:cxnLst/>
              <a:rect l="l" t="t" r="r" b="b"/>
              <a:pathLst>
                <a:path w="12192000" h="1384300">
                  <a:moveTo>
                    <a:pt x="0" y="1383791"/>
                  </a:moveTo>
                  <a:lnTo>
                    <a:pt x="12192000" y="1383791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383791"/>
                  </a:lnTo>
                  <a:close/>
                </a:path>
              </a:pathLst>
            </a:custGeom>
            <a:ln w="6096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005919" y="37878"/>
            <a:ext cx="3217068" cy="286136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lang="en-US" b="1" dirty="0">
                <a:solidFill>
                  <a:srgbClr val="6F2F9F"/>
                </a:solidFill>
                <a:latin typeface="Calibri"/>
                <a:cs typeface="Calibri"/>
              </a:rPr>
              <a:t>B</a:t>
            </a:r>
            <a:r>
              <a:rPr b="1" smtClean="0">
                <a:solidFill>
                  <a:srgbClr val="6F2F9F"/>
                </a:solidFill>
                <a:latin typeface="Calibri"/>
                <a:cs typeface="Calibri"/>
              </a:rPr>
              <a:t>BA </a:t>
            </a:r>
            <a:r>
              <a:rPr lang="en-US" b="1" spc="-4" dirty="0">
                <a:solidFill>
                  <a:srgbClr val="6F2F9F"/>
                </a:solidFill>
                <a:latin typeface="Calibri"/>
                <a:cs typeface="Calibri"/>
              </a:rPr>
              <a:t>V </a:t>
            </a:r>
            <a:r>
              <a:rPr b="1" spc="-4" dirty="0">
                <a:solidFill>
                  <a:srgbClr val="6F2F9F"/>
                </a:solidFill>
                <a:latin typeface="Calibri"/>
                <a:cs typeface="Calibri"/>
              </a:rPr>
              <a:t>Semester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828800" y="245622"/>
            <a:ext cx="6921246" cy="472245"/>
          </a:xfrm>
          <a:prstGeom prst="rect">
            <a:avLst/>
          </a:prstGeom>
        </p:spPr>
        <p:txBody>
          <a:bodyPr vert="horz" wrap="square" lIns="0" tIns="10478" rIns="0" bIns="0" rtlCol="0">
            <a:spAutoFit/>
          </a:bodyPr>
          <a:lstStyle/>
          <a:p>
            <a:pPr marL="9525">
              <a:spcBef>
                <a:spcPts val="83"/>
              </a:spcBef>
            </a:pPr>
            <a:r>
              <a:rPr sz="3000" u="none" dirty="0">
                <a:solidFill>
                  <a:srgbClr val="6F2F9F"/>
                </a:solidFill>
              </a:rPr>
              <a:t>Fundamentals</a:t>
            </a:r>
            <a:r>
              <a:rPr lang="en-US" sz="3000" u="none" dirty="0">
                <a:solidFill>
                  <a:srgbClr val="6F2F9F"/>
                </a:solidFill>
              </a:rPr>
              <a:t> of Financial Management </a:t>
            </a:r>
            <a:endParaRPr sz="3000" u="none" dirty="0"/>
          </a:p>
        </p:txBody>
      </p:sp>
      <p:sp>
        <p:nvSpPr>
          <p:cNvPr id="8" name="object 8"/>
          <p:cNvSpPr txBox="1"/>
          <p:nvPr/>
        </p:nvSpPr>
        <p:spPr>
          <a:xfrm>
            <a:off x="2463165" y="734984"/>
            <a:ext cx="4217670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2400" b="1" spc="4" dirty="0">
                <a:solidFill>
                  <a:srgbClr val="FF0000"/>
                </a:solidFill>
                <a:latin typeface="Calibri"/>
                <a:cs typeface="Calibri"/>
              </a:rPr>
              <a:t>Topic- </a:t>
            </a:r>
            <a:r>
              <a:rPr lang="en-US" sz="2400" b="1" dirty="0" smtClean="0">
                <a:solidFill>
                  <a:srgbClr val="FF0000"/>
                </a:solidFill>
                <a:latin typeface="Calibri"/>
                <a:cs typeface="Calibri"/>
              </a:rPr>
              <a:t>Inventory  Management 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90800" y="1510919"/>
            <a:ext cx="3369469" cy="1487908"/>
          </a:xfrm>
          <a:prstGeom prst="rect">
            <a:avLst/>
          </a:prstGeom>
        </p:spPr>
        <p:txBody>
          <a:bodyPr vert="horz" wrap="square" lIns="0" tIns="10478" rIns="0" bIns="0" rtlCol="0">
            <a:spAutoFit/>
          </a:bodyPr>
          <a:lstStyle/>
          <a:p>
            <a:pPr marR="2381" algn="ctr">
              <a:spcBef>
                <a:spcPts val="83"/>
              </a:spcBef>
            </a:pPr>
            <a:r>
              <a:rPr sz="1600" b="1" spc="-26" dirty="0">
                <a:solidFill>
                  <a:srgbClr val="FF0000"/>
                </a:solidFill>
                <a:latin typeface="Arial"/>
                <a:cs typeface="Arial"/>
              </a:rPr>
              <a:t>Mr</a:t>
            </a:r>
            <a:r>
              <a:rPr sz="1600" b="1" spc="-26">
                <a:solidFill>
                  <a:srgbClr val="FF0000"/>
                </a:solidFill>
                <a:latin typeface="Arial"/>
                <a:cs typeface="Arial"/>
              </a:rPr>
              <a:t>. </a:t>
            </a:r>
            <a:r>
              <a:rPr lang="en-US" sz="1600" b="1" spc="-26" dirty="0" err="1" smtClean="0">
                <a:solidFill>
                  <a:srgbClr val="FF0000"/>
                </a:solidFill>
                <a:latin typeface="Arial"/>
                <a:cs typeface="Arial"/>
              </a:rPr>
              <a:t>Rahul</a:t>
            </a:r>
            <a:r>
              <a:rPr sz="1600" b="1" spc="-34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Arial"/>
                <a:cs typeface="Arial"/>
              </a:rPr>
              <a:t>Kumar</a:t>
            </a:r>
            <a:endParaRPr sz="1600" dirty="0">
              <a:latin typeface="Arial"/>
              <a:cs typeface="Arial"/>
            </a:endParaRPr>
          </a:p>
          <a:p>
            <a:pPr marR="953" algn="ctr"/>
            <a:r>
              <a:rPr sz="1600" spc="-15" dirty="0">
                <a:solidFill>
                  <a:srgbClr val="FF0000"/>
                </a:solidFill>
                <a:latin typeface="Arial"/>
                <a:cs typeface="Arial"/>
              </a:rPr>
              <a:t>Assistant</a:t>
            </a:r>
            <a:r>
              <a:rPr sz="1600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spc="-23" dirty="0">
                <a:solidFill>
                  <a:srgbClr val="FF0000"/>
                </a:solidFill>
                <a:latin typeface="Arial"/>
                <a:cs typeface="Arial"/>
              </a:rPr>
              <a:t>Professor,</a:t>
            </a:r>
            <a:endParaRPr sz="1600" dirty="0">
              <a:latin typeface="Arial"/>
              <a:cs typeface="Arial"/>
            </a:endParaRPr>
          </a:p>
          <a:p>
            <a:pPr marR="4286" algn="ctr"/>
            <a:r>
              <a:rPr sz="1600" spc="-11" dirty="0">
                <a:solidFill>
                  <a:srgbClr val="FF0000"/>
                </a:solidFill>
                <a:latin typeface="Arial"/>
                <a:cs typeface="Arial"/>
              </a:rPr>
              <a:t>SBS&amp;E</a:t>
            </a:r>
            <a:endParaRPr sz="1600" dirty="0">
              <a:latin typeface="Arial"/>
              <a:cs typeface="Arial"/>
            </a:endParaRPr>
          </a:p>
          <a:p>
            <a:pPr marR="1429" algn="ctr"/>
            <a:r>
              <a:rPr sz="1600" spc="-19" dirty="0">
                <a:solidFill>
                  <a:srgbClr val="FF0000"/>
                </a:solidFill>
                <a:latin typeface="Arial"/>
                <a:cs typeface="Arial"/>
              </a:rPr>
              <a:t>(Shobhit University), Gangoh,</a:t>
            </a:r>
            <a:r>
              <a:rPr sz="1600" spc="-15" dirty="0">
                <a:solidFill>
                  <a:srgbClr val="FF0000"/>
                </a:solidFill>
                <a:latin typeface="Arial"/>
                <a:cs typeface="Arial"/>
              </a:rPr>
              <a:t> India</a:t>
            </a:r>
            <a:endParaRPr sz="1600" dirty="0">
              <a:latin typeface="Arial"/>
              <a:cs typeface="Arial"/>
            </a:endParaRPr>
          </a:p>
          <a:p>
            <a:pPr algn="ctr">
              <a:spcBef>
                <a:spcPts val="4"/>
              </a:spcBef>
            </a:pPr>
            <a:r>
              <a:rPr sz="1600" spc="-11" dirty="0">
                <a:solidFill>
                  <a:srgbClr val="FF0000"/>
                </a:solidFill>
                <a:latin typeface="Arial"/>
                <a:cs typeface="Arial"/>
              </a:rPr>
              <a:t>E-mail</a:t>
            </a:r>
            <a:r>
              <a:rPr sz="1600" spc="-1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sz="1600" spc="-53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1600" spc="-19" dirty="0" err="1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rahul</a:t>
            </a:r>
            <a:r>
              <a:rPr sz="1600" spc="-19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  <a:hlinkClick r:id="rId4"/>
              </a:rPr>
              <a:t>.kumar@shobhituniversity.ac.in</a:t>
            </a:r>
            <a:endParaRPr sz="16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9710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70" y="-21533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710178" y="236929"/>
            <a:ext cx="50615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Economic </a:t>
            </a:r>
            <a:r>
              <a:rPr spc="-10" dirty="0"/>
              <a:t>Order Quantity </a:t>
            </a:r>
            <a:r>
              <a:rPr spc="-5" dirty="0"/>
              <a:t>(EOQ)</a:t>
            </a:r>
            <a:r>
              <a:rPr spc="-40" dirty="0"/>
              <a:t> </a:t>
            </a:r>
            <a:r>
              <a:rPr dirty="0"/>
              <a:t>Models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7647" y="1121719"/>
            <a:ext cx="8584240" cy="505458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15" dirty="0">
                <a:cs typeface="Calibri"/>
              </a:rPr>
              <a:t>Economic order quantity (EOQ) is the ideal order quantity a company should purchase to minimize inventory costs such as holding costs, shortage costs, and order costs. This production-scheduling model was developed in </a:t>
            </a:r>
            <a:r>
              <a:rPr lang="en-US" sz="2400" spc="-15" dirty="0" smtClean="0">
                <a:cs typeface="Calibri"/>
              </a:rPr>
              <a:t>1913 </a:t>
            </a:r>
            <a:r>
              <a:rPr lang="en-US" sz="2400" spc="-15" dirty="0">
                <a:cs typeface="Calibri"/>
              </a:rPr>
              <a:t>by Ford W. Harris and has been refined over time. The formula assumes that demand, ordering, and holding costs all remain constant</a:t>
            </a:r>
            <a:r>
              <a:rPr lang="en-US" sz="2400" spc="-15" dirty="0" smtClean="0">
                <a:cs typeface="Calibri"/>
              </a:rPr>
              <a:t>.</a:t>
            </a:r>
            <a:endParaRPr lang="en-IN" sz="2400" spc="-15" dirty="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15" dirty="0" smtClean="0">
                <a:latin typeface="Calibri"/>
                <a:cs typeface="Calibri"/>
              </a:rPr>
              <a:t>EOQ</a:t>
            </a:r>
            <a:endParaRPr sz="2400" dirty="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latin typeface="Calibri"/>
                <a:cs typeface="Calibri"/>
              </a:rPr>
              <a:t>optimal </a:t>
            </a:r>
            <a:r>
              <a:rPr sz="2400" spc="-15" dirty="0">
                <a:latin typeface="Calibri"/>
                <a:cs typeface="Calibri"/>
              </a:rPr>
              <a:t>order </a:t>
            </a:r>
            <a:r>
              <a:rPr sz="2400" spc="-5" dirty="0">
                <a:latin typeface="Calibri"/>
                <a:cs typeface="Calibri"/>
              </a:rPr>
              <a:t>quantity </a:t>
            </a:r>
            <a:r>
              <a:rPr sz="2400" spc="-10" dirty="0">
                <a:latin typeface="Calibri"/>
                <a:cs typeface="Calibri"/>
              </a:rPr>
              <a:t>that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minimize</a:t>
            </a:r>
            <a:endParaRPr sz="2400" dirty="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total inventory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 smtClean="0">
                <a:latin typeface="Calibri"/>
                <a:cs typeface="Calibri"/>
              </a:rPr>
              <a:t>costs</a:t>
            </a:r>
            <a:endParaRPr sz="3300" dirty="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Basic </a:t>
            </a:r>
            <a:r>
              <a:rPr sz="2400" b="1" spc="-15" dirty="0">
                <a:latin typeface="Calibri"/>
                <a:cs typeface="Calibri"/>
              </a:rPr>
              <a:t>EOQ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5" dirty="0" smtClean="0">
                <a:latin typeface="Calibri"/>
                <a:cs typeface="Calibri"/>
              </a:rPr>
              <a:t>model</a:t>
            </a:r>
            <a:endParaRPr sz="3300" dirty="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Production </a:t>
            </a:r>
            <a:r>
              <a:rPr sz="2400" b="1" spc="-10" dirty="0">
                <a:latin typeface="Calibri"/>
                <a:cs typeface="Calibri"/>
              </a:rPr>
              <a:t>quantity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dirty="0" smtClean="0">
                <a:latin typeface="Calibri"/>
                <a:cs typeface="Calibri"/>
              </a:rPr>
              <a:t>model</a:t>
            </a:r>
            <a:r>
              <a:rPr lang="en-IN" sz="2400" b="1" dirty="0" smtClean="0">
                <a:latin typeface="Calibri"/>
                <a:cs typeface="Calibri"/>
              </a:rPr>
              <a:t> </a:t>
            </a:r>
          </a:p>
          <a:p>
            <a:pPr marL="12065">
              <a:lnSpc>
                <a:spcPct val="10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en-IN" sz="2400" b="1" dirty="0" smtClean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r>
              <a:rPr lang="en-IN" sz="2400" dirty="0" smtClean="0">
                <a:latin typeface="Calibri"/>
                <a:cs typeface="Calibri"/>
              </a:rPr>
              <a:t>                                    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030" y="0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43176" y="584961"/>
            <a:ext cx="42195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Assumptions </a:t>
            </a:r>
            <a:r>
              <a:rPr dirty="0"/>
              <a:t>of Basic </a:t>
            </a:r>
            <a:r>
              <a:rPr spc="-15" dirty="0"/>
              <a:t>EOQ</a:t>
            </a:r>
            <a:r>
              <a:rPr spc="-75" dirty="0"/>
              <a:t> </a:t>
            </a:r>
            <a:r>
              <a:rPr spc="-5" dirty="0"/>
              <a:t>Model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45844" y="1729485"/>
            <a:ext cx="6564630" cy="269621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93065" marR="5080" indent="-381000">
              <a:lnSpc>
                <a:spcPts val="2600"/>
              </a:lnSpc>
              <a:spcBef>
                <a:spcPts val="420"/>
              </a:spcBef>
            </a:pPr>
            <a:r>
              <a:rPr sz="2400" spc="-5" dirty="0">
                <a:latin typeface="Calibri"/>
                <a:cs typeface="Calibri"/>
              </a:rPr>
              <a:t>Demand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5" dirty="0">
                <a:latin typeface="Calibri"/>
                <a:cs typeface="Calibri"/>
              </a:rPr>
              <a:t>known </a:t>
            </a:r>
            <a:r>
              <a:rPr sz="2400" dirty="0">
                <a:latin typeface="Calibri"/>
                <a:cs typeface="Calibri"/>
              </a:rPr>
              <a:t>with </a:t>
            </a:r>
            <a:r>
              <a:rPr sz="2400" spc="-5" dirty="0">
                <a:latin typeface="Calibri"/>
                <a:cs typeface="Calibri"/>
              </a:rPr>
              <a:t>certainty </a:t>
            </a:r>
            <a:r>
              <a:rPr sz="2400" dirty="0">
                <a:latin typeface="Calibri"/>
                <a:cs typeface="Calibri"/>
              </a:rPr>
              <a:t>and is </a:t>
            </a:r>
            <a:r>
              <a:rPr sz="2400" spc="-15" dirty="0">
                <a:latin typeface="Calibri"/>
                <a:cs typeface="Calibri"/>
              </a:rPr>
              <a:t>constant</a:t>
            </a:r>
            <a:r>
              <a:rPr sz="2400" spc="-16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over  </a:t>
            </a:r>
            <a:r>
              <a:rPr sz="2400" dirty="0">
                <a:latin typeface="Calibri"/>
                <a:cs typeface="Calibri"/>
              </a:rPr>
              <a:t>time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No </a:t>
            </a:r>
            <a:r>
              <a:rPr sz="2400" spc="-10" dirty="0">
                <a:latin typeface="Calibri"/>
                <a:cs typeface="Calibri"/>
              </a:rPr>
              <a:t>shortages </a:t>
            </a:r>
            <a:r>
              <a:rPr sz="2400" spc="-15" dirty="0">
                <a:latin typeface="Calibri"/>
                <a:cs typeface="Calibri"/>
              </a:rPr>
              <a:t>are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allowed</a:t>
            </a:r>
            <a:endParaRPr sz="2400">
              <a:latin typeface="Calibri"/>
              <a:cs typeface="Calibri"/>
            </a:endParaRPr>
          </a:p>
          <a:p>
            <a:pPr marL="12700" marR="906780">
              <a:lnSpc>
                <a:spcPts val="5190"/>
              </a:lnSpc>
              <a:spcBef>
                <a:spcPts val="550"/>
              </a:spcBef>
            </a:pPr>
            <a:r>
              <a:rPr sz="2400" spc="-5" dirty="0">
                <a:latin typeface="Calibri"/>
                <a:cs typeface="Calibri"/>
              </a:rPr>
              <a:t>Lead </a:t>
            </a:r>
            <a:r>
              <a:rPr sz="2400" dirty="0">
                <a:latin typeface="Calibri"/>
                <a:cs typeface="Calibri"/>
              </a:rPr>
              <a:t>time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receipt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5" dirty="0">
                <a:latin typeface="Calibri"/>
                <a:cs typeface="Calibri"/>
              </a:rPr>
              <a:t>orders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15" dirty="0">
                <a:latin typeface="Calibri"/>
                <a:cs typeface="Calibri"/>
              </a:rPr>
              <a:t>constant  Order </a:t>
            </a:r>
            <a:r>
              <a:rPr sz="2400" spc="-5" dirty="0">
                <a:latin typeface="Calibri"/>
                <a:cs typeface="Calibri"/>
              </a:rPr>
              <a:t>quantity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10" dirty="0">
                <a:latin typeface="Calibri"/>
                <a:cs typeface="Calibri"/>
              </a:rPr>
              <a:t>received </a:t>
            </a:r>
            <a:r>
              <a:rPr sz="2400" dirty="0">
                <a:latin typeface="Calibri"/>
                <a:cs typeface="Calibri"/>
              </a:rPr>
              <a:t>all </a:t>
            </a:r>
            <a:r>
              <a:rPr sz="2400" spc="-15" dirty="0">
                <a:latin typeface="Calibri"/>
                <a:cs typeface="Calibri"/>
              </a:rPr>
              <a:t>at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once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030" y="0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896614" y="850214"/>
            <a:ext cx="15671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Safety</a:t>
            </a:r>
            <a:r>
              <a:rPr spc="-90" dirty="0"/>
              <a:t> </a:t>
            </a:r>
            <a:r>
              <a:rPr spc="-5" dirty="0"/>
              <a:t>Stock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02919" y="2093213"/>
            <a:ext cx="6941184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Calibri"/>
                <a:cs typeface="Calibri"/>
              </a:rPr>
              <a:t>Safety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stock</a:t>
            </a:r>
            <a:endParaRPr sz="2000">
              <a:latin typeface="Calibri"/>
              <a:cs typeface="Calibri"/>
            </a:endParaRPr>
          </a:p>
          <a:p>
            <a:pPr marL="817244" indent="-134620">
              <a:lnSpc>
                <a:spcPct val="100000"/>
              </a:lnSpc>
              <a:buChar char="-"/>
              <a:tabLst>
                <a:tab pos="817880" algn="l"/>
              </a:tabLst>
            </a:pPr>
            <a:r>
              <a:rPr sz="2000" spc="-15" dirty="0">
                <a:latin typeface="Calibri"/>
                <a:cs typeface="Calibri"/>
              </a:rPr>
              <a:t>buffer </a:t>
            </a:r>
            <a:r>
              <a:rPr sz="2000" dirty="0">
                <a:latin typeface="Calibri"/>
                <a:cs typeface="Calibri"/>
              </a:rPr>
              <a:t>added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on hand </a:t>
            </a:r>
            <a:r>
              <a:rPr sz="2000" spc="-15" dirty="0">
                <a:latin typeface="Calibri"/>
                <a:cs typeface="Calibri"/>
              </a:rPr>
              <a:t>inventory </a:t>
            </a:r>
            <a:r>
              <a:rPr sz="2000" spc="-5" dirty="0">
                <a:latin typeface="Calibri"/>
                <a:cs typeface="Calibri"/>
              </a:rPr>
              <a:t>during </a:t>
            </a:r>
            <a:r>
              <a:rPr sz="2000" dirty="0">
                <a:latin typeface="Calibri"/>
                <a:cs typeface="Calibri"/>
              </a:rPr>
              <a:t>lead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time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Calibri"/>
              <a:buChar char="-"/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Stockout</a:t>
            </a:r>
            <a:endParaRPr sz="2000">
              <a:latin typeface="Calibri"/>
              <a:cs typeface="Calibri"/>
            </a:endParaRPr>
          </a:p>
          <a:p>
            <a:pPr marL="817244" indent="-134620">
              <a:lnSpc>
                <a:spcPct val="100000"/>
              </a:lnSpc>
              <a:buChar char="-"/>
              <a:tabLst>
                <a:tab pos="817880" algn="l"/>
              </a:tabLst>
            </a:pPr>
            <a:r>
              <a:rPr sz="2000" dirty="0">
                <a:latin typeface="Calibri"/>
                <a:cs typeface="Calibri"/>
              </a:rPr>
              <a:t>an </a:t>
            </a:r>
            <a:r>
              <a:rPr sz="2000" spc="-15" dirty="0">
                <a:latin typeface="Calibri"/>
                <a:cs typeface="Calibri"/>
              </a:rPr>
              <a:t>inventory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shortage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Calibri"/>
              <a:buChar char="-"/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Service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level</a:t>
            </a:r>
            <a:endParaRPr sz="2000">
              <a:latin typeface="Calibri"/>
              <a:cs typeface="Calibri"/>
            </a:endParaRPr>
          </a:p>
          <a:p>
            <a:pPr marL="817244" indent="-134620">
              <a:lnSpc>
                <a:spcPct val="100000"/>
              </a:lnSpc>
              <a:buChar char="-"/>
              <a:tabLst>
                <a:tab pos="817880" algn="l"/>
              </a:tabLst>
            </a:pPr>
            <a:r>
              <a:rPr sz="2000" spc="-5" dirty="0">
                <a:latin typeface="Calibri"/>
                <a:cs typeface="Calibri"/>
              </a:rPr>
              <a:t>probability that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5" dirty="0">
                <a:latin typeface="Calibri"/>
                <a:cs typeface="Calibri"/>
              </a:rPr>
              <a:t>inventory </a:t>
            </a:r>
            <a:r>
              <a:rPr sz="2000" spc="-5" dirty="0">
                <a:latin typeface="Calibri"/>
                <a:cs typeface="Calibri"/>
              </a:rPr>
              <a:t>which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10" dirty="0">
                <a:latin typeface="Calibri"/>
                <a:cs typeface="Calibri"/>
              </a:rPr>
              <a:t>available </a:t>
            </a:r>
            <a:r>
              <a:rPr sz="2000" spc="-5" dirty="0">
                <a:latin typeface="Calibri"/>
                <a:cs typeface="Calibri"/>
              </a:rPr>
              <a:t>during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lead</a:t>
            </a:r>
            <a:endParaRPr sz="2000">
              <a:latin typeface="Calibri"/>
              <a:cs typeface="Calibri"/>
            </a:endParaRPr>
          </a:p>
          <a:p>
            <a:pPr marL="105664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time will meet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demand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030" y="0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35940" y="699261"/>
            <a:ext cx="7578090" cy="433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0" algn="ctr">
              <a:lnSpc>
                <a:spcPct val="100000"/>
              </a:lnSpc>
              <a:spcBef>
                <a:spcPts val="100"/>
              </a:spcBef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Classifying </a:t>
            </a:r>
            <a:r>
              <a:rPr sz="24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Inventory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Items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 dirty="0">
              <a:latin typeface="Calibri"/>
              <a:cs typeface="Calibri"/>
            </a:endParaRPr>
          </a:p>
          <a:p>
            <a:pPr marL="847090" algn="ctr">
              <a:lnSpc>
                <a:spcPct val="100000"/>
              </a:lnSpc>
            </a:pPr>
            <a:r>
              <a:rPr sz="2400" dirty="0" smtClean="0">
                <a:latin typeface="Calibri"/>
                <a:cs typeface="Calibri"/>
              </a:rPr>
              <a:t>ABC</a:t>
            </a:r>
            <a:r>
              <a:rPr lang="en-IN" sz="2400" dirty="0" smtClean="0">
                <a:latin typeface="Calibri"/>
                <a:cs typeface="Calibri"/>
              </a:rPr>
              <a:t>(Always better Control)</a:t>
            </a:r>
            <a:r>
              <a:rPr sz="2400" spc="-40" dirty="0" smtClean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Classification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050" dirty="0">
              <a:latin typeface="Calibri"/>
              <a:cs typeface="Calibri"/>
            </a:endParaRPr>
          </a:p>
          <a:p>
            <a:pPr marL="1841500" marR="158115" indent="-1829435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A </a:t>
            </a:r>
            <a:r>
              <a:rPr sz="2400" b="1" spc="-10" dirty="0">
                <a:latin typeface="Calibri"/>
                <a:cs typeface="Calibri"/>
              </a:rPr>
              <a:t>Items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spc="-5" dirty="0">
                <a:latin typeface="Calibri"/>
                <a:cs typeface="Calibri"/>
              </a:rPr>
              <a:t>very tight </a:t>
            </a:r>
            <a:r>
              <a:rPr sz="2400" spc="-15" dirty="0">
                <a:latin typeface="Calibri"/>
                <a:cs typeface="Calibri"/>
              </a:rPr>
              <a:t>control, complete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accurate records,  </a:t>
            </a:r>
            <a:r>
              <a:rPr sz="2400" spc="-10" dirty="0">
                <a:latin typeface="Calibri"/>
                <a:cs typeface="Calibri"/>
              </a:rPr>
              <a:t>frequent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review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B </a:t>
            </a:r>
            <a:r>
              <a:rPr sz="2400" b="1" spc="-10" dirty="0">
                <a:latin typeface="Calibri"/>
                <a:cs typeface="Calibri"/>
              </a:rPr>
              <a:t>Items </a:t>
            </a:r>
            <a:r>
              <a:rPr sz="2400" dirty="0">
                <a:latin typeface="Calibri"/>
                <a:cs typeface="Calibri"/>
              </a:rPr>
              <a:t>– less </a:t>
            </a:r>
            <a:r>
              <a:rPr sz="2400" spc="-5" dirty="0">
                <a:latin typeface="Calibri"/>
                <a:cs typeface="Calibri"/>
              </a:rPr>
              <a:t>tightly </a:t>
            </a:r>
            <a:r>
              <a:rPr sz="2400" spc="-15" dirty="0">
                <a:latin typeface="Calibri"/>
                <a:cs typeface="Calibri"/>
              </a:rPr>
              <a:t>controlled, </a:t>
            </a:r>
            <a:r>
              <a:rPr sz="2400" spc="-10" dirty="0">
                <a:latin typeface="Calibri"/>
                <a:cs typeface="Calibri"/>
              </a:rPr>
              <a:t>good </a:t>
            </a:r>
            <a:r>
              <a:rPr sz="2400" spc="-15" dirty="0">
                <a:latin typeface="Calibri"/>
                <a:cs typeface="Calibri"/>
              </a:rPr>
              <a:t>records, </a:t>
            </a:r>
            <a:r>
              <a:rPr sz="2400" spc="-5" dirty="0">
                <a:latin typeface="Calibri"/>
                <a:cs typeface="Calibri"/>
              </a:rPr>
              <a:t>regular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review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00" dirty="0">
              <a:latin typeface="Calibri"/>
              <a:cs typeface="Calibri"/>
            </a:endParaRPr>
          </a:p>
          <a:p>
            <a:pPr marL="1841500" marR="266065" indent="-1829435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C </a:t>
            </a:r>
            <a:r>
              <a:rPr sz="2400" b="1" spc="-10" dirty="0">
                <a:latin typeface="Calibri"/>
                <a:cs typeface="Calibri"/>
              </a:rPr>
              <a:t>Items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spc="-10" dirty="0">
                <a:latin typeface="Calibri"/>
                <a:cs typeface="Calibri"/>
              </a:rPr>
              <a:t>simplest </a:t>
            </a:r>
            <a:r>
              <a:rPr sz="2400" spc="-15" dirty="0">
                <a:latin typeface="Calibri"/>
                <a:cs typeface="Calibri"/>
              </a:rPr>
              <a:t>controls </a:t>
            </a:r>
            <a:r>
              <a:rPr sz="2400" spc="-5" dirty="0">
                <a:latin typeface="Calibri"/>
                <a:cs typeface="Calibri"/>
              </a:rPr>
              <a:t>possible, </a:t>
            </a:r>
            <a:r>
              <a:rPr sz="2400" dirty="0">
                <a:latin typeface="Calibri"/>
                <a:cs typeface="Calibri"/>
              </a:rPr>
              <a:t>minimal </a:t>
            </a:r>
            <a:r>
              <a:rPr sz="2400" spc="-15" dirty="0">
                <a:latin typeface="Calibri"/>
                <a:cs typeface="Calibri"/>
              </a:rPr>
              <a:t>records, large  inventories, </a:t>
            </a:r>
            <a:r>
              <a:rPr sz="2400" spc="-5" dirty="0">
                <a:latin typeface="Calibri"/>
                <a:cs typeface="Calibri"/>
              </a:rPr>
              <a:t>periodic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review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030" y="0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03575" y="622757"/>
            <a:ext cx="24091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What </a:t>
            </a:r>
            <a:r>
              <a:rPr dirty="0"/>
              <a:t>is</a:t>
            </a:r>
            <a:r>
              <a:rPr spc="-60" dirty="0"/>
              <a:t> </a:t>
            </a:r>
            <a:r>
              <a:rPr spc="-15" dirty="0"/>
              <a:t>Inventory?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50594" y="1537461"/>
            <a:ext cx="6909434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10515" algn="l"/>
              </a:tabLst>
            </a:pPr>
            <a:r>
              <a:rPr sz="2400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physical </a:t>
            </a:r>
            <a:r>
              <a:rPr sz="2400" spc="-10" dirty="0">
                <a:latin typeface="Calibri"/>
                <a:cs typeface="Calibri"/>
              </a:rPr>
              <a:t>resource that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firm holds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5" dirty="0">
                <a:latin typeface="Calibri"/>
                <a:cs typeface="Calibri"/>
              </a:rPr>
              <a:t>stock </a:t>
            </a:r>
            <a:r>
              <a:rPr sz="2400" dirty="0">
                <a:latin typeface="Calibri"/>
                <a:cs typeface="Calibri"/>
              </a:rPr>
              <a:t>with the  </a:t>
            </a:r>
            <a:r>
              <a:rPr sz="2400" spc="-15" dirty="0">
                <a:latin typeface="Calibri"/>
                <a:cs typeface="Calibri"/>
              </a:rPr>
              <a:t>intent </a:t>
            </a:r>
            <a:r>
              <a:rPr sz="2400" spc="-5" dirty="0">
                <a:latin typeface="Calibri"/>
                <a:cs typeface="Calibri"/>
              </a:rPr>
              <a:t>of selling </a:t>
            </a:r>
            <a:r>
              <a:rPr sz="2400" dirty="0">
                <a:latin typeface="Calibri"/>
                <a:cs typeface="Calibri"/>
              </a:rPr>
              <a:t>it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spc="-15" dirty="0">
                <a:latin typeface="Calibri"/>
                <a:cs typeface="Calibri"/>
              </a:rPr>
              <a:t>transforming </a:t>
            </a:r>
            <a:r>
              <a:rPr sz="2400" dirty="0">
                <a:latin typeface="Calibri"/>
                <a:cs typeface="Calibri"/>
              </a:rPr>
              <a:t>it </a:t>
            </a:r>
            <a:r>
              <a:rPr sz="2400" spc="-15" dirty="0">
                <a:latin typeface="Calibri"/>
                <a:cs typeface="Calibri"/>
              </a:rPr>
              <a:t>into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more  </a:t>
            </a:r>
            <a:r>
              <a:rPr sz="2400" spc="-5" dirty="0">
                <a:latin typeface="Calibri"/>
                <a:cs typeface="Calibri"/>
              </a:rPr>
              <a:t>valuable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state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libri"/>
              <a:buAutoNum type="arabicPeriod"/>
            </a:pPr>
            <a:endParaRPr sz="3300">
              <a:latin typeface="Calibri"/>
              <a:cs typeface="Calibri"/>
            </a:endParaRPr>
          </a:p>
          <a:p>
            <a:pPr marL="309880" indent="-297815">
              <a:lnSpc>
                <a:spcPct val="100000"/>
              </a:lnSpc>
              <a:buAutoNum type="arabicPeriod"/>
              <a:tabLst>
                <a:tab pos="310515" algn="l"/>
              </a:tabLst>
            </a:pPr>
            <a:r>
              <a:rPr sz="2400" spc="-5" dirty="0">
                <a:latin typeface="Calibri"/>
                <a:cs typeface="Calibri"/>
              </a:rPr>
              <a:t>Purpose of </a:t>
            </a:r>
            <a:r>
              <a:rPr sz="2400" spc="-15" dirty="0">
                <a:latin typeface="Calibri"/>
                <a:cs typeface="Calibri"/>
              </a:rPr>
              <a:t>inventory</a:t>
            </a:r>
            <a:r>
              <a:rPr sz="2400" spc="-5" dirty="0">
                <a:latin typeface="Calibri"/>
                <a:cs typeface="Calibri"/>
              </a:rPr>
              <a:t> management:</a:t>
            </a:r>
            <a:endParaRPr sz="2400">
              <a:latin typeface="Calibri"/>
              <a:cs typeface="Calibri"/>
            </a:endParaRPr>
          </a:p>
          <a:p>
            <a:pPr marL="577215" lvl="1" indent="-107950">
              <a:lnSpc>
                <a:spcPct val="100000"/>
              </a:lnSpc>
              <a:spcBef>
                <a:spcPts val="575"/>
              </a:spcBef>
              <a:buSzPct val="95833"/>
              <a:buFont typeface="Arial"/>
              <a:buChar char="•"/>
              <a:tabLst>
                <a:tab pos="577850" algn="l"/>
              </a:tabLst>
            </a:pPr>
            <a:r>
              <a:rPr sz="2400" spc="-10" dirty="0">
                <a:latin typeface="Calibri"/>
                <a:cs typeface="Calibri"/>
              </a:rPr>
              <a:t>How </a:t>
            </a:r>
            <a:r>
              <a:rPr sz="2400" spc="-15" dirty="0">
                <a:latin typeface="Calibri"/>
                <a:cs typeface="Calibri"/>
              </a:rPr>
              <a:t>many </a:t>
            </a:r>
            <a:r>
              <a:rPr sz="2400" spc="-5" dirty="0">
                <a:latin typeface="Calibri"/>
                <a:cs typeface="Calibri"/>
              </a:rPr>
              <a:t>units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order</a:t>
            </a:r>
            <a:endParaRPr sz="2400">
              <a:latin typeface="Calibri"/>
              <a:cs typeface="Calibri"/>
            </a:endParaRPr>
          </a:p>
          <a:p>
            <a:pPr marL="577215" lvl="1" indent="-107950">
              <a:lnSpc>
                <a:spcPct val="100000"/>
              </a:lnSpc>
              <a:spcBef>
                <a:spcPts val="580"/>
              </a:spcBef>
              <a:buSzPct val="95833"/>
              <a:buFont typeface="Arial"/>
              <a:buChar char="•"/>
              <a:tabLst>
                <a:tab pos="577850" algn="l"/>
              </a:tabLst>
            </a:pPr>
            <a:r>
              <a:rPr sz="2400" dirty="0">
                <a:latin typeface="Calibri"/>
                <a:cs typeface="Calibri"/>
              </a:rPr>
              <a:t>When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order</a:t>
            </a:r>
            <a:endParaRPr sz="2400">
              <a:latin typeface="Calibri"/>
              <a:cs typeface="Calibri"/>
            </a:endParaRPr>
          </a:p>
          <a:p>
            <a:pPr marL="577215" lvl="1" indent="-107950">
              <a:lnSpc>
                <a:spcPct val="100000"/>
              </a:lnSpc>
              <a:spcBef>
                <a:spcPts val="575"/>
              </a:spcBef>
              <a:buSzPct val="95833"/>
              <a:buFont typeface="Arial"/>
              <a:buChar char="•"/>
              <a:tabLst>
                <a:tab pos="577850" algn="l"/>
              </a:tabLst>
            </a:pPr>
            <a:r>
              <a:rPr sz="2400" dirty="0">
                <a:latin typeface="Calibri"/>
                <a:cs typeface="Calibri"/>
              </a:rPr>
              <a:t>When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return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replace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459740" y="699261"/>
            <a:ext cx="7990840" cy="4307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80" algn="ctr">
              <a:lnSpc>
                <a:spcPct val="100000"/>
              </a:lnSpc>
              <a:spcBef>
                <a:spcPts val="100"/>
              </a:spcBef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Reasons </a:t>
            </a:r>
            <a:r>
              <a:rPr sz="2400" b="1" u="heavy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We </a:t>
            </a:r>
            <a:r>
              <a:rPr sz="24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Keep</a:t>
            </a:r>
            <a:r>
              <a:rPr sz="2400" b="1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Inventory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Improve </a:t>
            </a:r>
            <a:r>
              <a:rPr sz="2400" spc="-10" dirty="0">
                <a:latin typeface="Calibri"/>
                <a:cs typeface="Calibri"/>
              </a:rPr>
              <a:t>customer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service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Maintain </a:t>
            </a:r>
            <a:r>
              <a:rPr sz="2400" spc="-5" dirty="0">
                <a:latin typeface="Calibri"/>
                <a:cs typeface="Calibri"/>
              </a:rPr>
              <a:t>independence 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supply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chain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Bullwhip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effect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Seasonal or </a:t>
            </a:r>
            <a:r>
              <a:rPr sz="2400" spc="-10" dirty="0">
                <a:latin typeface="Calibri"/>
                <a:cs typeface="Calibri"/>
              </a:rPr>
              <a:t>cyclical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demand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Hedge </a:t>
            </a:r>
            <a:r>
              <a:rPr sz="2400" spc="-15" dirty="0">
                <a:latin typeface="Calibri"/>
                <a:cs typeface="Calibri"/>
              </a:rPr>
              <a:t>against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future </a:t>
            </a:r>
            <a:r>
              <a:rPr sz="2400" spc="-5" dirty="0">
                <a:latin typeface="Calibri"/>
                <a:cs typeface="Calibri"/>
              </a:rPr>
              <a:t>(demand, price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volatility…)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Inventory </a:t>
            </a:r>
            <a:r>
              <a:rPr sz="2400" spc="-10" dirty="0">
                <a:latin typeface="Calibri"/>
                <a:cs typeface="Calibri"/>
              </a:rPr>
              <a:t>provides </a:t>
            </a:r>
            <a:r>
              <a:rPr sz="2400" spc="-5" dirty="0">
                <a:latin typeface="Calibri"/>
                <a:cs typeface="Calibri"/>
              </a:rPr>
              <a:t>independence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vendors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70" dirty="0">
                <a:latin typeface="Calibri"/>
                <a:cs typeface="Calibri"/>
              </a:rPr>
              <a:t>Take </a:t>
            </a:r>
            <a:r>
              <a:rPr sz="2400" spc="-15" dirty="0">
                <a:latin typeface="Calibri"/>
                <a:cs typeface="Calibri"/>
              </a:rPr>
              <a:t>advantage </a:t>
            </a:r>
            <a:r>
              <a:rPr sz="2400" spc="-5" dirty="0">
                <a:latin typeface="Calibri"/>
                <a:cs typeface="Calibri"/>
              </a:rPr>
              <a:t>of price</a:t>
            </a:r>
            <a:r>
              <a:rPr sz="2400" spc="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discounts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0" dirty="0">
                <a:latin typeface="Calibri"/>
                <a:cs typeface="Calibri"/>
              </a:rPr>
              <a:t>Transportation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discounts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Protection </a:t>
            </a:r>
            <a:r>
              <a:rPr sz="2400" spc="-15" dirty="0">
                <a:latin typeface="Calibri"/>
                <a:cs typeface="Calibri"/>
              </a:rPr>
              <a:t>from </a:t>
            </a:r>
            <a:r>
              <a:rPr sz="2400" spc="-10" dirty="0">
                <a:latin typeface="Calibri"/>
                <a:cs typeface="Calibri"/>
              </a:rPr>
              <a:t>shocks </a:t>
            </a:r>
            <a:r>
              <a:rPr sz="2400" spc="-5" dirty="0">
                <a:latin typeface="Calibri"/>
                <a:cs typeface="Calibri"/>
              </a:rPr>
              <a:t>(labor </a:t>
            </a:r>
            <a:r>
              <a:rPr sz="2400" spc="-15" dirty="0">
                <a:latin typeface="Calibri"/>
                <a:cs typeface="Calibri"/>
              </a:rPr>
              <a:t>strikes, natural disasters, surges 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demand,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etc.)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822194" y="394208"/>
            <a:ext cx="353885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Reasons </a:t>
            </a:r>
            <a:r>
              <a:rPr spc="-45" dirty="0"/>
              <a:t>We </a:t>
            </a:r>
            <a:r>
              <a:rPr spc="-15" dirty="0"/>
              <a:t>Keep</a:t>
            </a:r>
            <a:r>
              <a:rPr spc="-40" dirty="0"/>
              <a:t> </a:t>
            </a:r>
            <a:r>
              <a:rPr spc="-15" dirty="0"/>
              <a:t>Inventory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59740" y="1156461"/>
            <a:ext cx="8312150" cy="4644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latin typeface="Calibri"/>
                <a:cs typeface="Calibri"/>
              </a:rPr>
              <a:t>Adding value </a:t>
            </a:r>
            <a:r>
              <a:rPr sz="2400" i="1" spc="-5" dirty="0">
                <a:latin typeface="Calibri"/>
                <a:cs typeface="Calibri"/>
              </a:rPr>
              <a:t>through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inventory: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Calibri"/>
              <a:cs typeface="Calibri"/>
            </a:endParaRPr>
          </a:p>
          <a:p>
            <a:pPr marR="599440" algn="ctr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Quality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spc="-15" dirty="0">
                <a:latin typeface="Calibri"/>
                <a:cs typeface="Calibri"/>
              </a:rPr>
              <a:t>Inventory </a:t>
            </a:r>
            <a:r>
              <a:rPr sz="2400" spc="-10" dirty="0">
                <a:latin typeface="Calibri"/>
                <a:cs typeface="Calibri"/>
              </a:rPr>
              <a:t>can </a:t>
            </a:r>
            <a:r>
              <a:rPr sz="2400" dirty="0">
                <a:latin typeface="Calibri"/>
                <a:cs typeface="Calibri"/>
              </a:rPr>
              <a:t>act as a </a:t>
            </a:r>
            <a:r>
              <a:rPr sz="2400" spc="-20" dirty="0">
                <a:latin typeface="Calibri"/>
                <a:cs typeface="Calibri"/>
              </a:rPr>
              <a:t>buffer </a:t>
            </a:r>
            <a:r>
              <a:rPr sz="2400" spc="-15" dirty="0">
                <a:latin typeface="Calibri"/>
                <a:cs typeface="Calibri"/>
              </a:rPr>
              <a:t>against </a:t>
            </a:r>
            <a:r>
              <a:rPr sz="2400" spc="-10" dirty="0">
                <a:latin typeface="Calibri"/>
                <a:cs typeface="Calibri"/>
              </a:rPr>
              <a:t>poor</a:t>
            </a:r>
            <a:r>
              <a:rPr sz="2400" spc="4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quality.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500">
              <a:latin typeface="Calibri"/>
              <a:cs typeface="Calibri"/>
            </a:endParaRPr>
          </a:p>
          <a:p>
            <a:pPr marL="210820" marR="793115" algn="ctr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Speed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spc="-10" dirty="0">
                <a:latin typeface="Calibri"/>
                <a:cs typeface="Calibri"/>
              </a:rPr>
              <a:t>Location of </a:t>
            </a:r>
            <a:r>
              <a:rPr sz="2400" spc="-15" dirty="0">
                <a:latin typeface="Calibri"/>
                <a:cs typeface="Calibri"/>
              </a:rPr>
              <a:t>inventory </a:t>
            </a:r>
            <a:r>
              <a:rPr sz="2400" spc="-10" dirty="0">
                <a:latin typeface="Calibri"/>
                <a:cs typeface="Calibri"/>
              </a:rPr>
              <a:t>can </a:t>
            </a:r>
            <a:r>
              <a:rPr sz="2400" spc="-20" dirty="0">
                <a:latin typeface="Calibri"/>
                <a:cs typeface="Calibri"/>
              </a:rPr>
              <a:t>have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significant </a:t>
            </a:r>
            <a:r>
              <a:rPr sz="2400" dirty="0">
                <a:latin typeface="Calibri"/>
                <a:cs typeface="Calibri"/>
              </a:rPr>
              <a:t>impact  </a:t>
            </a:r>
            <a:r>
              <a:rPr sz="2400" spc="-5" dirty="0">
                <a:latin typeface="Calibri"/>
                <a:cs typeface="Calibri"/>
              </a:rPr>
              <a:t>on fulfilling </a:t>
            </a:r>
            <a:r>
              <a:rPr sz="2400" spc="-10" dirty="0">
                <a:latin typeface="Calibri"/>
                <a:cs typeface="Calibri"/>
              </a:rPr>
              <a:t>customer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demand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50">
              <a:latin typeface="Calibri"/>
              <a:cs typeface="Calibri"/>
            </a:endParaRPr>
          </a:p>
          <a:p>
            <a:pPr marL="21082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Flexibility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spc="-10" dirty="0">
                <a:latin typeface="Calibri"/>
                <a:cs typeface="Calibri"/>
              </a:rPr>
              <a:t>Location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level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anticipatory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inventory</a:t>
            </a:r>
            <a:endParaRPr sz="2400">
              <a:latin typeface="Calibri"/>
              <a:cs typeface="Calibri"/>
            </a:endParaRPr>
          </a:p>
          <a:p>
            <a:pPr marL="203962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directly </a:t>
            </a:r>
            <a:r>
              <a:rPr sz="2400" spc="-20" dirty="0">
                <a:latin typeface="Calibri"/>
                <a:cs typeface="Calibri"/>
              </a:rPr>
              <a:t>effect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30" dirty="0">
                <a:latin typeface="Calibri"/>
                <a:cs typeface="Calibri"/>
              </a:rPr>
              <a:t>firm’s </a:t>
            </a:r>
            <a:r>
              <a:rPr sz="2400" spc="-10" dirty="0">
                <a:latin typeface="Calibri"/>
                <a:cs typeface="Calibri"/>
              </a:rPr>
              <a:t>flexibility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meet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demand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Calibri"/>
              <a:cs typeface="Calibri"/>
            </a:endParaRPr>
          </a:p>
          <a:p>
            <a:pPr marL="1125220" marR="1092835" indent="-915035">
              <a:lnSpc>
                <a:spcPct val="100000"/>
              </a:lnSpc>
              <a:tabLst>
                <a:tab pos="1125220" algn="l"/>
              </a:tabLst>
            </a:pPr>
            <a:r>
              <a:rPr sz="2400" b="1" spc="-10" dirty="0">
                <a:latin typeface="Calibri"/>
                <a:cs typeface="Calibri"/>
              </a:rPr>
              <a:t>Cost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	</a:t>
            </a:r>
            <a:r>
              <a:rPr sz="2400" spc="-10" dirty="0">
                <a:latin typeface="Calibri"/>
                <a:cs typeface="Calibri"/>
              </a:rPr>
              <a:t>Direct </a:t>
            </a:r>
            <a:r>
              <a:rPr sz="2400" spc="-15" dirty="0">
                <a:latin typeface="Calibri"/>
                <a:cs typeface="Calibri"/>
              </a:rPr>
              <a:t>effect: </a:t>
            </a:r>
            <a:r>
              <a:rPr sz="2400" spc="-5" dirty="0">
                <a:latin typeface="Calibri"/>
                <a:cs typeface="Calibri"/>
              </a:rPr>
              <a:t>purchasing, </a:t>
            </a:r>
            <a:r>
              <a:rPr sz="2400" spc="-25" dirty="0">
                <a:latin typeface="Calibri"/>
                <a:cs typeface="Calibri"/>
              </a:rPr>
              <a:t>delivery, </a:t>
            </a:r>
            <a:r>
              <a:rPr sz="2400" spc="-5" dirty="0">
                <a:latin typeface="Calibri"/>
                <a:cs typeface="Calibri"/>
              </a:rPr>
              <a:t>manufacturing  Indirect: </a:t>
            </a:r>
            <a:r>
              <a:rPr sz="2400" spc="-15" dirty="0">
                <a:latin typeface="Calibri"/>
                <a:cs typeface="Calibri"/>
              </a:rPr>
              <a:t>inventory </a:t>
            </a:r>
            <a:r>
              <a:rPr sz="2400" spc="-5" dirty="0">
                <a:latin typeface="Calibri"/>
                <a:cs typeface="Calibri"/>
              </a:rPr>
              <a:t>holding </a:t>
            </a:r>
            <a:r>
              <a:rPr sz="2400" spc="-10" dirty="0">
                <a:latin typeface="Calibri"/>
                <a:cs typeface="Calibri"/>
              </a:rPr>
              <a:t>costs,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stockouts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030" y="0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34336" y="772413"/>
            <a:ext cx="50285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15230" algn="l"/>
              </a:tabLst>
            </a:pPr>
            <a:r>
              <a:rPr sz="2800" spc="-15" dirty="0"/>
              <a:t>What </a:t>
            </a:r>
            <a:r>
              <a:rPr sz="2800" spc="-5" dirty="0"/>
              <a:t>is </a:t>
            </a:r>
            <a:r>
              <a:rPr sz="2800" spc="-20" dirty="0"/>
              <a:t>Inventory</a:t>
            </a:r>
            <a:r>
              <a:rPr sz="2800" spc="50" dirty="0"/>
              <a:t> </a:t>
            </a:r>
            <a:r>
              <a:rPr sz="2800" spc="-15" dirty="0"/>
              <a:t>Management?	</a:t>
            </a:r>
            <a:endParaRPr sz="2800"/>
          </a:p>
        </p:txBody>
      </p:sp>
      <p:sp>
        <p:nvSpPr>
          <p:cNvPr id="9" name="object 9"/>
          <p:cNvSpPr txBox="1"/>
          <p:nvPr/>
        </p:nvSpPr>
        <p:spPr>
          <a:xfrm>
            <a:off x="459740" y="1692910"/>
            <a:ext cx="7732395" cy="4370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346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13995" algn="l"/>
              </a:tabLst>
            </a:pPr>
            <a:r>
              <a:rPr sz="2000" spc="-15" dirty="0">
                <a:latin typeface="Calibri"/>
                <a:cs typeface="Calibri"/>
              </a:rPr>
              <a:t>Inventory </a:t>
            </a:r>
            <a:r>
              <a:rPr sz="2000" spc="-5" dirty="0">
                <a:latin typeface="Calibri"/>
                <a:cs typeface="Calibri"/>
              </a:rPr>
              <a:t>management </a:t>
            </a:r>
            <a:r>
              <a:rPr sz="2000" dirty="0">
                <a:latin typeface="Calibri"/>
                <a:cs typeface="Calibri"/>
              </a:rPr>
              <a:t>is the </a:t>
            </a:r>
            <a:r>
              <a:rPr sz="2000" spc="-10" dirty="0">
                <a:latin typeface="Calibri"/>
                <a:cs typeface="Calibri"/>
              </a:rPr>
              <a:t>process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spc="-10" dirty="0">
                <a:latin typeface="Calibri"/>
                <a:cs typeface="Calibri"/>
              </a:rPr>
              <a:t>keeping track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spc="-25" dirty="0">
                <a:latin typeface="Calibri"/>
                <a:cs typeface="Calibri"/>
              </a:rPr>
              <a:t>inventory, </a:t>
            </a:r>
            <a:r>
              <a:rPr sz="2000" dirty="0">
                <a:latin typeface="Calibri"/>
                <a:cs typeface="Calibri"/>
              </a:rPr>
              <a:t>and  </a:t>
            </a:r>
            <a:r>
              <a:rPr sz="2000" spc="-10" dirty="0">
                <a:latin typeface="Calibri"/>
                <a:cs typeface="Calibri"/>
              </a:rPr>
              <a:t>having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delicate </a:t>
            </a:r>
            <a:r>
              <a:rPr sz="2000" spc="-5" dirty="0">
                <a:latin typeface="Calibri"/>
                <a:cs typeface="Calibri"/>
              </a:rPr>
              <a:t>balance of </a:t>
            </a:r>
            <a:r>
              <a:rPr sz="2000" dirty="0">
                <a:latin typeface="Calibri"/>
                <a:cs typeface="Calibri"/>
              </a:rPr>
              <a:t>supply and </a:t>
            </a:r>
            <a:r>
              <a:rPr sz="2000" spc="-5" dirty="0">
                <a:latin typeface="Calibri"/>
                <a:cs typeface="Calibri"/>
              </a:rPr>
              <a:t>demand firmly </a:t>
            </a:r>
            <a:r>
              <a:rPr sz="2000" spc="-10" dirty="0">
                <a:latin typeface="Calibri"/>
                <a:cs typeface="Calibri"/>
              </a:rPr>
              <a:t>mastered.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950">
              <a:latin typeface="Calibri"/>
              <a:cs typeface="Calibri"/>
            </a:endParaRPr>
          </a:p>
          <a:p>
            <a:pPr marL="12700" marR="961390">
              <a:lnSpc>
                <a:spcPct val="100000"/>
              </a:lnSpc>
              <a:buFont typeface="Arial"/>
              <a:buChar char="•"/>
              <a:tabLst>
                <a:tab pos="213995" algn="l"/>
              </a:tabLst>
            </a:pPr>
            <a:r>
              <a:rPr sz="2000" spc="-15" dirty="0">
                <a:latin typeface="Calibri"/>
                <a:cs typeface="Calibri"/>
              </a:rPr>
              <a:t>Inventory </a:t>
            </a:r>
            <a:r>
              <a:rPr sz="2000" spc="-5" dirty="0">
                <a:latin typeface="Calibri"/>
                <a:cs typeface="Calibri"/>
              </a:rPr>
              <a:t>management helps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ensure that </a:t>
            </a:r>
            <a:r>
              <a:rPr sz="2000" spc="-10" dirty="0">
                <a:latin typeface="Calibri"/>
                <a:cs typeface="Calibri"/>
              </a:rPr>
              <a:t>proper </a:t>
            </a:r>
            <a:r>
              <a:rPr sz="2000" spc="-15" dirty="0">
                <a:latin typeface="Calibri"/>
                <a:cs typeface="Calibri"/>
              </a:rPr>
              <a:t>inventory </a:t>
            </a:r>
            <a:r>
              <a:rPr sz="2000" dirty="0">
                <a:latin typeface="Calibri"/>
                <a:cs typeface="Calibri"/>
              </a:rPr>
              <a:t>is  </a:t>
            </a:r>
            <a:r>
              <a:rPr sz="2000" spc="-5" dirty="0">
                <a:latin typeface="Calibri"/>
                <a:cs typeface="Calibri"/>
              </a:rPr>
              <a:t>maintained </a:t>
            </a:r>
            <a:r>
              <a:rPr sz="2000" spc="-10" dirty="0">
                <a:latin typeface="Calibri"/>
                <a:cs typeface="Calibri"/>
              </a:rPr>
              <a:t>at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times.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165"/>
              </a:spcBef>
              <a:buFont typeface="Arial"/>
              <a:buChar char="•"/>
              <a:tabLst>
                <a:tab pos="213995" algn="l"/>
              </a:tabLst>
            </a:pPr>
            <a:r>
              <a:rPr sz="2000" spc="-15" dirty="0">
                <a:latin typeface="Calibri"/>
                <a:cs typeface="Calibri"/>
              </a:rPr>
              <a:t>Inventory </a:t>
            </a:r>
            <a:r>
              <a:rPr sz="2000" spc="-10" dirty="0">
                <a:latin typeface="Calibri"/>
                <a:cs typeface="Calibri"/>
              </a:rPr>
              <a:t>costs </a:t>
            </a:r>
            <a:r>
              <a:rPr sz="2000" spc="-25" dirty="0">
                <a:latin typeface="Calibri"/>
                <a:cs typeface="Calibri"/>
              </a:rPr>
              <a:t>money. </a:t>
            </a:r>
            <a:r>
              <a:rPr sz="2000" spc="-15" dirty="0">
                <a:latin typeface="Calibri"/>
                <a:cs typeface="Calibri"/>
              </a:rPr>
              <a:t>Therefore,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company does not </a:t>
            </a:r>
            <a:r>
              <a:rPr sz="2000" spc="-15" dirty="0">
                <a:latin typeface="Calibri"/>
                <a:cs typeface="Calibri"/>
              </a:rPr>
              <a:t>want </a:t>
            </a:r>
            <a:r>
              <a:rPr sz="2000" spc="-10" dirty="0">
                <a:latin typeface="Calibri"/>
                <a:cs typeface="Calibri"/>
              </a:rPr>
              <a:t>to </a:t>
            </a:r>
            <a:r>
              <a:rPr sz="2000" spc="-20" dirty="0">
                <a:latin typeface="Calibri"/>
                <a:cs typeface="Calibri"/>
              </a:rPr>
              <a:t>have </a:t>
            </a:r>
            <a:r>
              <a:rPr sz="2000" spc="-10" dirty="0">
                <a:latin typeface="Calibri"/>
                <a:cs typeface="Calibri"/>
              </a:rPr>
              <a:t>too  </a:t>
            </a:r>
            <a:r>
              <a:rPr sz="2000" dirty="0">
                <a:latin typeface="Calibri"/>
                <a:cs typeface="Calibri"/>
              </a:rPr>
              <a:t>much </a:t>
            </a:r>
            <a:r>
              <a:rPr sz="2000" spc="-15" dirty="0">
                <a:latin typeface="Calibri"/>
                <a:cs typeface="Calibri"/>
              </a:rPr>
              <a:t>inventory </a:t>
            </a:r>
            <a:r>
              <a:rPr sz="2000" spc="-5" dirty="0">
                <a:latin typeface="Calibri"/>
                <a:cs typeface="Calibri"/>
              </a:rPr>
              <a:t>or </a:t>
            </a:r>
            <a:r>
              <a:rPr sz="2000" spc="-10" dirty="0">
                <a:latin typeface="Calibri"/>
                <a:cs typeface="Calibri"/>
              </a:rPr>
              <a:t>too </a:t>
            </a:r>
            <a:r>
              <a:rPr sz="2000" spc="-5" dirty="0">
                <a:latin typeface="Calibri"/>
                <a:cs typeface="Calibri"/>
              </a:rPr>
              <a:t>little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inventory.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700">
              <a:latin typeface="Calibri"/>
              <a:cs typeface="Calibri"/>
            </a:endParaRPr>
          </a:p>
          <a:p>
            <a:pPr marL="155575" indent="-14351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56210" algn="l"/>
              </a:tabLst>
            </a:pPr>
            <a:r>
              <a:rPr sz="2000" spc="-15" dirty="0">
                <a:latin typeface="Calibri"/>
                <a:cs typeface="Calibri"/>
              </a:rPr>
              <a:t>Inventory </a:t>
            </a:r>
            <a:r>
              <a:rPr sz="2000" spc="-5" dirty="0">
                <a:latin typeface="Calibri"/>
                <a:cs typeface="Calibri"/>
              </a:rPr>
              <a:t>Management </a:t>
            </a:r>
            <a:r>
              <a:rPr sz="2000" spc="-10" dirty="0">
                <a:latin typeface="Calibri"/>
                <a:cs typeface="Calibri"/>
              </a:rPr>
              <a:t>must </a:t>
            </a:r>
            <a:r>
              <a:rPr sz="2000" spc="-5" dirty="0">
                <a:latin typeface="Calibri"/>
                <a:cs typeface="Calibri"/>
              </a:rPr>
              <a:t>be designed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meet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dictates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marketplace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support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company's </a:t>
            </a:r>
            <a:r>
              <a:rPr sz="2000" spc="-15" dirty="0">
                <a:latin typeface="Calibri"/>
                <a:cs typeface="Calibri"/>
              </a:rPr>
              <a:t>strategic </a:t>
            </a:r>
            <a:r>
              <a:rPr sz="2000" spc="-5" dirty="0">
                <a:latin typeface="Calibri"/>
                <a:cs typeface="Calibri"/>
              </a:rPr>
              <a:t>plan.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00">
              <a:latin typeface="Calibri"/>
              <a:cs typeface="Calibri"/>
            </a:endParaRPr>
          </a:p>
          <a:p>
            <a:pPr marL="12700" marR="39624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56210" algn="l"/>
              </a:tabLst>
            </a:pPr>
            <a:r>
              <a:rPr sz="2000" spc="-10" dirty="0">
                <a:latin typeface="Calibri"/>
                <a:cs typeface="Calibri"/>
              </a:rPr>
              <a:t>Properly </a:t>
            </a:r>
            <a:r>
              <a:rPr sz="2000" spc="-15" dirty="0">
                <a:latin typeface="Calibri"/>
                <a:cs typeface="Calibri"/>
              </a:rPr>
              <a:t>executed, inventory </a:t>
            </a:r>
            <a:r>
              <a:rPr sz="2000" spc="-5" dirty="0">
                <a:latin typeface="Calibri"/>
                <a:cs typeface="Calibri"/>
              </a:rPr>
              <a:t>management helps ensure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company  </a:t>
            </a:r>
            <a:r>
              <a:rPr sz="2000" spc="-5" dirty="0">
                <a:latin typeface="Calibri"/>
                <a:cs typeface="Calibri"/>
              </a:rPr>
              <a:t>will </a:t>
            </a:r>
            <a:r>
              <a:rPr sz="2000" spc="-20" dirty="0">
                <a:latin typeface="Calibri"/>
                <a:cs typeface="Calibri"/>
              </a:rPr>
              <a:t>have </a:t>
            </a:r>
            <a:r>
              <a:rPr sz="2000" spc="-15" dirty="0">
                <a:latin typeface="Calibri"/>
                <a:cs typeface="Calibri"/>
              </a:rPr>
              <a:t>exactly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amount of </a:t>
            </a:r>
            <a:r>
              <a:rPr sz="2000" spc="-15" dirty="0">
                <a:latin typeface="Calibri"/>
                <a:cs typeface="Calibri"/>
              </a:rPr>
              <a:t>inventory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needed.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030" y="0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96264" y="1385061"/>
            <a:ext cx="6903720" cy="3363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The basic building </a:t>
            </a:r>
            <a:r>
              <a:rPr sz="2400" spc="-10" dirty="0">
                <a:latin typeface="Calibri"/>
                <a:cs typeface="Calibri"/>
              </a:rPr>
              <a:t>blocks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5" dirty="0">
                <a:latin typeface="Calibri"/>
                <a:cs typeface="Calibri"/>
              </a:rPr>
              <a:t>inventory </a:t>
            </a:r>
            <a:r>
              <a:rPr sz="2400" spc="-5" dirty="0">
                <a:latin typeface="Calibri"/>
                <a:cs typeface="Calibri"/>
              </a:rPr>
              <a:t>management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are:</a:t>
            </a:r>
            <a:endParaRPr sz="2400">
              <a:latin typeface="Calibri"/>
              <a:cs typeface="Calibri"/>
            </a:endParaRPr>
          </a:p>
          <a:p>
            <a:pPr marL="1604645" marR="279400">
              <a:lnSpc>
                <a:spcPct val="156200"/>
              </a:lnSpc>
              <a:spcBef>
                <a:spcPts val="905"/>
              </a:spcBef>
            </a:pPr>
            <a:r>
              <a:rPr sz="2400" spc="-5" dirty="0">
                <a:latin typeface="Calibri"/>
                <a:cs typeface="Calibri"/>
              </a:rPr>
              <a:t>Sales Forecasting/Demand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Management  Sales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Operations </a:t>
            </a:r>
            <a:r>
              <a:rPr sz="2400" dirty="0">
                <a:latin typeface="Calibri"/>
                <a:cs typeface="Calibri"/>
              </a:rPr>
              <a:t>Planning  </a:t>
            </a:r>
            <a:r>
              <a:rPr sz="2400" spc="-10" dirty="0">
                <a:latin typeface="Calibri"/>
                <a:cs typeface="Calibri"/>
              </a:rPr>
              <a:t>Production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Planning</a:t>
            </a:r>
            <a:endParaRPr sz="2400">
              <a:latin typeface="Calibri"/>
              <a:cs typeface="Calibri"/>
            </a:endParaRPr>
          </a:p>
          <a:p>
            <a:pPr marL="1604645">
              <a:lnSpc>
                <a:spcPct val="100000"/>
              </a:lnSpc>
              <a:spcBef>
                <a:spcPts val="1620"/>
              </a:spcBef>
            </a:pPr>
            <a:r>
              <a:rPr sz="2400" spc="-10" dirty="0">
                <a:latin typeface="Calibri"/>
                <a:cs typeface="Calibri"/>
              </a:rPr>
              <a:t>Material Requirements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Planning</a:t>
            </a:r>
            <a:endParaRPr sz="2400">
              <a:latin typeface="Calibri"/>
              <a:cs typeface="Calibri"/>
            </a:endParaRPr>
          </a:p>
          <a:p>
            <a:pPr marL="1604645">
              <a:lnSpc>
                <a:spcPct val="100000"/>
              </a:lnSpc>
              <a:spcBef>
                <a:spcPts val="1620"/>
              </a:spcBef>
            </a:pPr>
            <a:r>
              <a:rPr sz="2400" spc="-15" dirty="0">
                <a:latin typeface="Calibri"/>
                <a:cs typeface="Calibri"/>
              </a:rPr>
              <a:t>Inventory </a:t>
            </a:r>
            <a:r>
              <a:rPr sz="2400" spc="-5" dirty="0">
                <a:latin typeface="Calibri"/>
                <a:cs typeface="Calibri"/>
              </a:rPr>
              <a:t>Reduction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051175" y="394208"/>
            <a:ext cx="3002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Inventory</a:t>
            </a:r>
            <a:r>
              <a:rPr spc="-55" dirty="0"/>
              <a:t> </a:t>
            </a:r>
            <a:r>
              <a:rPr spc="-10" dirty="0"/>
              <a:t>Management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030" y="0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84501" y="622757"/>
            <a:ext cx="45421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Inventory </a:t>
            </a:r>
            <a:r>
              <a:rPr dirty="0"/>
              <a:t>and </a:t>
            </a:r>
            <a:r>
              <a:rPr spc="-5" dirty="0"/>
              <a:t>Quality</a:t>
            </a:r>
            <a:r>
              <a:rPr spc="-35" dirty="0"/>
              <a:t> </a:t>
            </a:r>
            <a:r>
              <a:rPr spc="-10" dirty="0"/>
              <a:t>Management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8985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768985" algn="l"/>
                <a:tab pos="769620" algn="l"/>
              </a:tabLst>
            </a:pPr>
            <a:r>
              <a:rPr spc="-15" dirty="0"/>
              <a:t>Customers </a:t>
            </a:r>
            <a:r>
              <a:rPr spc="-5" dirty="0"/>
              <a:t>usually </a:t>
            </a:r>
            <a:r>
              <a:rPr spc="-10" dirty="0"/>
              <a:t>perceive </a:t>
            </a:r>
            <a:r>
              <a:rPr spc="-5" dirty="0"/>
              <a:t>quality </a:t>
            </a:r>
            <a:r>
              <a:rPr dirty="0"/>
              <a:t>service as the </a:t>
            </a:r>
            <a:r>
              <a:rPr spc="-10" dirty="0"/>
              <a:t>availability  </a:t>
            </a:r>
            <a:r>
              <a:rPr spc="-5" dirty="0"/>
              <a:t>of </a:t>
            </a:r>
            <a:r>
              <a:rPr spc="-10" dirty="0"/>
              <a:t>goods </a:t>
            </a:r>
            <a:r>
              <a:rPr spc="-5" dirty="0"/>
              <a:t>they </a:t>
            </a:r>
            <a:r>
              <a:rPr spc="-15" dirty="0"/>
              <a:t>want </a:t>
            </a:r>
            <a:r>
              <a:rPr dirty="0"/>
              <a:t>when </a:t>
            </a:r>
            <a:r>
              <a:rPr spc="-5" dirty="0"/>
              <a:t>they </a:t>
            </a:r>
            <a:r>
              <a:rPr spc="-15" dirty="0"/>
              <a:t>want</a:t>
            </a:r>
            <a:r>
              <a:rPr spc="-40" dirty="0"/>
              <a:t> </a:t>
            </a:r>
            <a:r>
              <a:rPr dirty="0"/>
              <a:t>them</a:t>
            </a:r>
          </a:p>
          <a:p>
            <a:pPr marL="413384"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300"/>
          </a:p>
          <a:p>
            <a:pPr marL="768985" marR="127635" indent="-342900">
              <a:lnSpc>
                <a:spcPct val="100000"/>
              </a:lnSpc>
              <a:buFont typeface="Arial"/>
              <a:buChar char="•"/>
              <a:tabLst>
                <a:tab pos="768985" algn="l"/>
                <a:tab pos="769620" algn="l"/>
              </a:tabLst>
            </a:pPr>
            <a:r>
              <a:rPr spc="-15" dirty="0"/>
              <a:t>Inventory </a:t>
            </a:r>
            <a:r>
              <a:rPr spc="-10" dirty="0"/>
              <a:t>must </a:t>
            </a:r>
            <a:r>
              <a:rPr spc="-5" dirty="0"/>
              <a:t>be </a:t>
            </a:r>
            <a:r>
              <a:rPr spc="-10" dirty="0"/>
              <a:t>sufficient </a:t>
            </a:r>
            <a:r>
              <a:rPr dirty="0"/>
              <a:t>in </a:t>
            </a:r>
            <a:r>
              <a:rPr spc="-5" dirty="0"/>
              <a:t>both quantity </a:t>
            </a:r>
            <a:r>
              <a:rPr dirty="0"/>
              <a:t>and </a:t>
            </a:r>
            <a:r>
              <a:rPr spc="-5" dirty="0"/>
              <a:t>quality </a:t>
            </a:r>
            <a:r>
              <a:rPr spc="-15" dirty="0"/>
              <a:t>to  </a:t>
            </a:r>
            <a:r>
              <a:rPr spc="-10" dirty="0"/>
              <a:t>provide </a:t>
            </a:r>
            <a:r>
              <a:rPr spc="-5" dirty="0"/>
              <a:t>high-quality </a:t>
            </a:r>
            <a:r>
              <a:rPr spc="-10" dirty="0"/>
              <a:t>customer</a:t>
            </a:r>
            <a:r>
              <a:rPr spc="-30" dirty="0"/>
              <a:t> </a:t>
            </a:r>
            <a:r>
              <a:rPr dirty="0"/>
              <a:t>service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030" y="0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593594" y="622757"/>
            <a:ext cx="39687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Objectives </a:t>
            </a:r>
            <a:r>
              <a:rPr dirty="0"/>
              <a:t>of </a:t>
            </a:r>
            <a:r>
              <a:rPr spc="-15" dirty="0"/>
              <a:t>Inventory</a:t>
            </a:r>
            <a:r>
              <a:rPr spc="-40" dirty="0"/>
              <a:t> </a:t>
            </a:r>
            <a:r>
              <a:rPr spc="-10" dirty="0"/>
              <a:t>Control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83540" y="1994357"/>
            <a:ext cx="8044815" cy="2190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latin typeface="Calibri"/>
                <a:cs typeface="Calibri"/>
              </a:rPr>
              <a:t>Maximize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level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customer </a:t>
            </a:r>
            <a:r>
              <a:rPr sz="2400" dirty="0">
                <a:latin typeface="Calibri"/>
                <a:cs typeface="Calibri"/>
              </a:rPr>
              <a:t>service </a:t>
            </a:r>
            <a:r>
              <a:rPr sz="2400" spc="-10" dirty="0">
                <a:latin typeface="Calibri"/>
                <a:cs typeface="Calibri"/>
              </a:rPr>
              <a:t>by avoiding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stockouts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Promote </a:t>
            </a:r>
            <a:r>
              <a:rPr sz="2400" spc="-10" dirty="0">
                <a:latin typeface="Calibri"/>
                <a:cs typeface="Calibri"/>
              </a:rPr>
              <a:t>efficiency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production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purchasing </a:t>
            </a:r>
            <a:r>
              <a:rPr sz="2400" spc="-15" dirty="0">
                <a:latin typeface="Calibri"/>
                <a:cs typeface="Calibri"/>
              </a:rPr>
              <a:t>by </a:t>
            </a:r>
            <a:r>
              <a:rPr sz="2400" dirty="0">
                <a:latin typeface="Calibri"/>
                <a:cs typeface="Calibri"/>
              </a:rPr>
              <a:t>minimizing  the </a:t>
            </a:r>
            <a:r>
              <a:rPr sz="2400" spc="-15" dirty="0">
                <a:latin typeface="Calibri"/>
                <a:cs typeface="Calibri"/>
              </a:rPr>
              <a:t>cost </a:t>
            </a:r>
            <a:r>
              <a:rPr sz="2400" spc="-10" dirty="0">
                <a:latin typeface="Calibri"/>
                <a:cs typeface="Calibri"/>
              </a:rPr>
              <a:t>associated </a:t>
            </a:r>
            <a:r>
              <a:rPr sz="2400" dirty="0">
                <a:latin typeface="Calibri"/>
                <a:cs typeface="Calibri"/>
              </a:rPr>
              <a:t>with </a:t>
            </a:r>
            <a:r>
              <a:rPr sz="2400" spc="-10" dirty="0">
                <a:latin typeface="Calibri"/>
                <a:cs typeface="Calibri"/>
              </a:rPr>
              <a:t>providing </a:t>
            </a:r>
            <a:r>
              <a:rPr sz="2400" dirty="0">
                <a:latin typeface="Calibri"/>
                <a:cs typeface="Calibri"/>
              </a:rPr>
              <a:t>an </a:t>
            </a:r>
            <a:r>
              <a:rPr sz="2400" spc="-10" dirty="0">
                <a:latin typeface="Calibri"/>
                <a:cs typeface="Calibri"/>
              </a:rPr>
              <a:t>adequate level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customer  </a:t>
            </a:r>
            <a:r>
              <a:rPr sz="2400" dirty="0">
                <a:latin typeface="Calibri"/>
                <a:cs typeface="Calibri"/>
              </a:rPr>
              <a:t>service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030" y="0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613150" y="545338"/>
            <a:ext cx="19805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Inventory</a:t>
            </a:r>
            <a:r>
              <a:rPr spc="-60" dirty="0"/>
              <a:t> </a:t>
            </a:r>
            <a:r>
              <a:rPr spc="-10" dirty="0"/>
              <a:t>Costs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16939" y="1766061"/>
            <a:ext cx="7171690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libri"/>
                <a:cs typeface="Calibri"/>
              </a:rPr>
              <a:t>Carrying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cost</a:t>
            </a:r>
            <a:endParaRPr sz="2400" dirty="0">
              <a:latin typeface="Calibri"/>
              <a:cs typeface="Calibri"/>
            </a:endParaRPr>
          </a:p>
          <a:p>
            <a:pPr marL="683260">
              <a:lnSpc>
                <a:spcPct val="100000"/>
              </a:lnSpc>
              <a:tabLst>
                <a:tab pos="1643380" algn="l"/>
              </a:tabLst>
            </a:pPr>
            <a:r>
              <a:rPr sz="2400" spc="-15" dirty="0">
                <a:latin typeface="Calibri"/>
                <a:cs typeface="Calibri"/>
              </a:rPr>
              <a:t>cost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	holding </a:t>
            </a:r>
            <a:r>
              <a:rPr sz="2400" dirty="0">
                <a:latin typeface="Calibri"/>
                <a:cs typeface="Calibri"/>
              </a:rPr>
              <a:t>an </a:t>
            </a:r>
            <a:r>
              <a:rPr sz="2400" spc="-10" dirty="0">
                <a:latin typeface="Calibri"/>
                <a:cs typeface="Calibri"/>
              </a:rPr>
              <a:t>item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inventory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latin typeface="Calibri"/>
                <a:cs typeface="Calibri"/>
              </a:rPr>
              <a:t>Ordering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cost</a:t>
            </a:r>
            <a:endParaRPr sz="2400" dirty="0">
              <a:latin typeface="Calibri"/>
              <a:cs typeface="Calibri"/>
            </a:endParaRPr>
          </a:p>
          <a:p>
            <a:pPr marL="683260">
              <a:lnSpc>
                <a:spcPct val="100000"/>
              </a:lnSpc>
              <a:tabLst>
                <a:tab pos="1643380" algn="l"/>
              </a:tabLst>
            </a:pPr>
            <a:r>
              <a:rPr sz="2400" spc="-15" dirty="0">
                <a:latin typeface="Calibri"/>
                <a:cs typeface="Calibri"/>
              </a:rPr>
              <a:t>cost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	replenishing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inventory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Shortage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cost</a:t>
            </a:r>
            <a:endParaRPr sz="2400" dirty="0">
              <a:latin typeface="Calibri"/>
              <a:cs typeface="Calibri"/>
            </a:endParaRPr>
          </a:p>
          <a:p>
            <a:pPr marL="1056640" marR="5080" indent="-37338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temporary </a:t>
            </a:r>
            <a:r>
              <a:rPr sz="2400" spc="-5" dirty="0">
                <a:latin typeface="Calibri"/>
                <a:cs typeface="Calibri"/>
              </a:rPr>
              <a:t>or permanent </a:t>
            </a:r>
            <a:r>
              <a:rPr sz="2400" dirty="0">
                <a:latin typeface="Calibri"/>
                <a:cs typeface="Calibri"/>
              </a:rPr>
              <a:t>loss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sales when </a:t>
            </a:r>
            <a:r>
              <a:rPr sz="2400" spc="-5" dirty="0">
                <a:latin typeface="Calibri"/>
                <a:cs typeface="Calibri"/>
              </a:rPr>
              <a:t>demand  cannot be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 smtClean="0">
                <a:latin typeface="Calibri"/>
                <a:cs typeface="Calibri"/>
              </a:rPr>
              <a:t>met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588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Fundamentals of Financial Management </vt:lpstr>
      <vt:lpstr>What is Inventory?</vt:lpstr>
      <vt:lpstr>Slide 3</vt:lpstr>
      <vt:lpstr>Reasons We Keep Inventory</vt:lpstr>
      <vt:lpstr>What is Inventory Management? </vt:lpstr>
      <vt:lpstr>Inventory Management</vt:lpstr>
      <vt:lpstr>Inventory and Quality Management</vt:lpstr>
      <vt:lpstr>Objectives of Inventory Control</vt:lpstr>
      <vt:lpstr>Inventory Costs</vt:lpstr>
      <vt:lpstr>Economic Order Quantity (EOQ) Models</vt:lpstr>
      <vt:lpstr>Assumptions of Basic EOQ Model</vt:lpstr>
      <vt:lpstr>Safety Stock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 ON  INVENTORY MANAGEMENT</dc:title>
  <dc:creator>Rajesh and Nitesh</dc:creator>
  <cp:lastModifiedBy>Adesh k</cp:lastModifiedBy>
  <cp:revision>13</cp:revision>
  <dcterms:created xsi:type="dcterms:W3CDTF">2020-03-26T05:07:23Z</dcterms:created>
  <dcterms:modified xsi:type="dcterms:W3CDTF">2024-11-22T02:16:31Z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2011-12-14T00:00:00Z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2020-03-26T00:00:00Z</vt:filetime>
  </property>
</Properties>
</file>