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65F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65F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65F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231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11595" y="0"/>
                </a:moveTo>
                <a:lnTo>
                  <a:pt x="0" y="0"/>
                </a:lnTo>
                <a:lnTo>
                  <a:pt x="12" y="6858000"/>
                </a:lnTo>
                <a:lnTo>
                  <a:pt x="11595" y="6858000"/>
                </a:lnTo>
                <a:lnTo>
                  <a:pt x="11595" y="0"/>
                </a:lnTo>
                <a:close/>
              </a:path>
              <a:path w="58419" h="6858000">
                <a:moveTo>
                  <a:pt x="57924" y="0"/>
                </a:moveTo>
                <a:lnTo>
                  <a:pt x="23177" y="0"/>
                </a:lnTo>
                <a:lnTo>
                  <a:pt x="23177" y="6858000"/>
                </a:lnTo>
                <a:lnTo>
                  <a:pt x="57924" y="6858000"/>
                </a:lnTo>
                <a:lnTo>
                  <a:pt x="57924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4782" y="620724"/>
            <a:ext cx="6774434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565F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28597"/>
            <a:ext cx="7312025" cy="2952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665" marR="15113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SHOBHIT</a:t>
            </a:r>
            <a:r>
              <a:rPr spc="-35" dirty="0"/>
              <a:t> </a:t>
            </a:r>
            <a:r>
              <a:rPr spc="-30" dirty="0"/>
              <a:t>UNIVERSITY,</a:t>
            </a:r>
            <a:r>
              <a:rPr spc="20" dirty="0"/>
              <a:t> </a:t>
            </a:r>
            <a:r>
              <a:rPr spc="-5" dirty="0"/>
              <a:t>GANGOH</a:t>
            </a:r>
          </a:p>
          <a:p>
            <a:pPr marL="367665" algn="ctr">
              <a:lnSpc>
                <a:spcPct val="100000"/>
              </a:lnSpc>
              <a:spcBef>
                <a:spcPts val="5"/>
              </a:spcBef>
            </a:pPr>
            <a:r>
              <a:rPr spc="-20" dirty="0"/>
              <a:t>D</a:t>
            </a:r>
            <a:r>
              <a:rPr sz="1750" spc="-20" dirty="0"/>
              <a:t>EPARTMENT</a:t>
            </a:r>
            <a:r>
              <a:rPr sz="1750" spc="40" dirty="0"/>
              <a:t> </a:t>
            </a:r>
            <a:r>
              <a:rPr sz="1750" spc="5" dirty="0"/>
              <a:t>OF</a:t>
            </a:r>
            <a:r>
              <a:rPr sz="1750" spc="100" dirty="0"/>
              <a:t> </a:t>
            </a:r>
            <a:r>
              <a:rPr spc="5" dirty="0"/>
              <a:t>C</a:t>
            </a:r>
            <a:r>
              <a:rPr sz="1750" spc="5" dirty="0"/>
              <a:t>OMPUTER</a:t>
            </a:r>
            <a:r>
              <a:rPr sz="1750" spc="90" dirty="0"/>
              <a:t> </a:t>
            </a:r>
            <a:r>
              <a:rPr spc="5" dirty="0"/>
              <a:t>S</a:t>
            </a:r>
            <a:r>
              <a:rPr sz="1750" spc="5" dirty="0"/>
              <a:t>CIENCE</a:t>
            </a:r>
            <a:r>
              <a:rPr sz="1750" spc="-15" dirty="0"/>
              <a:t> </a:t>
            </a:r>
            <a:r>
              <a:rPr sz="1750" spc="5" dirty="0"/>
              <a:t>AND</a:t>
            </a:r>
            <a:r>
              <a:rPr sz="1750" spc="120" dirty="0"/>
              <a:t> </a:t>
            </a:r>
            <a:r>
              <a:rPr spc="5" dirty="0"/>
              <a:t>E</a:t>
            </a:r>
            <a:r>
              <a:rPr sz="1750" spc="5" dirty="0"/>
              <a:t>NGINEERING</a:t>
            </a:r>
            <a:endParaRPr sz="1750"/>
          </a:p>
        </p:txBody>
      </p:sp>
      <p:sp>
        <p:nvSpPr>
          <p:cNvPr id="3" name="object 3"/>
          <p:cNvSpPr txBox="1"/>
          <p:nvPr/>
        </p:nvSpPr>
        <p:spPr>
          <a:xfrm>
            <a:off x="967667" y="2816697"/>
            <a:ext cx="6955155" cy="12381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0415">
              <a:lnSpc>
                <a:spcPct val="100000"/>
              </a:lnSpc>
              <a:spcBef>
                <a:spcPts val="95"/>
              </a:spcBef>
            </a:pPr>
            <a:r>
              <a:rPr sz="2200" spc="250" dirty="0">
                <a:solidFill>
                  <a:srgbClr val="565F6C"/>
                </a:solidFill>
                <a:latin typeface="Cambria"/>
                <a:cs typeface="Cambria"/>
              </a:rPr>
              <a:t>SUBJECT-M</a:t>
            </a:r>
            <a:r>
              <a:rPr sz="1750" spc="250" dirty="0">
                <a:solidFill>
                  <a:srgbClr val="565F6C"/>
                </a:solidFill>
                <a:latin typeface="Cambria"/>
                <a:cs typeface="Cambria"/>
              </a:rPr>
              <a:t>ANAGEMENT</a:t>
            </a:r>
            <a:r>
              <a:rPr sz="1750" spc="26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200" spc="204" dirty="0">
                <a:solidFill>
                  <a:srgbClr val="565F6C"/>
                </a:solidFill>
                <a:latin typeface="Cambria"/>
                <a:cs typeface="Cambria"/>
              </a:rPr>
              <a:t>I</a:t>
            </a:r>
            <a:r>
              <a:rPr sz="1750" spc="204" dirty="0">
                <a:solidFill>
                  <a:srgbClr val="565F6C"/>
                </a:solidFill>
                <a:latin typeface="Cambria"/>
                <a:cs typeface="Cambria"/>
              </a:rPr>
              <a:t>NFORMATION</a:t>
            </a:r>
            <a:r>
              <a:rPr sz="1750" spc="22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200" spc="235" dirty="0">
                <a:solidFill>
                  <a:srgbClr val="565F6C"/>
                </a:solidFill>
                <a:latin typeface="Cambria"/>
                <a:cs typeface="Cambria"/>
              </a:rPr>
              <a:t>S</a:t>
            </a:r>
            <a:r>
              <a:rPr sz="1750" spc="235" dirty="0">
                <a:solidFill>
                  <a:srgbClr val="565F6C"/>
                </a:solidFill>
                <a:latin typeface="Cambria"/>
                <a:cs typeface="Cambria"/>
              </a:rPr>
              <a:t>YSTEM</a:t>
            </a:r>
            <a:endParaRPr lang="en-US" sz="1750" dirty="0">
              <a:latin typeface="Cambria"/>
              <a:cs typeface="Cambria"/>
            </a:endParaRPr>
          </a:p>
          <a:p>
            <a:pPr marL="780415">
              <a:lnSpc>
                <a:spcPct val="100000"/>
              </a:lnSpc>
              <a:spcBef>
                <a:spcPts val="95"/>
              </a:spcBef>
            </a:pPr>
            <a:endParaRPr lang="en-US" sz="2700" spc="200" dirty="0">
              <a:solidFill>
                <a:srgbClr val="565F6C"/>
              </a:solidFill>
              <a:latin typeface="Cambria"/>
              <a:cs typeface="Cambria"/>
            </a:endParaRPr>
          </a:p>
          <a:p>
            <a:pPr marL="780415">
              <a:lnSpc>
                <a:spcPct val="100000"/>
              </a:lnSpc>
              <a:spcBef>
                <a:spcPts val="95"/>
              </a:spcBef>
            </a:pPr>
            <a:r>
              <a:rPr sz="2700" spc="200" dirty="0">
                <a:solidFill>
                  <a:srgbClr val="565F6C"/>
                </a:solidFill>
                <a:latin typeface="Cambria"/>
                <a:cs typeface="Cambria"/>
              </a:rPr>
              <a:t>T</a:t>
            </a:r>
            <a:r>
              <a:rPr sz="2150" spc="200" dirty="0">
                <a:solidFill>
                  <a:srgbClr val="565F6C"/>
                </a:solidFill>
                <a:latin typeface="Cambria"/>
                <a:cs typeface="Cambria"/>
              </a:rPr>
              <a:t>OPIC</a:t>
            </a:r>
            <a:r>
              <a:rPr sz="2700" spc="200" dirty="0">
                <a:solidFill>
                  <a:srgbClr val="565F6C"/>
                </a:solidFill>
                <a:latin typeface="Cambria"/>
                <a:cs typeface="Cambria"/>
              </a:rPr>
              <a:t>-</a:t>
            </a:r>
            <a:r>
              <a:rPr sz="2700" spc="14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900" spc="305" dirty="0">
                <a:solidFill>
                  <a:srgbClr val="565F6C"/>
                </a:solidFill>
                <a:latin typeface="Cambria"/>
                <a:cs typeface="Cambria"/>
              </a:rPr>
              <a:t>E</a:t>
            </a:r>
            <a:r>
              <a:rPr sz="2300" spc="305" dirty="0">
                <a:solidFill>
                  <a:srgbClr val="565F6C"/>
                </a:solidFill>
                <a:latin typeface="Cambria"/>
                <a:cs typeface="Cambria"/>
              </a:rPr>
              <a:t>LECTRONIC</a:t>
            </a:r>
            <a:r>
              <a:rPr sz="2300" spc="32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900" spc="330" dirty="0">
                <a:solidFill>
                  <a:srgbClr val="565F6C"/>
                </a:solidFill>
                <a:latin typeface="Cambria"/>
                <a:cs typeface="Cambria"/>
              </a:rPr>
              <a:t>C</a:t>
            </a:r>
            <a:r>
              <a:rPr sz="2300" spc="330" dirty="0">
                <a:solidFill>
                  <a:srgbClr val="565F6C"/>
                </a:solidFill>
                <a:latin typeface="Cambria"/>
                <a:cs typeface="Cambria"/>
              </a:rPr>
              <a:t>OMMERCE</a:t>
            </a:r>
            <a:endParaRPr sz="23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7677" y="5936386"/>
            <a:ext cx="5421630" cy="34689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605"/>
              </a:spcBef>
            </a:pPr>
            <a:r>
              <a:rPr sz="2200" spc="75" dirty="0">
                <a:latin typeface="Cambria"/>
                <a:cs typeface="Cambria"/>
              </a:rPr>
              <a:t>Prepared</a:t>
            </a:r>
            <a:r>
              <a:rPr sz="2200" spc="120" dirty="0">
                <a:latin typeface="Cambria"/>
                <a:cs typeface="Cambria"/>
              </a:rPr>
              <a:t> </a:t>
            </a:r>
            <a:r>
              <a:rPr sz="2200" spc="110" dirty="0">
                <a:latin typeface="Cambria"/>
                <a:cs typeface="Cambria"/>
              </a:rPr>
              <a:t>By</a:t>
            </a:r>
            <a:r>
              <a:rPr lang="en-US" sz="2200" spc="110" dirty="0">
                <a:latin typeface="Cambria"/>
                <a:cs typeface="Cambria"/>
              </a:rPr>
              <a:t>: Mr. </a:t>
            </a:r>
            <a:r>
              <a:rPr lang="en-US" sz="2200" spc="110">
                <a:latin typeface="Cambria"/>
                <a:cs typeface="Cambria"/>
              </a:rPr>
              <a:t>Kuldeep Chauhan </a:t>
            </a:r>
            <a:endParaRPr sz="2200" dirty="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7976" y="1371600"/>
            <a:ext cx="1882139" cy="13106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2000"/>
            <a:ext cx="7146290" cy="318198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7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0" dirty="0">
                <a:latin typeface="Cambria"/>
                <a:cs typeface="Cambria"/>
              </a:rPr>
              <a:t>E-commerce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provides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options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of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virtual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auctions.</a:t>
            </a:r>
            <a:endParaRPr sz="2400">
              <a:latin typeface="Cambria"/>
              <a:cs typeface="Cambria"/>
            </a:endParaRPr>
          </a:p>
          <a:p>
            <a:pPr marL="287020" marR="56515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55" dirty="0">
                <a:latin typeface="Cambria"/>
                <a:cs typeface="Cambria"/>
              </a:rPr>
              <a:t>It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provides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readily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available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information.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A </a:t>
            </a:r>
            <a:r>
              <a:rPr sz="2400" spc="24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customer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can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see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relevant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detailed </a:t>
            </a:r>
            <a:r>
              <a:rPr sz="2400" spc="75" dirty="0">
                <a:latin typeface="Cambria"/>
                <a:cs typeface="Cambria"/>
              </a:rPr>
              <a:t> information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within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seconds,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rather</a:t>
            </a:r>
            <a:r>
              <a:rPr sz="2400" spc="130" dirty="0">
                <a:latin typeface="Cambria"/>
                <a:cs typeface="Cambria"/>
              </a:rPr>
              <a:t> than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waiting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for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days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or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weeks.</a:t>
            </a:r>
            <a:endParaRPr sz="2400">
              <a:latin typeface="Cambria"/>
              <a:cs typeface="Cambria"/>
            </a:endParaRPr>
          </a:p>
          <a:p>
            <a:pPr marL="287020" marR="343535" indent="-274955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00" dirty="0">
                <a:latin typeface="Cambria"/>
                <a:cs typeface="Cambria"/>
              </a:rPr>
              <a:t>E-Commerce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increases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competition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among </a:t>
            </a:r>
            <a:r>
              <a:rPr sz="2400" spc="-509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organizations</a:t>
            </a:r>
            <a:r>
              <a:rPr sz="2400" spc="105" dirty="0">
                <a:latin typeface="Cambria"/>
                <a:cs typeface="Cambria"/>
              </a:rPr>
              <a:t> and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as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result,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organizations 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provides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substantial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discounts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customers.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44100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285" dirty="0">
                <a:latin typeface="Cambria"/>
                <a:cs typeface="Cambria"/>
              </a:rPr>
              <a:t>A</a:t>
            </a:r>
            <a:r>
              <a:rPr sz="2400" spc="285" dirty="0">
                <a:latin typeface="Cambria"/>
                <a:cs typeface="Cambria"/>
              </a:rPr>
              <a:t>DVANTAGES</a:t>
            </a:r>
            <a:r>
              <a:rPr sz="2400" spc="280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95" dirty="0">
                <a:latin typeface="Cambria"/>
                <a:cs typeface="Cambria"/>
              </a:rPr>
              <a:t> </a:t>
            </a:r>
            <a:r>
              <a:rPr sz="3000" spc="300" dirty="0">
                <a:latin typeface="Cambria"/>
                <a:cs typeface="Cambria"/>
              </a:rPr>
              <a:t>S</a:t>
            </a:r>
            <a:r>
              <a:rPr sz="2400" spc="300" dirty="0">
                <a:latin typeface="Cambria"/>
                <a:cs typeface="Cambria"/>
              </a:rPr>
              <a:t>OCIETY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95502"/>
            <a:ext cx="7312025" cy="4644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05" dirty="0">
                <a:latin typeface="Cambria"/>
                <a:cs typeface="Cambria"/>
              </a:rPr>
              <a:t>Customers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need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not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travel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shop  </a:t>
            </a:r>
            <a:r>
              <a:rPr sz="2400" spc="160" dirty="0">
                <a:latin typeface="Cambria"/>
                <a:cs typeface="Cambria"/>
              </a:rPr>
              <a:t>a  </a:t>
            </a:r>
            <a:r>
              <a:rPr sz="2400" spc="60" dirty="0">
                <a:latin typeface="Cambria"/>
                <a:cs typeface="Cambria"/>
              </a:rPr>
              <a:t>product, 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thus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less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traffic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on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road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" dirty="0">
                <a:latin typeface="Cambria"/>
                <a:cs typeface="Cambria"/>
              </a:rPr>
              <a:t>low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air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pollution.</a:t>
            </a:r>
            <a:endParaRPr sz="2400">
              <a:latin typeface="Cambria"/>
              <a:cs typeface="Cambria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65" dirty="0">
                <a:latin typeface="Cambria"/>
                <a:cs typeface="Cambria"/>
              </a:rPr>
              <a:t>E-commerce</a:t>
            </a:r>
            <a:r>
              <a:rPr sz="2400" spc="70" dirty="0">
                <a:latin typeface="Cambria"/>
                <a:cs typeface="Cambria"/>
              </a:rPr>
              <a:t> helps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in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reducing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cost</a:t>
            </a:r>
            <a:r>
              <a:rPr sz="2400" spc="590" dirty="0">
                <a:latin typeface="Cambria"/>
                <a:cs typeface="Cambria"/>
              </a:rPr>
              <a:t> </a:t>
            </a:r>
            <a:r>
              <a:rPr sz="2400" spc="-20" dirty="0">
                <a:latin typeface="Cambria"/>
                <a:cs typeface="Cambria"/>
              </a:rPr>
              <a:t>of 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products, </a:t>
            </a:r>
            <a:r>
              <a:rPr sz="2400" spc="5" dirty="0">
                <a:latin typeface="Cambria"/>
                <a:cs typeface="Cambria"/>
              </a:rPr>
              <a:t>so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less </a:t>
            </a:r>
            <a:r>
              <a:rPr sz="2400" spc="100" dirty="0">
                <a:latin typeface="Cambria"/>
                <a:cs typeface="Cambria"/>
              </a:rPr>
              <a:t>affluent </a:t>
            </a:r>
            <a:r>
              <a:rPr sz="2400" spc="25" dirty="0">
                <a:latin typeface="Cambria"/>
                <a:cs typeface="Cambria"/>
              </a:rPr>
              <a:t>people  </a:t>
            </a:r>
            <a:r>
              <a:rPr sz="2400" spc="95" dirty="0">
                <a:latin typeface="Cambria"/>
                <a:cs typeface="Cambria"/>
              </a:rPr>
              <a:t>can </a:t>
            </a:r>
            <a:r>
              <a:rPr sz="2400" spc="60" dirty="0">
                <a:latin typeface="Cambria"/>
                <a:cs typeface="Cambria"/>
              </a:rPr>
              <a:t>also </a:t>
            </a:r>
            <a:r>
              <a:rPr sz="2400" spc="55" dirty="0">
                <a:latin typeface="Cambria"/>
                <a:cs typeface="Cambria"/>
              </a:rPr>
              <a:t>afford 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products.</a:t>
            </a:r>
            <a:endParaRPr sz="2400">
              <a:latin typeface="Cambria"/>
              <a:cs typeface="Cambria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0" dirty="0">
                <a:latin typeface="Cambria"/>
                <a:cs typeface="Cambria"/>
              </a:rPr>
              <a:t>E-commerce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has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enabled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rural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areas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15" dirty="0">
                <a:latin typeface="Cambria"/>
                <a:cs typeface="Cambria"/>
              </a:rPr>
              <a:t>to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access 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services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products,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which</a:t>
            </a:r>
            <a:r>
              <a:rPr sz="2400" spc="80" dirty="0">
                <a:latin typeface="Cambria"/>
                <a:cs typeface="Cambria"/>
              </a:rPr>
              <a:t> are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otherwise</a:t>
            </a:r>
            <a:r>
              <a:rPr sz="2400" spc="55" dirty="0">
                <a:latin typeface="Cambria"/>
                <a:cs typeface="Cambria"/>
              </a:rPr>
              <a:t> not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available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them.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65" dirty="0">
                <a:latin typeface="Cambria"/>
                <a:cs typeface="Cambria"/>
              </a:rPr>
              <a:t>E-commerce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helps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government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deliver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public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services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such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120" dirty="0">
                <a:latin typeface="Cambria"/>
                <a:cs typeface="Cambria"/>
              </a:rPr>
              <a:t>as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healthcare,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education,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social</a:t>
            </a:r>
            <a:r>
              <a:rPr sz="2400" spc="65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services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35" dirty="0">
                <a:latin typeface="Cambria"/>
                <a:cs typeface="Cambria"/>
              </a:rPr>
              <a:t>at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reduced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cost</a:t>
            </a:r>
            <a:r>
              <a:rPr sz="2400" spc="3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in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35" dirty="0">
                <a:latin typeface="Cambria"/>
                <a:cs typeface="Cambria"/>
              </a:rPr>
              <a:t>an 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improved</a:t>
            </a:r>
            <a:r>
              <a:rPr sz="2400" spc="114" dirty="0">
                <a:latin typeface="Cambria"/>
                <a:cs typeface="Cambria"/>
              </a:rPr>
              <a:t> manner.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55689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00" dirty="0">
                <a:latin typeface="Cambria"/>
                <a:cs typeface="Cambria"/>
              </a:rPr>
              <a:t>E-</a:t>
            </a:r>
            <a:r>
              <a:rPr sz="2400" spc="300" dirty="0">
                <a:latin typeface="Cambria"/>
                <a:cs typeface="Cambria"/>
              </a:rPr>
              <a:t>COMMERCE</a:t>
            </a:r>
            <a:r>
              <a:rPr sz="2400" spc="320" dirty="0">
                <a:latin typeface="Cambria"/>
                <a:cs typeface="Cambria"/>
              </a:rPr>
              <a:t> </a:t>
            </a:r>
            <a:r>
              <a:rPr sz="2400" spc="305" dirty="0">
                <a:latin typeface="Cambria"/>
                <a:cs typeface="Cambria"/>
              </a:rPr>
              <a:t>BUSINESS</a:t>
            </a:r>
            <a:r>
              <a:rPr sz="2400" spc="300" dirty="0">
                <a:latin typeface="Cambria"/>
                <a:cs typeface="Cambria"/>
              </a:rPr>
              <a:t> </a:t>
            </a:r>
            <a:r>
              <a:rPr sz="2400" spc="310" dirty="0">
                <a:latin typeface="Cambria"/>
                <a:cs typeface="Cambria"/>
              </a:rPr>
              <a:t>MODELS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8597"/>
            <a:ext cx="6774180" cy="2526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0" dirty="0">
                <a:latin typeface="Cambria"/>
                <a:cs typeface="Cambria"/>
              </a:rPr>
              <a:t>E-commerce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business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models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can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generally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be</a:t>
            </a:r>
            <a:endParaRPr sz="24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400" spc="55" dirty="0">
                <a:latin typeface="Cambria"/>
                <a:cs typeface="Cambria"/>
              </a:rPr>
              <a:t>categorized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into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following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categories.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10" dirty="0">
                <a:latin typeface="Cambria"/>
                <a:cs typeface="Cambria"/>
              </a:rPr>
              <a:t>Business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10" dirty="0">
                <a:latin typeface="Cambria"/>
                <a:cs typeface="Cambria"/>
              </a:rPr>
              <a:t> Business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(B2B)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10" dirty="0">
                <a:latin typeface="Cambria"/>
                <a:cs typeface="Cambria"/>
              </a:rPr>
              <a:t>Business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05" dirty="0">
                <a:latin typeface="Cambria"/>
                <a:cs typeface="Cambria"/>
              </a:rPr>
              <a:t> Consumer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(B2C)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05" dirty="0">
                <a:latin typeface="Cambria"/>
                <a:cs typeface="Cambria"/>
              </a:rPr>
              <a:t>Consumer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Consumer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(C2C)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05" dirty="0">
                <a:latin typeface="Cambria"/>
                <a:cs typeface="Cambria"/>
              </a:rPr>
              <a:t>Consumer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-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Business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(C2B)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45281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20" dirty="0">
                <a:latin typeface="Cambria"/>
                <a:cs typeface="Cambria"/>
              </a:rPr>
              <a:t>B</a:t>
            </a:r>
            <a:r>
              <a:rPr sz="2400" spc="320" dirty="0">
                <a:latin typeface="Cambria"/>
                <a:cs typeface="Cambria"/>
              </a:rPr>
              <a:t>USINESS</a:t>
            </a:r>
            <a:r>
              <a:rPr sz="2400" spc="270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9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3000" spc="320" dirty="0">
                <a:latin typeface="Cambria"/>
                <a:cs typeface="Cambria"/>
              </a:rPr>
              <a:t>B</a:t>
            </a:r>
            <a:r>
              <a:rPr sz="2400" spc="320" dirty="0">
                <a:latin typeface="Cambria"/>
                <a:cs typeface="Cambria"/>
              </a:rPr>
              <a:t>USINESS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8597"/>
            <a:ext cx="7312025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235" dirty="0">
                <a:latin typeface="Cambria"/>
                <a:cs typeface="Cambria"/>
              </a:rPr>
              <a:t>A </a:t>
            </a:r>
            <a:r>
              <a:rPr sz="2400" spc="50" dirty="0">
                <a:latin typeface="Cambria"/>
                <a:cs typeface="Cambria"/>
              </a:rPr>
              <a:t>website </a:t>
            </a:r>
            <a:r>
              <a:rPr sz="2400" spc="45" dirty="0">
                <a:latin typeface="Cambria"/>
                <a:cs typeface="Cambria"/>
              </a:rPr>
              <a:t>following </a:t>
            </a:r>
            <a:r>
              <a:rPr sz="2400" spc="95" dirty="0">
                <a:latin typeface="Cambria"/>
                <a:cs typeface="Cambria"/>
              </a:rPr>
              <a:t>the </a:t>
            </a:r>
            <a:r>
              <a:rPr sz="2400" spc="175" dirty="0">
                <a:latin typeface="Cambria"/>
                <a:cs typeface="Cambria"/>
              </a:rPr>
              <a:t>B2B </a:t>
            </a:r>
            <a:r>
              <a:rPr sz="2400" spc="75" dirty="0">
                <a:latin typeface="Cambria"/>
                <a:cs typeface="Cambria"/>
              </a:rPr>
              <a:t>business </a:t>
            </a:r>
            <a:r>
              <a:rPr sz="2400" spc="45" dirty="0">
                <a:latin typeface="Cambria"/>
                <a:cs typeface="Cambria"/>
              </a:rPr>
              <a:t>model </a:t>
            </a:r>
            <a:r>
              <a:rPr sz="2400" spc="75" dirty="0">
                <a:latin typeface="Cambria"/>
                <a:cs typeface="Cambria"/>
              </a:rPr>
              <a:t>sells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its </a:t>
            </a:r>
            <a:r>
              <a:rPr sz="2400" spc="45" dirty="0">
                <a:latin typeface="Cambria"/>
                <a:cs typeface="Cambria"/>
              </a:rPr>
              <a:t>products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an </a:t>
            </a:r>
            <a:r>
              <a:rPr sz="2400" spc="85" dirty="0">
                <a:latin typeface="Cambria"/>
                <a:cs typeface="Cambria"/>
              </a:rPr>
              <a:t>intermediate </a:t>
            </a:r>
            <a:r>
              <a:rPr sz="2400" spc="60" dirty="0">
                <a:latin typeface="Cambria"/>
                <a:cs typeface="Cambria"/>
              </a:rPr>
              <a:t>buyer </a:t>
            </a:r>
            <a:r>
              <a:rPr sz="2400" spc="25" dirty="0">
                <a:latin typeface="Cambria"/>
                <a:cs typeface="Cambria"/>
              </a:rPr>
              <a:t>who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then 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sells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final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customer.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50" dirty="0">
                <a:latin typeface="Cambria"/>
                <a:cs typeface="Cambria"/>
              </a:rPr>
              <a:t>As</a:t>
            </a:r>
            <a:r>
              <a:rPr sz="2400" spc="155" dirty="0">
                <a:latin typeface="Cambria"/>
                <a:cs typeface="Cambria"/>
              </a:rPr>
              <a:t> </a:t>
            </a:r>
            <a:r>
              <a:rPr sz="2400" spc="135" dirty="0">
                <a:latin typeface="Cambria"/>
                <a:cs typeface="Cambria"/>
              </a:rPr>
              <a:t>an 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example,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wholesaler</a:t>
            </a:r>
            <a:r>
              <a:rPr sz="2400" spc="65" dirty="0">
                <a:latin typeface="Cambria"/>
                <a:cs typeface="Cambria"/>
              </a:rPr>
              <a:t> places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an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order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from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company's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website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and</a:t>
            </a:r>
            <a:r>
              <a:rPr sz="2400" spc="75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after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receiving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consignment,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sells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end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final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customer </a:t>
            </a:r>
            <a:r>
              <a:rPr sz="2400" spc="25" dirty="0">
                <a:latin typeface="Cambria"/>
                <a:cs typeface="Cambria"/>
              </a:rPr>
              <a:t>who </a:t>
            </a:r>
            <a:r>
              <a:rPr sz="2400" spc="30" dirty="0">
                <a:latin typeface="Cambria"/>
                <a:cs typeface="Cambria"/>
              </a:rPr>
              <a:t>comes </a:t>
            </a:r>
            <a:r>
              <a:rPr sz="2400" spc="20" dirty="0">
                <a:latin typeface="Cambria"/>
                <a:cs typeface="Cambria"/>
              </a:rPr>
              <a:t>to </a:t>
            </a:r>
            <a:r>
              <a:rPr sz="2400" spc="75" dirty="0">
                <a:latin typeface="Cambria"/>
                <a:cs typeface="Cambria"/>
              </a:rPr>
              <a:t>buy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45" dirty="0">
                <a:latin typeface="Cambria"/>
                <a:cs typeface="Cambria"/>
              </a:rPr>
              <a:t>product </a:t>
            </a:r>
            <a:r>
              <a:rPr sz="2400" spc="135" dirty="0">
                <a:latin typeface="Cambria"/>
                <a:cs typeface="Cambria"/>
              </a:rPr>
              <a:t>at </a:t>
            </a:r>
            <a:r>
              <a:rPr sz="2400" spc="25" dirty="0">
                <a:latin typeface="Cambria"/>
                <a:cs typeface="Cambria"/>
              </a:rPr>
              <a:t>one </a:t>
            </a:r>
            <a:r>
              <a:rPr sz="2400" spc="-20" dirty="0">
                <a:latin typeface="Cambria"/>
                <a:cs typeface="Cambria"/>
              </a:rPr>
              <a:t>of 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its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retail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outlets.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914400"/>
            <a:ext cx="7268998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47663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20" dirty="0">
                <a:latin typeface="Cambria"/>
                <a:cs typeface="Cambria"/>
              </a:rPr>
              <a:t>B</a:t>
            </a:r>
            <a:r>
              <a:rPr sz="2400" spc="320" dirty="0">
                <a:latin typeface="Cambria"/>
                <a:cs typeface="Cambria"/>
              </a:rPr>
              <a:t>USINESS</a:t>
            </a:r>
            <a:r>
              <a:rPr sz="2400" spc="27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9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3000" spc="340" dirty="0">
                <a:latin typeface="Cambria"/>
                <a:cs typeface="Cambria"/>
              </a:rPr>
              <a:t>C</a:t>
            </a:r>
            <a:r>
              <a:rPr sz="2400" spc="340" dirty="0">
                <a:latin typeface="Cambria"/>
                <a:cs typeface="Cambria"/>
              </a:rPr>
              <a:t>ONSUMER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8597"/>
            <a:ext cx="7312659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235" dirty="0">
                <a:latin typeface="Cambria"/>
                <a:cs typeface="Cambria"/>
              </a:rPr>
              <a:t>A </a:t>
            </a:r>
            <a:r>
              <a:rPr sz="2400" spc="50" dirty="0">
                <a:latin typeface="Cambria"/>
                <a:cs typeface="Cambria"/>
              </a:rPr>
              <a:t>website </a:t>
            </a:r>
            <a:r>
              <a:rPr sz="2400" spc="45" dirty="0">
                <a:latin typeface="Cambria"/>
                <a:cs typeface="Cambria"/>
              </a:rPr>
              <a:t>following </a:t>
            </a:r>
            <a:r>
              <a:rPr sz="2400" spc="95" dirty="0">
                <a:latin typeface="Cambria"/>
                <a:cs typeface="Cambria"/>
              </a:rPr>
              <a:t>the </a:t>
            </a:r>
            <a:r>
              <a:rPr sz="2400" spc="215" dirty="0">
                <a:latin typeface="Cambria"/>
                <a:cs typeface="Cambria"/>
              </a:rPr>
              <a:t>B2C </a:t>
            </a:r>
            <a:r>
              <a:rPr sz="2400" spc="75" dirty="0">
                <a:latin typeface="Cambria"/>
                <a:cs typeface="Cambria"/>
              </a:rPr>
              <a:t>business </a:t>
            </a:r>
            <a:r>
              <a:rPr sz="2400" spc="45" dirty="0">
                <a:latin typeface="Cambria"/>
                <a:cs typeface="Cambria"/>
              </a:rPr>
              <a:t>model </a:t>
            </a:r>
            <a:r>
              <a:rPr sz="2400" spc="75" dirty="0">
                <a:latin typeface="Cambria"/>
                <a:cs typeface="Cambria"/>
              </a:rPr>
              <a:t>sells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its </a:t>
            </a:r>
            <a:r>
              <a:rPr sz="2400" spc="45" dirty="0">
                <a:latin typeface="Cambria"/>
                <a:cs typeface="Cambria"/>
              </a:rPr>
              <a:t>products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directly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75" dirty="0">
                <a:latin typeface="Cambria"/>
                <a:cs typeface="Cambria"/>
              </a:rPr>
              <a:t>customer.  </a:t>
            </a:r>
            <a:r>
              <a:rPr sz="2400" spc="235" dirty="0">
                <a:latin typeface="Cambria"/>
                <a:cs typeface="Cambria"/>
              </a:rPr>
              <a:t>A </a:t>
            </a:r>
            <a:r>
              <a:rPr sz="2400" spc="60" dirty="0">
                <a:latin typeface="Cambria"/>
                <a:cs typeface="Cambria"/>
              </a:rPr>
              <a:t>customer 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can </a:t>
            </a:r>
            <a:r>
              <a:rPr sz="2400" spc="40" dirty="0">
                <a:latin typeface="Cambria"/>
                <a:cs typeface="Cambria"/>
              </a:rPr>
              <a:t>view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50" dirty="0">
                <a:latin typeface="Cambria"/>
                <a:cs typeface="Cambria"/>
              </a:rPr>
              <a:t>products shown </a:t>
            </a:r>
            <a:r>
              <a:rPr sz="2400" spc="15" dirty="0">
                <a:latin typeface="Cambria"/>
                <a:cs typeface="Cambria"/>
              </a:rPr>
              <a:t>on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65" dirty="0">
                <a:latin typeface="Cambria"/>
                <a:cs typeface="Cambria"/>
              </a:rPr>
              <a:t>website. </a:t>
            </a:r>
            <a:r>
              <a:rPr sz="2400" spc="114" dirty="0">
                <a:latin typeface="Cambria"/>
                <a:cs typeface="Cambria"/>
              </a:rPr>
              <a:t>The 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customer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can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15" dirty="0">
                <a:latin typeface="Cambria"/>
                <a:cs typeface="Cambria"/>
              </a:rPr>
              <a:t>choose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order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same. </a:t>
            </a:r>
            <a:r>
              <a:rPr sz="2400" spc="110" dirty="0">
                <a:latin typeface="Cambria"/>
                <a:cs typeface="Cambria"/>
              </a:rPr>
              <a:t>The </a:t>
            </a:r>
            <a:r>
              <a:rPr sz="2400" spc="55" dirty="0">
                <a:latin typeface="Cambria"/>
                <a:cs typeface="Cambria"/>
              </a:rPr>
              <a:t>website </a:t>
            </a:r>
            <a:r>
              <a:rPr sz="2400" spc="70" dirty="0">
                <a:latin typeface="Cambria"/>
                <a:cs typeface="Cambria"/>
              </a:rPr>
              <a:t>will </a:t>
            </a:r>
            <a:r>
              <a:rPr sz="2400" spc="95" dirty="0">
                <a:latin typeface="Cambria"/>
                <a:cs typeface="Cambria"/>
              </a:rPr>
              <a:t>then </a:t>
            </a:r>
            <a:r>
              <a:rPr sz="2400" spc="65" dirty="0">
                <a:latin typeface="Cambria"/>
                <a:cs typeface="Cambria"/>
              </a:rPr>
              <a:t>send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65" dirty="0">
                <a:latin typeface="Cambria"/>
                <a:cs typeface="Cambria"/>
              </a:rPr>
              <a:t>notification </a:t>
            </a:r>
            <a:r>
              <a:rPr sz="2400" spc="25" dirty="0">
                <a:latin typeface="Cambria"/>
                <a:cs typeface="Cambria"/>
              </a:rPr>
              <a:t>to 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business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organization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via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email</a:t>
            </a:r>
            <a:r>
              <a:rPr sz="2400" spc="105" dirty="0">
                <a:latin typeface="Cambria"/>
                <a:cs typeface="Cambria"/>
              </a:rPr>
              <a:t> 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organization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will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dispatch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product/goods</a:t>
            </a:r>
            <a:r>
              <a:rPr sz="2400" spc="505" dirty="0">
                <a:latin typeface="Cambria"/>
                <a:cs typeface="Cambria"/>
              </a:rPr>
              <a:t> </a:t>
            </a:r>
            <a:r>
              <a:rPr sz="2400" spc="10" dirty="0">
                <a:latin typeface="Cambria"/>
                <a:cs typeface="Cambria"/>
              </a:rPr>
              <a:t>to 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customer.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714722"/>
            <a:ext cx="7005483" cy="574002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50025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40" dirty="0">
                <a:latin typeface="Cambria"/>
                <a:cs typeface="Cambria"/>
              </a:rPr>
              <a:t>C</a:t>
            </a:r>
            <a:r>
              <a:rPr sz="2400" spc="340" dirty="0">
                <a:latin typeface="Cambria"/>
                <a:cs typeface="Cambria"/>
              </a:rPr>
              <a:t>ONSUMER</a:t>
            </a:r>
            <a:r>
              <a:rPr sz="2400" spc="26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65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90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3000" spc="340" dirty="0">
                <a:latin typeface="Cambria"/>
                <a:cs typeface="Cambria"/>
              </a:rPr>
              <a:t>C</a:t>
            </a:r>
            <a:r>
              <a:rPr sz="2400" spc="340" dirty="0">
                <a:latin typeface="Cambria"/>
                <a:cs typeface="Cambria"/>
              </a:rPr>
              <a:t>ONSUMER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8597"/>
            <a:ext cx="180911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  <a:tab pos="727075" algn="l"/>
              </a:tabLst>
            </a:pPr>
            <a:r>
              <a:rPr sz="2400" spc="235" dirty="0">
                <a:latin typeface="Cambria"/>
                <a:cs typeface="Cambria"/>
              </a:rPr>
              <a:t>A</a:t>
            </a:r>
            <a:r>
              <a:rPr sz="2400" dirty="0">
                <a:latin typeface="Cambria"/>
                <a:cs typeface="Cambria"/>
              </a:rPr>
              <a:t>	</a:t>
            </a:r>
            <a:r>
              <a:rPr sz="2400" spc="55" dirty="0">
                <a:latin typeface="Cambria"/>
                <a:cs typeface="Cambria"/>
              </a:rPr>
              <a:t>website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9110" y="1628597"/>
            <a:ext cx="5308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8760" algn="l"/>
                <a:tab pos="2185670" algn="l"/>
                <a:tab pos="3016250" algn="l"/>
                <a:tab pos="4449445" algn="l"/>
              </a:tabLst>
            </a:pPr>
            <a:r>
              <a:rPr sz="2400" spc="45" dirty="0">
                <a:latin typeface="Cambria"/>
                <a:cs typeface="Cambria"/>
              </a:rPr>
              <a:t>following	</a:t>
            </a:r>
            <a:r>
              <a:rPr sz="2400" spc="95" dirty="0">
                <a:latin typeface="Cambria"/>
                <a:cs typeface="Cambria"/>
              </a:rPr>
              <a:t>the	</a:t>
            </a:r>
            <a:r>
              <a:rPr sz="2400" spc="250" dirty="0">
                <a:latin typeface="Cambria"/>
                <a:cs typeface="Cambria"/>
              </a:rPr>
              <a:t>C2C	</a:t>
            </a:r>
            <a:r>
              <a:rPr sz="2400" spc="75" dirty="0">
                <a:latin typeface="Cambria"/>
                <a:cs typeface="Cambria"/>
              </a:rPr>
              <a:t>business	</a:t>
            </a:r>
            <a:r>
              <a:rPr sz="2400" spc="40" dirty="0">
                <a:latin typeface="Cambria"/>
                <a:cs typeface="Cambria"/>
              </a:rPr>
              <a:t>model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564" y="1995042"/>
            <a:ext cx="703707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75" dirty="0">
                <a:latin typeface="Cambria"/>
                <a:cs typeface="Cambria"/>
              </a:rPr>
              <a:t>helps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consumers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15" dirty="0">
                <a:latin typeface="Cambria"/>
                <a:cs typeface="Cambria"/>
              </a:rPr>
              <a:t>to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sell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their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assets</a:t>
            </a:r>
            <a:r>
              <a:rPr sz="2400" spc="90" dirty="0">
                <a:latin typeface="Cambria"/>
                <a:cs typeface="Cambria"/>
              </a:rPr>
              <a:t> like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residential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property,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cars,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motorcycles,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etc.,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-20" dirty="0">
                <a:latin typeface="Cambria"/>
                <a:cs typeface="Cambria"/>
              </a:rPr>
              <a:t>or 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rent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10" dirty="0">
                <a:latin typeface="Cambria"/>
                <a:cs typeface="Cambria"/>
              </a:rPr>
              <a:t>room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by  </a:t>
            </a:r>
            <a:r>
              <a:rPr sz="2400" spc="85" dirty="0">
                <a:latin typeface="Cambria"/>
                <a:cs typeface="Cambria"/>
              </a:rPr>
              <a:t>publishing their </a:t>
            </a:r>
            <a:r>
              <a:rPr sz="2400" spc="75" dirty="0">
                <a:latin typeface="Cambria"/>
                <a:cs typeface="Cambria"/>
              </a:rPr>
              <a:t>information </a:t>
            </a:r>
            <a:r>
              <a:rPr sz="2400" spc="25" dirty="0">
                <a:latin typeface="Cambria"/>
                <a:cs typeface="Cambria"/>
              </a:rPr>
              <a:t>on 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the </a:t>
            </a:r>
            <a:r>
              <a:rPr sz="2400" spc="65" dirty="0">
                <a:latin typeface="Cambria"/>
                <a:cs typeface="Cambria"/>
              </a:rPr>
              <a:t>website. </a:t>
            </a:r>
            <a:r>
              <a:rPr sz="2400" spc="70" dirty="0">
                <a:latin typeface="Cambria"/>
                <a:cs typeface="Cambria"/>
              </a:rPr>
              <a:t>Website </a:t>
            </a:r>
            <a:r>
              <a:rPr sz="2400" spc="120" dirty="0">
                <a:latin typeface="Cambria"/>
                <a:cs typeface="Cambria"/>
              </a:rPr>
              <a:t>may </a:t>
            </a:r>
            <a:r>
              <a:rPr sz="2400" spc="-5" dirty="0">
                <a:latin typeface="Cambria"/>
                <a:cs typeface="Cambria"/>
              </a:rPr>
              <a:t>or </a:t>
            </a:r>
            <a:r>
              <a:rPr sz="2400" spc="120" dirty="0">
                <a:latin typeface="Cambria"/>
                <a:cs typeface="Cambria"/>
              </a:rPr>
              <a:t>may </a:t>
            </a:r>
            <a:r>
              <a:rPr sz="2400" spc="55" dirty="0">
                <a:latin typeface="Cambria"/>
                <a:cs typeface="Cambria"/>
              </a:rPr>
              <a:t>not </a:t>
            </a:r>
            <a:r>
              <a:rPr sz="2400" spc="80" dirty="0">
                <a:latin typeface="Cambria"/>
                <a:cs typeface="Cambria"/>
              </a:rPr>
              <a:t>charge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consumer </a:t>
            </a:r>
            <a:r>
              <a:rPr sz="2400" spc="20" dirty="0">
                <a:latin typeface="Cambria"/>
                <a:cs typeface="Cambria"/>
              </a:rPr>
              <a:t>for </a:t>
            </a:r>
            <a:r>
              <a:rPr sz="2400" spc="90" dirty="0">
                <a:latin typeface="Cambria"/>
                <a:cs typeface="Cambria"/>
              </a:rPr>
              <a:t>its </a:t>
            </a:r>
            <a:r>
              <a:rPr sz="2400" spc="65" dirty="0">
                <a:latin typeface="Cambria"/>
                <a:cs typeface="Cambria"/>
              </a:rPr>
              <a:t>services. </a:t>
            </a:r>
            <a:r>
              <a:rPr sz="2400" spc="90" dirty="0">
                <a:latin typeface="Cambria"/>
                <a:cs typeface="Cambria"/>
              </a:rPr>
              <a:t>Another </a:t>
            </a:r>
            <a:r>
              <a:rPr sz="2400" spc="60" dirty="0">
                <a:latin typeface="Cambria"/>
                <a:cs typeface="Cambria"/>
              </a:rPr>
              <a:t>consumer </a:t>
            </a:r>
            <a:r>
              <a:rPr sz="2400" spc="120" dirty="0">
                <a:latin typeface="Cambria"/>
                <a:cs typeface="Cambria"/>
              </a:rPr>
              <a:t>may 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opt</a:t>
            </a:r>
            <a:r>
              <a:rPr sz="2400" spc="3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buy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85" dirty="0">
                <a:latin typeface="Cambria"/>
                <a:cs typeface="Cambria"/>
              </a:rPr>
              <a:t>first </a:t>
            </a:r>
            <a:r>
              <a:rPr sz="2400" spc="60" dirty="0">
                <a:latin typeface="Cambria"/>
                <a:cs typeface="Cambria"/>
              </a:rPr>
              <a:t>customer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by 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viewing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post/advertisement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on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website.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7480439" cy="548227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47644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40" dirty="0">
                <a:latin typeface="Cambria"/>
                <a:cs typeface="Cambria"/>
              </a:rPr>
              <a:t>C</a:t>
            </a:r>
            <a:r>
              <a:rPr sz="2400" spc="340" dirty="0">
                <a:latin typeface="Cambria"/>
                <a:cs typeface="Cambria"/>
              </a:rPr>
              <a:t>ONSUMER</a:t>
            </a:r>
            <a:r>
              <a:rPr sz="2400" spc="26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65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85" dirty="0">
                <a:latin typeface="Cambria"/>
                <a:cs typeface="Cambria"/>
              </a:rPr>
              <a:t> </a:t>
            </a:r>
            <a:r>
              <a:rPr sz="3000" dirty="0">
                <a:latin typeface="Cambria"/>
                <a:cs typeface="Cambria"/>
              </a:rPr>
              <a:t>-</a:t>
            </a:r>
            <a:r>
              <a:rPr sz="3000" spc="155" dirty="0">
                <a:latin typeface="Cambria"/>
                <a:cs typeface="Cambria"/>
              </a:rPr>
              <a:t> </a:t>
            </a:r>
            <a:r>
              <a:rPr sz="3000" spc="320" dirty="0">
                <a:latin typeface="Cambria"/>
                <a:cs typeface="Cambria"/>
              </a:rPr>
              <a:t>B</a:t>
            </a:r>
            <a:r>
              <a:rPr sz="2400" spc="320" dirty="0">
                <a:latin typeface="Cambria"/>
                <a:cs typeface="Cambria"/>
              </a:rPr>
              <a:t>USINESS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pc="155" dirty="0"/>
              <a:t>In </a:t>
            </a:r>
            <a:r>
              <a:rPr spc="105" dirty="0"/>
              <a:t>this </a:t>
            </a:r>
            <a:r>
              <a:rPr spc="60" dirty="0"/>
              <a:t>model, </a:t>
            </a:r>
            <a:r>
              <a:rPr spc="160" dirty="0"/>
              <a:t>a </a:t>
            </a:r>
            <a:r>
              <a:rPr spc="60" dirty="0"/>
              <a:t>consumer approaches </a:t>
            </a:r>
            <a:r>
              <a:rPr spc="160" dirty="0"/>
              <a:t>a </a:t>
            </a:r>
            <a:r>
              <a:rPr spc="55" dirty="0"/>
              <a:t>website </a:t>
            </a:r>
            <a:r>
              <a:rPr spc="60" dirty="0"/>
              <a:t> </a:t>
            </a:r>
            <a:r>
              <a:rPr spc="65" dirty="0"/>
              <a:t>showing</a:t>
            </a:r>
            <a:r>
              <a:rPr spc="70" dirty="0"/>
              <a:t> </a:t>
            </a:r>
            <a:r>
              <a:rPr spc="90" dirty="0"/>
              <a:t>multiple</a:t>
            </a:r>
            <a:r>
              <a:rPr spc="95" dirty="0"/>
              <a:t> </a:t>
            </a:r>
            <a:r>
              <a:rPr spc="75" dirty="0"/>
              <a:t>business</a:t>
            </a:r>
            <a:r>
              <a:rPr spc="80" dirty="0"/>
              <a:t> </a:t>
            </a:r>
            <a:r>
              <a:rPr spc="75" dirty="0"/>
              <a:t>organizations</a:t>
            </a:r>
            <a:r>
              <a:rPr spc="80" dirty="0"/>
              <a:t> </a:t>
            </a:r>
            <a:r>
              <a:rPr spc="20" dirty="0"/>
              <a:t>for</a:t>
            </a:r>
            <a:r>
              <a:rPr spc="25" dirty="0"/>
              <a:t> </a:t>
            </a:r>
            <a:r>
              <a:rPr spc="160" dirty="0"/>
              <a:t>a </a:t>
            </a:r>
            <a:r>
              <a:rPr spc="165" dirty="0"/>
              <a:t> </a:t>
            </a:r>
            <a:r>
              <a:rPr spc="90" dirty="0"/>
              <a:t>particular</a:t>
            </a:r>
            <a:r>
              <a:rPr spc="95" dirty="0"/>
              <a:t> </a:t>
            </a:r>
            <a:r>
              <a:rPr spc="65" dirty="0"/>
              <a:t>service.</a:t>
            </a:r>
            <a:r>
              <a:rPr spc="70" dirty="0"/>
              <a:t> </a:t>
            </a:r>
            <a:r>
              <a:rPr spc="114" dirty="0"/>
              <a:t>The</a:t>
            </a:r>
            <a:r>
              <a:rPr spc="120" dirty="0"/>
              <a:t> </a:t>
            </a:r>
            <a:r>
              <a:rPr spc="60" dirty="0"/>
              <a:t>consumer</a:t>
            </a:r>
            <a:r>
              <a:rPr spc="650" dirty="0"/>
              <a:t> </a:t>
            </a:r>
            <a:r>
              <a:rPr spc="65" dirty="0"/>
              <a:t>places</a:t>
            </a:r>
            <a:r>
              <a:rPr spc="70" dirty="0"/>
              <a:t> </a:t>
            </a:r>
            <a:r>
              <a:rPr spc="135" dirty="0"/>
              <a:t>an </a:t>
            </a:r>
            <a:r>
              <a:rPr spc="140" dirty="0"/>
              <a:t> </a:t>
            </a:r>
            <a:r>
              <a:rPr spc="95" dirty="0"/>
              <a:t>estimate </a:t>
            </a:r>
            <a:r>
              <a:rPr spc="-10" dirty="0"/>
              <a:t>of</a:t>
            </a:r>
            <a:r>
              <a:rPr spc="-5" dirty="0"/>
              <a:t> </a:t>
            </a:r>
            <a:r>
              <a:rPr spc="95" dirty="0"/>
              <a:t>amount </a:t>
            </a:r>
            <a:r>
              <a:rPr spc="-15" dirty="0"/>
              <a:t>he/she</a:t>
            </a:r>
            <a:r>
              <a:rPr spc="-10" dirty="0"/>
              <a:t> </a:t>
            </a:r>
            <a:r>
              <a:rPr spc="95" dirty="0"/>
              <a:t>wants </a:t>
            </a:r>
            <a:r>
              <a:rPr spc="20" dirty="0"/>
              <a:t>to </a:t>
            </a:r>
            <a:r>
              <a:rPr spc="60" dirty="0"/>
              <a:t>spend </a:t>
            </a:r>
            <a:r>
              <a:rPr spc="20" dirty="0"/>
              <a:t>for </a:t>
            </a:r>
            <a:r>
              <a:rPr spc="160" dirty="0"/>
              <a:t>a </a:t>
            </a:r>
            <a:r>
              <a:rPr spc="165" dirty="0"/>
              <a:t> </a:t>
            </a:r>
            <a:r>
              <a:rPr spc="90" dirty="0"/>
              <a:t>particular</a:t>
            </a:r>
            <a:r>
              <a:rPr spc="95" dirty="0"/>
              <a:t> </a:t>
            </a:r>
            <a:r>
              <a:rPr spc="65" dirty="0"/>
              <a:t>service.</a:t>
            </a:r>
            <a:r>
              <a:rPr spc="70" dirty="0"/>
              <a:t> </a:t>
            </a:r>
            <a:r>
              <a:rPr spc="95" dirty="0"/>
              <a:t>For  </a:t>
            </a:r>
            <a:r>
              <a:rPr spc="100" dirty="0"/>
              <a:t>example, </a:t>
            </a:r>
            <a:r>
              <a:rPr spc="95" dirty="0"/>
              <a:t>the  </a:t>
            </a:r>
            <a:r>
              <a:rPr spc="50" dirty="0"/>
              <a:t>comparison </a:t>
            </a:r>
            <a:r>
              <a:rPr spc="-515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80" dirty="0"/>
              <a:t>interest</a:t>
            </a:r>
            <a:r>
              <a:rPr spc="85" dirty="0"/>
              <a:t> </a:t>
            </a:r>
            <a:r>
              <a:rPr spc="90" dirty="0"/>
              <a:t>rates</a:t>
            </a:r>
            <a:r>
              <a:rPr spc="95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60" dirty="0"/>
              <a:t>personal</a:t>
            </a:r>
            <a:r>
              <a:rPr spc="650" dirty="0"/>
              <a:t> </a:t>
            </a:r>
            <a:r>
              <a:rPr dirty="0"/>
              <a:t>loan/car</a:t>
            </a:r>
            <a:r>
              <a:rPr spc="530" dirty="0"/>
              <a:t> </a:t>
            </a:r>
            <a:r>
              <a:rPr spc="80" dirty="0"/>
              <a:t>loan </a:t>
            </a:r>
            <a:r>
              <a:rPr spc="85" dirty="0"/>
              <a:t> </a:t>
            </a:r>
            <a:r>
              <a:rPr spc="35" dirty="0"/>
              <a:t>provided</a:t>
            </a:r>
            <a:r>
              <a:rPr spc="600" dirty="0"/>
              <a:t> </a:t>
            </a:r>
            <a:r>
              <a:rPr spc="45" dirty="0"/>
              <a:t>by</a:t>
            </a:r>
            <a:r>
              <a:rPr spc="50" dirty="0"/>
              <a:t> </a:t>
            </a:r>
            <a:r>
              <a:rPr spc="75" dirty="0"/>
              <a:t>various</a:t>
            </a:r>
            <a:r>
              <a:rPr spc="80" dirty="0"/>
              <a:t> </a:t>
            </a:r>
            <a:r>
              <a:rPr spc="105" dirty="0"/>
              <a:t>banks</a:t>
            </a:r>
            <a:r>
              <a:rPr spc="110" dirty="0"/>
              <a:t> </a:t>
            </a:r>
            <a:r>
              <a:rPr spc="105" dirty="0"/>
              <a:t>via</a:t>
            </a:r>
            <a:r>
              <a:rPr spc="110" dirty="0"/>
              <a:t> </a:t>
            </a:r>
            <a:r>
              <a:rPr spc="65" dirty="0"/>
              <a:t>websites.</a:t>
            </a:r>
            <a:r>
              <a:rPr spc="70" dirty="0"/>
              <a:t> </a:t>
            </a:r>
            <a:r>
              <a:rPr spc="235" dirty="0"/>
              <a:t>A </a:t>
            </a:r>
            <a:r>
              <a:rPr spc="240" dirty="0"/>
              <a:t> </a:t>
            </a:r>
            <a:r>
              <a:rPr spc="75" dirty="0"/>
              <a:t>business</a:t>
            </a:r>
            <a:r>
              <a:rPr spc="290" dirty="0"/>
              <a:t> </a:t>
            </a:r>
            <a:r>
              <a:rPr spc="75" dirty="0"/>
              <a:t>organization</a:t>
            </a:r>
            <a:r>
              <a:rPr spc="285" dirty="0"/>
              <a:t> </a:t>
            </a:r>
            <a:r>
              <a:rPr spc="25" dirty="0"/>
              <a:t>who</a:t>
            </a:r>
            <a:r>
              <a:rPr spc="290" dirty="0"/>
              <a:t> </a:t>
            </a:r>
            <a:r>
              <a:rPr spc="90" dirty="0"/>
              <a:t>fulfills</a:t>
            </a:r>
            <a:r>
              <a:rPr spc="290" dirty="0"/>
              <a:t> </a:t>
            </a:r>
            <a:r>
              <a:rPr spc="90" dirty="0"/>
              <a:t>the</a:t>
            </a:r>
            <a:r>
              <a:rPr spc="290" dirty="0"/>
              <a:t> </a:t>
            </a:r>
            <a:r>
              <a:rPr spc="50" dirty="0"/>
              <a:t>consumer's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67354" y="4555312"/>
            <a:ext cx="3429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4135" algn="l"/>
                <a:tab pos="2192020" algn="l"/>
              </a:tabLst>
            </a:pPr>
            <a:r>
              <a:rPr sz="2400" spc="90" dirty="0">
                <a:latin typeface="Cambria"/>
                <a:cs typeface="Cambria"/>
              </a:rPr>
              <a:t>within	</a:t>
            </a:r>
            <a:r>
              <a:rPr sz="2400" spc="95" dirty="0">
                <a:latin typeface="Cambria"/>
                <a:cs typeface="Cambria"/>
              </a:rPr>
              <a:t>the	</a:t>
            </a:r>
            <a:r>
              <a:rPr sz="2400" spc="50" dirty="0">
                <a:latin typeface="Cambria"/>
                <a:cs typeface="Cambria"/>
              </a:rPr>
              <a:t>specified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3418" y="4555312"/>
            <a:ext cx="10737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75" dirty="0">
                <a:latin typeface="Cambria"/>
                <a:cs typeface="Cambria"/>
              </a:rPr>
              <a:t>b</a:t>
            </a:r>
            <a:r>
              <a:rPr sz="2400" spc="70" dirty="0">
                <a:latin typeface="Cambria"/>
                <a:cs typeface="Cambria"/>
              </a:rPr>
              <a:t>u</a:t>
            </a:r>
            <a:r>
              <a:rPr sz="2400" spc="75" dirty="0">
                <a:latin typeface="Cambria"/>
                <a:cs typeface="Cambria"/>
              </a:rPr>
              <a:t>dge</a:t>
            </a:r>
            <a:r>
              <a:rPr sz="2400" spc="35" dirty="0">
                <a:latin typeface="Cambria"/>
                <a:cs typeface="Cambria"/>
              </a:rPr>
              <a:t>t</a:t>
            </a:r>
            <a:r>
              <a:rPr sz="2400" spc="175" dirty="0">
                <a:latin typeface="Cambria"/>
                <a:cs typeface="Cambria"/>
              </a:rPr>
              <a:t>,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1991" y="4921758"/>
            <a:ext cx="5125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8035" algn="l"/>
                <a:tab pos="2400935" algn="l"/>
                <a:tab pos="3248025" algn="l"/>
                <a:tab pos="4757420" algn="l"/>
              </a:tabLst>
            </a:pPr>
            <a:r>
              <a:rPr sz="2400" spc="85" dirty="0">
                <a:latin typeface="Cambria"/>
                <a:cs typeface="Cambria"/>
              </a:rPr>
              <a:t>th</a:t>
            </a:r>
            <a:r>
              <a:rPr sz="2400" spc="100" dirty="0">
                <a:latin typeface="Cambria"/>
                <a:cs typeface="Cambria"/>
              </a:rPr>
              <a:t>e</a:t>
            </a:r>
            <a:r>
              <a:rPr sz="2400" dirty="0">
                <a:latin typeface="Cambria"/>
                <a:cs typeface="Cambria"/>
              </a:rPr>
              <a:t>	</a:t>
            </a:r>
            <a:r>
              <a:rPr sz="2400" spc="65" dirty="0">
                <a:latin typeface="Cambria"/>
                <a:cs typeface="Cambria"/>
              </a:rPr>
              <a:t>cu</a:t>
            </a:r>
            <a:r>
              <a:rPr sz="2400" spc="110" dirty="0">
                <a:latin typeface="Cambria"/>
                <a:cs typeface="Cambria"/>
              </a:rPr>
              <a:t>s</a:t>
            </a:r>
            <a:r>
              <a:rPr sz="2400" spc="90" dirty="0">
                <a:latin typeface="Cambria"/>
                <a:cs typeface="Cambria"/>
              </a:rPr>
              <a:t>t</a:t>
            </a:r>
            <a:r>
              <a:rPr sz="2400" spc="40" dirty="0">
                <a:latin typeface="Cambria"/>
                <a:cs typeface="Cambria"/>
              </a:rPr>
              <a:t>omer</a:t>
            </a:r>
            <a:r>
              <a:rPr sz="2400" dirty="0">
                <a:latin typeface="Cambria"/>
                <a:cs typeface="Cambria"/>
              </a:rPr>
              <a:t>	</a:t>
            </a:r>
            <a:r>
              <a:rPr sz="2400" spc="145" dirty="0">
                <a:latin typeface="Cambria"/>
                <a:cs typeface="Cambria"/>
              </a:rPr>
              <a:t>a</a:t>
            </a:r>
            <a:r>
              <a:rPr sz="2400" spc="85" dirty="0">
                <a:latin typeface="Cambria"/>
                <a:cs typeface="Cambria"/>
              </a:rPr>
              <a:t>nd</a:t>
            </a:r>
            <a:r>
              <a:rPr sz="2400" dirty="0">
                <a:latin typeface="Cambria"/>
                <a:cs typeface="Cambria"/>
              </a:rPr>
              <a:t>	</a:t>
            </a:r>
            <a:r>
              <a:rPr sz="2400" spc="60" dirty="0">
                <a:latin typeface="Cambria"/>
                <a:cs typeface="Cambria"/>
              </a:rPr>
              <a:t>p</a:t>
            </a:r>
            <a:r>
              <a:rPr sz="2400" spc="50" dirty="0">
                <a:latin typeface="Cambria"/>
                <a:cs typeface="Cambria"/>
              </a:rPr>
              <a:t>r</a:t>
            </a:r>
            <a:r>
              <a:rPr sz="2400" spc="35" dirty="0">
                <a:latin typeface="Cambria"/>
                <a:cs typeface="Cambria"/>
              </a:rPr>
              <a:t>ov</a:t>
            </a:r>
            <a:r>
              <a:rPr sz="2400" spc="5" dirty="0">
                <a:latin typeface="Cambria"/>
                <a:cs typeface="Cambria"/>
              </a:rPr>
              <a:t>i</a:t>
            </a:r>
            <a:r>
              <a:rPr sz="2400" spc="35" dirty="0">
                <a:latin typeface="Cambria"/>
                <a:cs typeface="Cambria"/>
              </a:rPr>
              <a:t>de</a:t>
            </a:r>
            <a:r>
              <a:rPr sz="2400" spc="75" dirty="0">
                <a:latin typeface="Cambria"/>
                <a:cs typeface="Cambria"/>
              </a:rPr>
              <a:t>s</a:t>
            </a:r>
            <a:r>
              <a:rPr sz="2400" dirty="0">
                <a:latin typeface="Cambria"/>
                <a:cs typeface="Cambria"/>
              </a:rPr>
              <a:t>	</a:t>
            </a:r>
            <a:r>
              <a:rPr sz="2400" spc="95" dirty="0">
                <a:latin typeface="Cambria"/>
                <a:cs typeface="Cambria"/>
              </a:rPr>
              <a:t>i</a:t>
            </a:r>
            <a:r>
              <a:rPr sz="2400" spc="105" dirty="0">
                <a:latin typeface="Cambria"/>
                <a:cs typeface="Cambria"/>
              </a:rPr>
              <a:t>t</a:t>
            </a:r>
            <a:r>
              <a:rPr sz="2400" spc="75" dirty="0">
                <a:latin typeface="Cambria"/>
                <a:cs typeface="Cambria"/>
              </a:rPr>
              <a:t>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564" y="4555312"/>
            <a:ext cx="178053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65" dirty="0">
                <a:latin typeface="Cambria"/>
                <a:cs typeface="Cambria"/>
              </a:rPr>
              <a:t>req</a:t>
            </a:r>
            <a:r>
              <a:rPr sz="2400" spc="60" dirty="0">
                <a:latin typeface="Cambria"/>
                <a:cs typeface="Cambria"/>
              </a:rPr>
              <a:t>u</a:t>
            </a:r>
            <a:r>
              <a:rPr sz="2400" spc="70" dirty="0">
                <a:latin typeface="Cambria"/>
                <a:cs typeface="Cambria"/>
              </a:rPr>
              <a:t>irem</a:t>
            </a:r>
            <a:r>
              <a:rPr sz="2400" spc="55" dirty="0">
                <a:latin typeface="Cambria"/>
                <a:cs typeface="Cambria"/>
              </a:rPr>
              <a:t>e</a:t>
            </a:r>
            <a:r>
              <a:rPr sz="2400" spc="90" dirty="0">
                <a:latin typeface="Cambria"/>
                <a:cs typeface="Cambria"/>
              </a:rPr>
              <a:t>nt  </a:t>
            </a:r>
            <a:r>
              <a:rPr sz="2400" spc="60" dirty="0">
                <a:latin typeface="Cambria"/>
                <a:cs typeface="Cambria"/>
              </a:rPr>
              <a:t>approaches 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services.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44653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05" dirty="0">
                <a:latin typeface="Cambria"/>
                <a:cs typeface="Cambria"/>
              </a:rPr>
              <a:t>E</a:t>
            </a:r>
            <a:r>
              <a:rPr sz="2400" spc="305" dirty="0">
                <a:latin typeface="Cambria"/>
                <a:cs typeface="Cambria"/>
              </a:rPr>
              <a:t>LECTRONICS</a:t>
            </a:r>
            <a:r>
              <a:rPr sz="2400" spc="300" dirty="0">
                <a:latin typeface="Cambria"/>
                <a:cs typeface="Cambria"/>
              </a:rPr>
              <a:t> </a:t>
            </a:r>
            <a:r>
              <a:rPr sz="3000" spc="335" dirty="0">
                <a:latin typeface="Cambria"/>
                <a:cs typeface="Cambria"/>
              </a:rPr>
              <a:t>C</a:t>
            </a:r>
            <a:r>
              <a:rPr sz="2400" spc="335" dirty="0">
                <a:latin typeface="Cambria"/>
                <a:cs typeface="Cambria"/>
              </a:rPr>
              <a:t>OMMERCE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8597"/>
            <a:ext cx="6943725" cy="472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00" dirty="0">
                <a:latin typeface="Cambria"/>
                <a:cs typeface="Cambria"/>
              </a:rPr>
              <a:t>E-Commerce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or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Electronics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Commerce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is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methodology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modern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business,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which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addresses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need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business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organizations, 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vendors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customers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reduce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cost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 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improve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the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quality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0" dirty="0">
                <a:latin typeface="Cambria"/>
                <a:cs typeface="Cambria"/>
              </a:rPr>
              <a:t>goods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and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services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while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increasing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speed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delivery.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Ecommerce 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refers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paperless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exchange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business</a:t>
            </a:r>
            <a:endParaRPr sz="24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400" spc="75" dirty="0">
                <a:latin typeface="Cambria"/>
                <a:cs typeface="Cambria"/>
              </a:rPr>
              <a:t>information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using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following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ways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−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80" dirty="0">
                <a:latin typeface="Cambria"/>
                <a:cs typeface="Cambria"/>
              </a:rPr>
              <a:t>Electronic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80" dirty="0">
                <a:latin typeface="Cambria"/>
                <a:cs typeface="Cambria"/>
              </a:rPr>
              <a:t>Data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Exchange </a:t>
            </a:r>
            <a:r>
              <a:rPr sz="2400" spc="114" dirty="0">
                <a:latin typeface="Cambria"/>
                <a:cs typeface="Cambria"/>
              </a:rPr>
              <a:t>(EDI)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5" dirty="0">
                <a:latin typeface="Cambria"/>
                <a:cs typeface="Cambria"/>
              </a:rPr>
              <a:t>Electronic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65" dirty="0">
                <a:latin typeface="Cambria"/>
                <a:cs typeface="Cambria"/>
              </a:rPr>
              <a:t>Mail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(e-mail)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5" dirty="0">
                <a:latin typeface="Cambria"/>
                <a:cs typeface="Cambria"/>
              </a:rPr>
              <a:t>Electronic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20" dirty="0">
                <a:latin typeface="Cambria"/>
                <a:cs typeface="Cambria"/>
              </a:rPr>
              <a:t>Bulletin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Boards</a:t>
            </a:r>
            <a:endParaRPr sz="2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80" dirty="0">
                <a:latin typeface="Cambria"/>
                <a:cs typeface="Cambria"/>
              </a:rPr>
              <a:t>Electronic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55" dirty="0">
                <a:latin typeface="Cambria"/>
                <a:cs typeface="Cambria"/>
              </a:rPr>
              <a:t>Fund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Transfer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20" dirty="0">
                <a:latin typeface="Cambria"/>
                <a:cs typeface="Cambria"/>
              </a:rPr>
              <a:t>(EFT)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8682" y="325981"/>
            <a:ext cx="7117766" cy="560688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300" y="896239"/>
            <a:ext cx="42595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00" dirty="0">
                <a:latin typeface="Cambria"/>
                <a:cs typeface="Cambria"/>
              </a:rPr>
              <a:t>A</a:t>
            </a:r>
            <a:r>
              <a:rPr sz="2400" spc="300" dirty="0">
                <a:latin typeface="Cambria"/>
                <a:cs typeface="Cambria"/>
              </a:rPr>
              <a:t>SSIGNMENT</a:t>
            </a:r>
            <a:r>
              <a:rPr sz="2400" spc="240" dirty="0">
                <a:latin typeface="Cambria"/>
                <a:cs typeface="Cambria"/>
              </a:rPr>
              <a:t> </a:t>
            </a:r>
            <a:r>
              <a:rPr sz="2400" spc="295" dirty="0">
                <a:latin typeface="Cambria"/>
                <a:cs typeface="Cambria"/>
              </a:rPr>
              <a:t>QUESTIONS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104" y="1552000"/>
            <a:ext cx="7091045" cy="12763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400" spc="110" dirty="0">
                <a:latin typeface="Cambria"/>
                <a:cs typeface="Cambria"/>
              </a:rPr>
              <a:t>Q1: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What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do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you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mean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by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an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e-commerce?</a:t>
            </a:r>
            <a:endParaRPr sz="2400">
              <a:latin typeface="Cambria"/>
              <a:cs typeface="Cambria"/>
            </a:endParaRPr>
          </a:p>
          <a:p>
            <a:pPr marL="118110" marR="5080" indent="-106045">
              <a:lnSpc>
                <a:spcPct val="100000"/>
              </a:lnSpc>
              <a:spcBef>
                <a:spcPts val="600"/>
              </a:spcBef>
            </a:pPr>
            <a:r>
              <a:rPr sz="2400" spc="110" dirty="0">
                <a:latin typeface="Cambria"/>
                <a:cs typeface="Cambria"/>
              </a:rPr>
              <a:t>Q2: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E-commerce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is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future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upcoming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market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activities?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35" dirty="0">
                <a:latin typeface="Cambria"/>
                <a:cs typeface="Cambria"/>
              </a:rPr>
              <a:t>Explain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maxim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in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your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own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words.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914400"/>
            <a:ext cx="71628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1803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90" dirty="0">
                <a:latin typeface="Cambria"/>
                <a:cs typeface="Cambria"/>
              </a:rPr>
              <a:t>F</a:t>
            </a:r>
            <a:r>
              <a:rPr sz="2400" spc="250" dirty="0">
                <a:latin typeface="Cambria"/>
                <a:cs typeface="Cambria"/>
              </a:rPr>
              <a:t>EA</a:t>
            </a:r>
            <a:r>
              <a:rPr sz="2400" spc="240" dirty="0">
                <a:latin typeface="Cambria"/>
                <a:cs typeface="Cambria"/>
              </a:rPr>
              <a:t>T</a:t>
            </a:r>
            <a:r>
              <a:rPr sz="2400" spc="325" dirty="0">
                <a:latin typeface="Cambria"/>
                <a:cs typeface="Cambria"/>
              </a:rPr>
              <a:t>URES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7073"/>
            <a:ext cx="7312025" cy="457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 algn="just">
              <a:lnSpc>
                <a:spcPct val="100200"/>
              </a:lnSpc>
              <a:spcBef>
                <a:spcPts val="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204" dirty="0">
                <a:latin typeface="Cambria"/>
                <a:cs typeface="Cambria"/>
              </a:rPr>
              <a:t>Non-Cash </a:t>
            </a:r>
            <a:r>
              <a:rPr sz="2400" b="1" spc="190" dirty="0">
                <a:latin typeface="Cambria"/>
                <a:cs typeface="Cambria"/>
              </a:rPr>
              <a:t>Payment </a:t>
            </a:r>
            <a:r>
              <a:rPr sz="2400" spc="125" dirty="0">
                <a:latin typeface="Cambria"/>
                <a:cs typeface="Cambria"/>
              </a:rPr>
              <a:t>− </a:t>
            </a:r>
            <a:r>
              <a:rPr sz="2400" spc="100" dirty="0">
                <a:latin typeface="Cambria"/>
                <a:cs typeface="Cambria"/>
              </a:rPr>
              <a:t>E-Commerce </a:t>
            </a:r>
            <a:r>
              <a:rPr sz="2400" spc="75" dirty="0">
                <a:latin typeface="Cambria"/>
                <a:cs typeface="Cambria"/>
              </a:rPr>
              <a:t>enables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use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of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credit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cards,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debit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cards,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smart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cards,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electronic </a:t>
            </a:r>
            <a:r>
              <a:rPr sz="2400" spc="95" dirty="0">
                <a:latin typeface="Cambria"/>
                <a:cs typeface="Cambria"/>
              </a:rPr>
              <a:t>fund </a:t>
            </a:r>
            <a:r>
              <a:rPr sz="2400" spc="85" dirty="0">
                <a:latin typeface="Cambria"/>
                <a:cs typeface="Cambria"/>
              </a:rPr>
              <a:t>transfer </a:t>
            </a:r>
            <a:r>
              <a:rPr sz="2400" spc="100" dirty="0">
                <a:latin typeface="Cambria"/>
                <a:cs typeface="Cambria"/>
              </a:rPr>
              <a:t>via </a:t>
            </a:r>
            <a:r>
              <a:rPr sz="2400" spc="75" dirty="0">
                <a:latin typeface="Cambria"/>
                <a:cs typeface="Cambria"/>
              </a:rPr>
              <a:t>bank's </a:t>
            </a:r>
            <a:r>
              <a:rPr sz="2400" spc="65" dirty="0">
                <a:latin typeface="Cambria"/>
                <a:cs typeface="Cambria"/>
              </a:rPr>
              <a:t>website, </a:t>
            </a:r>
            <a:r>
              <a:rPr sz="2400" spc="105" dirty="0">
                <a:latin typeface="Cambria"/>
                <a:cs typeface="Cambria"/>
              </a:rPr>
              <a:t>and 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other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modes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electronics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payment.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100200"/>
              </a:lnSpc>
              <a:spcBef>
                <a:spcPts val="5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5" dirty="0">
                <a:latin typeface="Cambria"/>
                <a:cs typeface="Cambria"/>
              </a:rPr>
              <a:t>24x7</a:t>
            </a:r>
            <a:r>
              <a:rPr sz="2400" b="1" spc="20" dirty="0">
                <a:latin typeface="Cambria"/>
                <a:cs typeface="Cambria"/>
              </a:rPr>
              <a:t> </a:t>
            </a:r>
            <a:r>
              <a:rPr sz="2400" b="1" spc="170" dirty="0">
                <a:latin typeface="Cambria"/>
                <a:cs typeface="Cambria"/>
              </a:rPr>
              <a:t>Service</a:t>
            </a:r>
            <a:r>
              <a:rPr sz="2400" b="1" spc="175" dirty="0">
                <a:latin typeface="Cambria"/>
                <a:cs typeface="Cambria"/>
              </a:rPr>
              <a:t> </a:t>
            </a:r>
            <a:r>
              <a:rPr sz="2400" b="1" spc="150" dirty="0">
                <a:latin typeface="Cambria"/>
                <a:cs typeface="Cambria"/>
              </a:rPr>
              <a:t>availability</a:t>
            </a:r>
            <a:r>
              <a:rPr sz="2400" b="1" spc="155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−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automates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business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enterprises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 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way </a:t>
            </a:r>
            <a:r>
              <a:rPr sz="2400" spc="85" dirty="0">
                <a:latin typeface="Cambria"/>
                <a:cs typeface="Cambria"/>
              </a:rPr>
              <a:t>they </a:t>
            </a:r>
            <a:r>
              <a:rPr sz="2400" spc="35" dirty="0">
                <a:latin typeface="Cambria"/>
                <a:cs typeface="Cambria"/>
              </a:rPr>
              <a:t>provide </a:t>
            </a:r>
            <a:r>
              <a:rPr sz="2400" spc="55" dirty="0">
                <a:latin typeface="Cambria"/>
                <a:cs typeface="Cambria"/>
              </a:rPr>
              <a:t>services </a:t>
            </a:r>
            <a:r>
              <a:rPr sz="2400" spc="20" dirty="0">
                <a:latin typeface="Cambria"/>
                <a:cs typeface="Cambria"/>
              </a:rPr>
              <a:t>to </a:t>
            </a:r>
            <a:r>
              <a:rPr sz="2400" spc="80" dirty="0">
                <a:latin typeface="Cambria"/>
                <a:cs typeface="Cambria"/>
              </a:rPr>
              <a:t>their </a:t>
            </a:r>
            <a:r>
              <a:rPr sz="2400" spc="75" dirty="0">
                <a:latin typeface="Cambria"/>
                <a:cs typeface="Cambria"/>
              </a:rPr>
              <a:t>customers. </a:t>
            </a:r>
            <a:r>
              <a:rPr sz="2400" spc="155" dirty="0">
                <a:latin typeface="Cambria"/>
                <a:cs typeface="Cambria"/>
              </a:rPr>
              <a:t>It </a:t>
            </a:r>
            <a:r>
              <a:rPr sz="2400" spc="80" dirty="0">
                <a:latin typeface="Cambria"/>
                <a:cs typeface="Cambria"/>
              </a:rPr>
              <a:t>is 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available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anytime,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anywhere.</a:t>
            </a:r>
            <a:endParaRPr sz="2400">
              <a:latin typeface="Cambria"/>
              <a:cs typeface="Cambria"/>
            </a:endParaRPr>
          </a:p>
          <a:p>
            <a:pPr marL="287020" marR="5715" indent="-274955" algn="just">
              <a:lnSpc>
                <a:spcPct val="100200"/>
              </a:lnSpc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55" dirty="0">
                <a:latin typeface="Cambria"/>
                <a:cs typeface="Cambria"/>
              </a:rPr>
              <a:t>Advertising</a:t>
            </a:r>
            <a:r>
              <a:rPr sz="2400" b="1" spc="160" dirty="0">
                <a:latin typeface="Cambria"/>
                <a:cs typeface="Cambria"/>
              </a:rPr>
              <a:t> </a:t>
            </a:r>
            <a:r>
              <a:rPr sz="2400" b="1" spc="-550" dirty="0">
                <a:latin typeface="Cambria"/>
                <a:cs typeface="Cambria"/>
              </a:rPr>
              <a:t>/</a:t>
            </a:r>
            <a:r>
              <a:rPr sz="2400" b="1" spc="2410" dirty="0">
                <a:latin typeface="Cambria"/>
                <a:cs typeface="Cambria"/>
              </a:rPr>
              <a:t> </a:t>
            </a:r>
            <a:r>
              <a:rPr sz="2400" b="1" spc="175" dirty="0">
                <a:latin typeface="Cambria"/>
                <a:cs typeface="Cambria"/>
              </a:rPr>
              <a:t>Marketing</a:t>
            </a:r>
            <a:r>
              <a:rPr sz="2400" b="1" spc="18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−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70" dirty="0">
                <a:latin typeface="Cambria"/>
                <a:cs typeface="Cambria"/>
              </a:rPr>
              <a:t> increases </a:t>
            </a:r>
            <a:r>
              <a:rPr sz="2400" spc="90" dirty="0">
                <a:latin typeface="Cambria"/>
                <a:cs typeface="Cambria"/>
              </a:rPr>
              <a:t>the </a:t>
            </a:r>
            <a:r>
              <a:rPr sz="2400" spc="80" dirty="0">
                <a:latin typeface="Cambria"/>
                <a:cs typeface="Cambria"/>
              </a:rPr>
              <a:t>reach </a:t>
            </a:r>
            <a:r>
              <a:rPr sz="2400" spc="-10" dirty="0">
                <a:latin typeface="Cambria"/>
                <a:cs typeface="Cambria"/>
              </a:rPr>
              <a:t>of </a:t>
            </a:r>
            <a:r>
              <a:rPr sz="2400" spc="85" dirty="0">
                <a:latin typeface="Cambria"/>
                <a:cs typeface="Cambria"/>
              </a:rPr>
              <a:t>advertising </a:t>
            </a:r>
            <a:r>
              <a:rPr sz="2400" spc="-5" dirty="0">
                <a:latin typeface="Cambria"/>
                <a:cs typeface="Cambria"/>
              </a:rPr>
              <a:t>of </a:t>
            </a:r>
            <a:r>
              <a:rPr sz="2400" spc="45" dirty="0">
                <a:latin typeface="Cambria"/>
                <a:cs typeface="Cambria"/>
              </a:rPr>
              <a:t>products </a:t>
            </a:r>
            <a:r>
              <a:rPr sz="2400" spc="105" dirty="0">
                <a:latin typeface="Cambria"/>
                <a:cs typeface="Cambria"/>
              </a:rPr>
              <a:t>and 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services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businesses.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155" dirty="0">
                <a:latin typeface="Cambria"/>
                <a:cs typeface="Cambria"/>
              </a:rPr>
              <a:t>It</a:t>
            </a:r>
            <a:r>
              <a:rPr sz="2400" spc="16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helps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in</a:t>
            </a:r>
            <a:r>
              <a:rPr sz="2400" spc="74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better 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marketing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management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products/services.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38402"/>
            <a:ext cx="7312025" cy="52311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87020" marR="5080" indent="-274955" algn="just">
              <a:lnSpc>
                <a:spcPct val="90200"/>
              </a:lnSpc>
              <a:spcBef>
                <a:spcPts val="3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55" dirty="0">
                <a:latin typeface="Cambria"/>
                <a:cs typeface="Cambria"/>
              </a:rPr>
              <a:t>Improved </a:t>
            </a:r>
            <a:r>
              <a:rPr sz="2400" b="1" spc="165" dirty="0">
                <a:latin typeface="Cambria"/>
                <a:cs typeface="Cambria"/>
              </a:rPr>
              <a:t>Sales </a:t>
            </a:r>
            <a:r>
              <a:rPr sz="2400" spc="125" dirty="0">
                <a:latin typeface="Cambria"/>
                <a:cs typeface="Cambria"/>
              </a:rPr>
              <a:t>− </a:t>
            </a:r>
            <a:r>
              <a:rPr sz="2400" spc="155" dirty="0">
                <a:latin typeface="Cambria"/>
                <a:cs typeface="Cambria"/>
              </a:rPr>
              <a:t>Using </a:t>
            </a:r>
            <a:r>
              <a:rPr sz="2400" spc="45" dirty="0">
                <a:latin typeface="Cambria"/>
                <a:cs typeface="Cambria"/>
              </a:rPr>
              <a:t>e-commerce, </a:t>
            </a:r>
            <a:r>
              <a:rPr sz="2400" spc="30" dirty="0">
                <a:latin typeface="Cambria"/>
                <a:cs typeface="Cambria"/>
              </a:rPr>
              <a:t>orders </a:t>
            </a:r>
            <a:r>
              <a:rPr sz="2400" spc="20" dirty="0">
                <a:latin typeface="Cambria"/>
                <a:cs typeface="Cambria"/>
              </a:rPr>
              <a:t>for 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the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products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can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be 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generated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anytime, 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anywhere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without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any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human</a:t>
            </a:r>
            <a:r>
              <a:rPr sz="2400" spc="14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intervention.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150" dirty="0">
                <a:latin typeface="Cambria"/>
                <a:cs typeface="Cambria"/>
              </a:rPr>
              <a:t>It </a:t>
            </a:r>
            <a:r>
              <a:rPr sz="2400" spc="15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gives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big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0" dirty="0">
                <a:latin typeface="Cambria"/>
                <a:cs typeface="Cambria"/>
              </a:rPr>
              <a:t>boost</a:t>
            </a:r>
            <a:r>
              <a:rPr sz="2400" spc="15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existing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sales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volumes.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90200"/>
              </a:lnSpc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80" dirty="0">
                <a:latin typeface="Cambria"/>
                <a:cs typeface="Cambria"/>
              </a:rPr>
              <a:t>Support </a:t>
            </a:r>
            <a:r>
              <a:rPr sz="2400" spc="125" dirty="0">
                <a:latin typeface="Cambria"/>
                <a:cs typeface="Cambria"/>
              </a:rPr>
              <a:t>− </a:t>
            </a: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35" dirty="0">
                <a:latin typeface="Cambria"/>
                <a:cs typeface="Cambria"/>
              </a:rPr>
              <a:t>provides </a:t>
            </a:r>
            <a:r>
              <a:rPr sz="2400" spc="70" dirty="0">
                <a:latin typeface="Cambria"/>
                <a:cs typeface="Cambria"/>
              </a:rPr>
              <a:t>various </a:t>
            </a:r>
            <a:r>
              <a:rPr sz="2400" spc="80" dirty="0">
                <a:latin typeface="Cambria"/>
                <a:cs typeface="Cambria"/>
              </a:rPr>
              <a:t>ways </a:t>
            </a:r>
            <a:r>
              <a:rPr sz="2400" spc="20" dirty="0">
                <a:latin typeface="Cambria"/>
                <a:cs typeface="Cambria"/>
              </a:rPr>
              <a:t>to 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provide</a:t>
            </a:r>
            <a:r>
              <a:rPr sz="2400" spc="60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pre-sales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and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post-sales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assistance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to 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provide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better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services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customers.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90100"/>
              </a:lnSpc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65" dirty="0">
                <a:latin typeface="Cambria"/>
                <a:cs typeface="Cambria"/>
              </a:rPr>
              <a:t>Inventory</a:t>
            </a:r>
            <a:r>
              <a:rPr sz="2400" b="1" spc="170" dirty="0">
                <a:latin typeface="Cambria"/>
                <a:cs typeface="Cambria"/>
              </a:rPr>
              <a:t> </a:t>
            </a:r>
            <a:r>
              <a:rPr sz="2400" b="1" spc="180" dirty="0">
                <a:latin typeface="Cambria"/>
                <a:cs typeface="Cambria"/>
              </a:rPr>
              <a:t>Management</a:t>
            </a:r>
            <a:r>
              <a:rPr sz="2400" b="1" spc="185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−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automates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inventory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management.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Reports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get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generated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instantly</a:t>
            </a:r>
            <a:r>
              <a:rPr sz="2400" spc="75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when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required.</a:t>
            </a:r>
            <a:r>
              <a:rPr sz="2400" spc="75" dirty="0">
                <a:latin typeface="Cambria"/>
                <a:cs typeface="Cambria"/>
              </a:rPr>
              <a:t> Product 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inventory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management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becomes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very </a:t>
            </a:r>
            <a:r>
              <a:rPr sz="2400" spc="64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efficient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easy</a:t>
            </a:r>
            <a:r>
              <a:rPr sz="2400" spc="14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maintain.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90300"/>
              </a:lnSpc>
              <a:spcBef>
                <a:spcPts val="57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b="1" spc="185" dirty="0">
                <a:latin typeface="Cambria"/>
                <a:cs typeface="Cambria"/>
              </a:rPr>
              <a:t>Communication </a:t>
            </a:r>
            <a:r>
              <a:rPr sz="2400" b="1" spc="145" dirty="0">
                <a:latin typeface="Cambria"/>
                <a:cs typeface="Cambria"/>
              </a:rPr>
              <a:t>improvement </a:t>
            </a:r>
            <a:r>
              <a:rPr sz="2400" spc="125" dirty="0">
                <a:latin typeface="Cambria"/>
                <a:cs typeface="Cambria"/>
              </a:rPr>
              <a:t>− </a:t>
            </a: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provides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ways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for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faster,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efficient,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reliable </a:t>
            </a:r>
            <a:r>
              <a:rPr sz="2400" spc="75" dirty="0">
                <a:latin typeface="Cambria"/>
                <a:cs typeface="Cambria"/>
              </a:rPr>
              <a:t> communication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with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customers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partners.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274" y="1809205"/>
            <a:ext cx="6573882" cy="34514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5705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285" dirty="0">
                <a:latin typeface="Cambria"/>
                <a:cs typeface="Cambria"/>
              </a:rPr>
              <a:t>A</a:t>
            </a:r>
            <a:r>
              <a:rPr sz="2400" spc="285" dirty="0">
                <a:latin typeface="Cambria"/>
                <a:cs typeface="Cambria"/>
              </a:rPr>
              <a:t>DVANTAGES</a:t>
            </a:r>
            <a:r>
              <a:rPr sz="2400" spc="280" dirty="0">
                <a:latin typeface="Cambria"/>
                <a:cs typeface="Cambria"/>
              </a:rPr>
              <a:t>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85" dirty="0">
                <a:latin typeface="Cambria"/>
                <a:cs typeface="Cambria"/>
              </a:rPr>
              <a:t> </a:t>
            </a:r>
            <a:r>
              <a:rPr sz="3000" spc="265" dirty="0">
                <a:latin typeface="Cambria"/>
                <a:cs typeface="Cambria"/>
              </a:rPr>
              <a:t>O</a:t>
            </a:r>
            <a:r>
              <a:rPr sz="2400" spc="265" dirty="0">
                <a:latin typeface="Cambria"/>
                <a:cs typeface="Cambria"/>
              </a:rPr>
              <a:t>RGANIZATIONS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38173"/>
            <a:ext cx="7312025" cy="489077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87020" marR="5080" indent="-274955" algn="just">
              <a:lnSpc>
                <a:spcPct val="90000"/>
              </a:lnSpc>
              <a:spcBef>
                <a:spcPts val="359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sz="2200" spc="145" dirty="0">
                <a:latin typeface="Cambria"/>
                <a:cs typeface="Cambria"/>
              </a:rPr>
              <a:t>Using</a:t>
            </a:r>
            <a:r>
              <a:rPr sz="2200" spc="150" dirty="0">
                <a:latin typeface="Cambria"/>
                <a:cs typeface="Cambria"/>
              </a:rPr>
              <a:t> </a:t>
            </a:r>
            <a:r>
              <a:rPr sz="2200" spc="40" dirty="0">
                <a:latin typeface="Cambria"/>
                <a:cs typeface="Cambria"/>
              </a:rPr>
              <a:t>e-commerce,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organizations</a:t>
            </a:r>
            <a:r>
              <a:rPr sz="2200" spc="75" dirty="0">
                <a:latin typeface="Cambria"/>
                <a:cs typeface="Cambria"/>
              </a:rPr>
              <a:t> </a:t>
            </a:r>
            <a:r>
              <a:rPr sz="2200" spc="85" dirty="0">
                <a:latin typeface="Cambria"/>
                <a:cs typeface="Cambria"/>
              </a:rPr>
              <a:t>can</a:t>
            </a:r>
            <a:r>
              <a:rPr sz="2200" spc="90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expand</a:t>
            </a:r>
            <a:r>
              <a:rPr sz="2200" spc="85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their </a:t>
            </a:r>
            <a:r>
              <a:rPr sz="2200" spc="80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market</a:t>
            </a:r>
            <a:r>
              <a:rPr sz="2200" spc="105" dirty="0">
                <a:latin typeface="Cambria"/>
                <a:cs typeface="Cambria"/>
              </a:rPr>
              <a:t> </a:t>
            </a:r>
            <a:r>
              <a:rPr sz="2200" spc="15" dirty="0">
                <a:latin typeface="Cambria"/>
                <a:cs typeface="Cambria"/>
              </a:rPr>
              <a:t>to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90" dirty="0">
                <a:latin typeface="Cambria"/>
                <a:cs typeface="Cambria"/>
              </a:rPr>
              <a:t>national</a:t>
            </a:r>
            <a:r>
              <a:rPr sz="2200" spc="95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and</a:t>
            </a:r>
            <a:r>
              <a:rPr sz="2200" spc="105" dirty="0">
                <a:latin typeface="Cambria"/>
                <a:cs typeface="Cambria"/>
              </a:rPr>
              <a:t> </a:t>
            </a:r>
            <a:r>
              <a:rPr sz="2200" spc="85" dirty="0">
                <a:latin typeface="Cambria"/>
                <a:cs typeface="Cambria"/>
              </a:rPr>
              <a:t>international</a:t>
            </a:r>
            <a:r>
              <a:rPr sz="2200" spc="90" dirty="0">
                <a:latin typeface="Cambria"/>
                <a:cs typeface="Cambria"/>
              </a:rPr>
              <a:t> </a:t>
            </a:r>
            <a:r>
              <a:rPr sz="2200" spc="95" dirty="0">
                <a:latin typeface="Cambria"/>
                <a:cs typeface="Cambria"/>
              </a:rPr>
              <a:t>markets</a:t>
            </a:r>
            <a:r>
              <a:rPr sz="2200" spc="100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with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105" dirty="0">
                <a:latin typeface="Cambria"/>
                <a:cs typeface="Cambria"/>
              </a:rPr>
              <a:t>minimum</a:t>
            </a:r>
            <a:r>
              <a:rPr sz="2200" spc="110" dirty="0">
                <a:latin typeface="Cambria"/>
                <a:cs typeface="Cambria"/>
              </a:rPr>
              <a:t> </a:t>
            </a:r>
            <a:r>
              <a:rPr sz="2200" spc="85" dirty="0">
                <a:latin typeface="Cambria"/>
                <a:cs typeface="Cambria"/>
              </a:rPr>
              <a:t>capital</a:t>
            </a:r>
            <a:r>
              <a:rPr sz="2200" spc="90" dirty="0">
                <a:latin typeface="Cambria"/>
                <a:cs typeface="Cambria"/>
              </a:rPr>
              <a:t> investment.</a:t>
            </a:r>
            <a:r>
              <a:rPr sz="2200" spc="95" dirty="0">
                <a:latin typeface="Cambria"/>
                <a:cs typeface="Cambria"/>
              </a:rPr>
              <a:t> </a:t>
            </a:r>
            <a:r>
              <a:rPr sz="2200" spc="160" dirty="0">
                <a:latin typeface="Cambria"/>
                <a:cs typeface="Cambria"/>
              </a:rPr>
              <a:t>An</a:t>
            </a:r>
            <a:r>
              <a:rPr sz="2200" spc="165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organization</a:t>
            </a:r>
            <a:r>
              <a:rPr sz="2200" spc="75" dirty="0">
                <a:latin typeface="Cambria"/>
                <a:cs typeface="Cambria"/>
              </a:rPr>
              <a:t> </a:t>
            </a:r>
            <a:r>
              <a:rPr sz="2200" spc="85" dirty="0">
                <a:latin typeface="Cambria"/>
                <a:cs typeface="Cambria"/>
              </a:rPr>
              <a:t>can </a:t>
            </a:r>
            <a:r>
              <a:rPr sz="2200" spc="90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easily</a:t>
            </a:r>
            <a:r>
              <a:rPr sz="2200" spc="85" dirty="0">
                <a:latin typeface="Cambria"/>
                <a:cs typeface="Cambria"/>
              </a:rPr>
              <a:t> </a:t>
            </a:r>
            <a:r>
              <a:rPr sz="2200" spc="45" dirty="0">
                <a:latin typeface="Cambria"/>
                <a:cs typeface="Cambria"/>
              </a:rPr>
              <a:t>locate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35" dirty="0">
                <a:latin typeface="Cambria"/>
                <a:cs typeface="Cambria"/>
              </a:rPr>
              <a:t>more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65" dirty="0">
                <a:latin typeface="Cambria"/>
                <a:cs typeface="Cambria"/>
              </a:rPr>
              <a:t>customers,</a:t>
            </a:r>
            <a:r>
              <a:rPr sz="2200" spc="70" dirty="0">
                <a:latin typeface="Cambria"/>
                <a:cs typeface="Cambria"/>
              </a:rPr>
              <a:t> </a:t>
            </a:r>
            <a:r>
              <a:rPr sz="2200" spc="55" dirty="0">
                <a:latin typeface="Cambria"/>
                <a:cs typeface="Cambria"/>
              </a:rPr>
              <a:t>best</a:t>
            </a:r>
            <a:r>
              <a:rPr sz="2200" spc="60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suppliers,</a:t>
            </a:r>
            <a:r>
              <a:rPr sz="2200" spc="80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and </a:t>
            </a:r>
            <a:r>
              <a:rPr sz="2200" spc="105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suitable</a:t>
            </a:r>
            <a:r>
              <a:rPr sz="2200" spc="110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business</a:t>
            </a:r>
            <a:r>
              <a:rPr sz="2200" spc="114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partners</a:t>
            </a:r>
            <a:r>
              <a:rPr sz="2200" spc="155" dirty="0">
                <a:latin typeface="Cambria"/>
                <a:cs typeface="Cambria"/>
              </a:rPr>
              <a:t> </a:t>
            </a:r>
            <a:r>
              <a:rPr sz="2200" spc="40" dirty="0">
                <a:latin typeface="Cambria"/>
                <a:cs typeface="Cambria"/>
              </a:rPr>
              <a:t>across</a:t>
            </a:r>
            <a:r>
              <a:rPr sz="2200" spc="125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the</a:t>
            </a:r>
            <a:r>
              <a:rPr sz="2200" spc="130" dirty="0">
                <a:latin typeface="Cambria"/>
                <a:cs typeface="Cambria"/>
              </a:rPr>
              <a:t> </a:t>
            </a:r>
            <a:r>
              <a:rPr sz="2200" spc="50" dirty="0">
                <a:latin typeface="Cambria"/>
                <a:cs typeface="Cambria"/>
              </a:rPr>
              <a:t>globe.</a:t>
            </a:r>
            <a:endParaRPr sz="2200">
              <a:latin typeface="Cambria"/>
              <a:cs typeface="Cambria"/>
            </a:endParaRPr>
          </a:p>
          <a:p>
            <a:pPr marL="287020" marR="6350" indent="-274955" algn="just">
              <a:lnSpc>
                <a:spcPct val="9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sz="2200" spc="60" dirty="0">
                <a:latin typeface="Cambria"/>
                <a:cs typeface="Cambria"/>
              </a:rPr>
              <a:t>E-commerce </a:t>
            </a:r>
            <a:r>
              <a:rPr sz="2200" spc="70" dirty="0">
                <a:latin typeface="Cambria"/>
                <a:cs typeface="Cambria"/>
              </a:rPr>
              <a:t>helps organizations </a:t>
            </a:r>
            <a:r>
              <a:rPr sz="2200" spc="10" dirty="0">
                <a:latin typeface="Cambria"/>
                <a:cs typeface="Cambria"/>
              </a:rPr>
              <a:t>to </a:t>
            </a:r>
            <a:r>
              <a:rPr sz="2200" spc="45" dirty="0">
                <a:latin typeface="Cambria"/>
                <a:cs typeface="Cambria"/>
              </a:rPr>
              <a:t>reduce </a:t>
            </a:r>
            <a:r>
              <a:rPr sz="2200" spc="80" dirty="0">
                <a:latin typeface="Cambria"/>
                <a:cs typeface="Cambria"/>
              </a:rPr>
              <a:t>the </a:t>
            </a:r>
            <a:r>
              <a:rPr sz="2200" spc="25" dirty="0">
                <a:latin typeface="Cambria"/>
                <a:cs typeface="Cambria"/>
              </a:rPr>
              <a:t>cost </a:t>
            </a:r>
            <a:r>
              <a:rPr sz="2200" spc="15" dirty="0">
                <a:latin typeface="Cambria"/>
                <a:cs typeface="Cambria"/>
              </a:rPr>
              <a:t>to 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60" dirty="0">
                <a:latin typeface="Cambria"/>
                <a:cs typeface="Cambria"/>
              </a:rPr>
              <a:t>create</a:t>
            </a:r>
            <a:r>
              <a:rPr sz="2200" spc="65" dirty="0">
                <a:latin typeface="Cambria"/>
                <a:cs typeface="Cambria"/>
              </a:rPr>
              <a:t> </a:t>
            </a:r>
            <a:r>
              <a:rPr sz="2200" spc="40" dirty="0">
                <a:latin typeface="Cambria"/>
                <a:cs typeface="Cambria"/>
              </a:rPr>
              <a:t>process,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distribute,</a:t>
            </a:r>
            <a:r>
              <a:rPr sz="2200" spc="80" dirty="0">
                <a:latin typeface="Cambria"/>
                <a:cs typeface="Cambria"/>
              </a:rPr>
              <a:t> </a:t>
            </a:r>
            <a:r>
              <a:rPr sz="2200" spc="55" dirty="0">
                <a:latin typeface="Cambria"/>
                <a:cs typeface="Cambria"/>
              </a:rPr>
              <a:t>retrieve</a:t>
            </a:r>
            <a:r>
              <a:rPr sz="2200" spc="60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and</a:t>
            </a:r>
            <a:r>
              <a:rPr sz="2200" spc="105" dirty="0">
                <a:latin typeface="Cambria"/>
                <a:cs typeface="Cambria"/>
              </a:rPr>
              <a:t> manage</a:t>
            </a:r>
            <a:r>
              <a:rPr sz="2200" spc="110" dirty="0">
                <a:latin typeface="Cambria"/>
                <a:cs typeface="Cambria"/>
              </a:rPr>
              <a:t> </a:t>
            </a:r>
            <a:r>
              <a:rPr sz="2200" spc="85" dirty="0">
                <a:latin typeface="Cambria"/>
                <a:cs typeface="Cambria"/>
              </a:rPr>
              <a:t>the </a:t>
            </a:r>
            <a:r>
              <a:rPr sz="2200" spc="90" dirty="0">
                <a:latin typeface="Cambria"/>
                <a:cs typeface="Cambria"/>
              </a:rPr>
              <a:t> </a:t>
            </a:r>
            <a:r>
              <a:rPr sz="2200" spc="60" dirty="0">
                <a:latin typeface="Cambria"/>
                <a:cs typeface="Cambria"/>
              </a:rPr>
              <a:t>paper</a:t>
            </a:r>
            <a:r>
              <a:rPr sz="2200" spc="65" dirty="0">
                <a:latin typeface="Cambria"/>
                <a:cs typeface="Cambria"/>
              </a:rPr>
              <a:t> </a:t>
            </a:r>
            <a:r>
              <a:rPr sz="2200" spc="60" dirty="0">
                <a:latin typeface="Cambria"/>
                <a:cs typeface="Cambria"/>
              </a:rPr>
              <a:t>based</a:t>
            </a:r>
            <a:r>
              <a:rPr sz="2200" spc="605" dirty="0">
                <a:latin typeface="Cambria"/>
                <a:cs typeface="Cambria"/>
              </a:rPr>
              <a:t> </a:t>
            </a:r>
            <a:r>
              <a:rPr sz="2200" spc="65" dirty="0">
                <a:latin typeface="Cambria"/>
                <a:cs typeface="Cambria"/>
              </a:rPr>
              <a:t>information</a:t>
            </a:r>
            <a:r>
              <a:rPr sz="2200" spc="70" dirty="0">
                <a:latin typeface="Cambria"/>
                <a:cs typeface="Cambria"/>
              </a:rPr>
              <a:t> </a:t>
            </a:r>
            <a:r>
              <a:rPr sz="2200" spc="40" dirty="0">
                <a:latin typeface="Cambria"/>
                <a:cs typeface="Cambria"/>
              </a:rPr>
              <a:t>by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digitizing </a:t>
            </a:r>
            <a:r>
              <a:rPr sz="2200" spc="80" dirty="0">
                <a:latin typeface="Cambria"/>
                <a:cs typeface="Cambria"/>
              </a:rPr>
              <a:t> the </a:t>
            </a:r>
            <a:r>
              <a:rPr sz="2200" spc="85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information.</a:t>
            </a:r>
            <a:endParaRPr sz="2200">
              <a:latin typeface="Cambria"/>
              <a:cs typeface="Cambria"/>
            </a:endParaRPr>
          </a:p>
          <a:p>
            <a:pPr marL="287020" marR="7620" indent="-274955" algn="just">
              <a:lnSpc>
                <a:spcPts val="2380"/>
              </a:lnSpc>
              <a:spcBef>
                <a:spcPts val="63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sz="2200" spc="60" dirty="0">
                <a:latin typeface="Cambria"/>
                <a:cs typeface="Cambria"/>
              </a:rPr>
              <a:t>E-commerce</a:t>
            </a:r>
            <a:r>
              <a:rPr sz="2200" spc="65" dirty="0">
                <a:latin typeface="Cambria"/>
                <a:cs typeface="Cambria"/>
              </a:rPr>
              <a:t> </a:t>
            </a:r>
            <a:r>
              <a:rPr sz="2200" spc="45" dirty="0">
                <a:latin typeface="Cambria"/>
                <a:cs typeface="Cambria"/>
              </a:rPr>
              <a:t>improves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the</a:t>
            </a:r>
            <a:r>
              <a:rPr sz="2200" spc="85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brand</a:t>
            </a:r>
            <a:r>
              <a:rPr sz="2200" spc="75" dirty="0">
                <a:latin typeface="Cambria"/>
                <a:cs typeface="Cambria"/>
              </a:rPr>
              <a:t> </a:t>
            </a:r>
            <a:r>
              <a:rPr sz="2200" spc="90" dirty="0">
                <a:latin typeface="Cambria"/>
                <a:cs typeface="Cambria"/>
              </a:rPr>
              <a:t>image</a:t>
            </a:r>
            <a:r>
              <a:rPr sz="2200" spc="9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of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80" dirty="0">
                <a:latin typeface="Cambria"/>
                <a:cs typeface="Cambria"/>
              </a:rPr>
              <a:t>the </a:t>
            </a:r>
            <a:r>
              <a:rPr sz="2200" spc="85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company.</a:t>
            </a:r>
            <a:endParaRPr sz="2200">
              <a:latin typeface="Cambria"/>
              <a:cs typeface="Cambria"/>
            </a:endParaRPr>
          </a:p>
          <a:p>
            <a:pPr marL="287020" indent="-274955" algn="just">
              <a:lnSpc>
                <a:spcPts val="2510"/>
              </a:lnSpc>
              <a:spcBef>
                <a:spcPts val="2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sz="2200" spc="60" dirty="0">
                <a:latin typeface="Cambria"/>
                <a:cs typeface="Cambria"/>
              </a:rPr>
              <a:t>E-commerce  </a:t>
            </a:r>
            <a:r>
              <a:rPr sz="2200" spc="210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helps  </a:t>
            </a:r>
            <a:r>
              <a:rPr sz="2200" spc="190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organization  </a:t>
            </a:r>
            <a:r>
              <a:rPr sz="2200" spc="190" dirty="0">
                <a:latin typeface="Cambria"/>
                <a:cs typeface="Cambria"/>
              </a:rPr>
              <a:t> </a:t>
            </a:r>
            <a:r>
              <a:rPr sz="2200" spc="15" dirty="0">
                <a:latin typeface="Cambria"/>
                <a:cs typeface="Cambria"/>
              </a:rPr>
              <a:t>to  </a:t>
            </a:r>
            <a:r>
              <a:rPr sz="2200" spc="300" dirty="0">
                <a:latin typeface="Cambria"/>
                <a:cs typeface="Cambria"/>
              </a:rPr>
              <a:t> </a:t>
            </a:r>
            <a:r>
              <a:rPr sz="2200" spc="30" dirty="0">
                <a:latin typeface="Cambria"/>
                <a:cs typeface="Cambria"/>
              </a:rPr>
              <a:t>provide  </a:t>
            </a:r>
            <a:r>
              <a:rPr sz="2200" spc="275" dirty="0">
                <a:latin typeface="Cambria"/>
                <a:cs typeface="Cambria"/>
              </a:rPr>
              <a:t> </a:t>
            </a:r>
            <a:r>
              <a:rPr sz="2200" spc="50" dirty="0">
                <a:latin typeface="Cambria"/>
                <a:cs typeface="Cambria"/>
              </a:rPr>
              <a:t>better</a:t>
            </a:r>
            <a:endParaRPr sz="2200">
              <a:latin typeface="Cambria"/>
              <a:cs typeface="Cambria"/>
            </a:endParaRPr>
          </a:p>
          <a:p>
            <a:pPr marL="287020" algn="just">
              <a:lnSpc>
                <a:spcPts val="2510"/>
              </a:lnSpc>
            </a:pPr>
            <a:r>
              <a:rPr sz="2200" spc="55" dirty="0">
                <a:latin typeface="Cambria"/>
                <a:cs typeface="Cambria"/>
              </a:rPr>
              <a:t>customer</a:t>
            </a:r>
            <a:r>
              <a:rPr sz="2200" spc="95" dirty="0">
                <a:latin typeface="Cambria"/>
                <a:cs typeface="Cambria"/>
              </a:rPr>
              <a:t> </a:t>
            </a:r>
            <a:r>
              <a:rPr sz="2200" spc="60" dirty="0">
                <a:latin typeface="Cambria"/>
                <a:cs typeface="Cambria"/>
              </a:rPr>
              <a:t>services.</a:t>
            </a:r>
            <a:endParaRPr sz="2200">
              <a:latin typeface="Cambria"/>
              <a:cs typeface="Cambria"/>
            </a:endParaRPr>
          </a:p>
          <a:p>
            <a:pPr marL="287020" marR="6985" indent="-274955" algn="just">
              <a:lnSpc>
                <a:spcPts val="2380"/>
              </a:lnSpc>
              <a:spcBef>
                <a:spcPts val="6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sz="2200" spc="60" dirty="0">
                <a:latin typeface="Cambria"/>
                <a:cs typeface="Cambria"/>
              </a:rPr>
              <a:t>E-commerce </a:t>
            </a:r>
            <a:r>
              <a:rPr sz="2200" spc="70" dirty="0">
                <a:latin typeface="Cambria"/>
                <a:cs typeface="Cambria"/>
              </a:rPr>
              <a:t>helps </a:t>
            </a:r>
            <a:r>
              <a:rPr sz="2200" spc="15" dirty="0">
                <a:latin typeface="Cambria"/>
                <a:cs typeface="Cambria"/>
              </a:rPr>
              <a:t>to </a:t>
            </a:r>
            <a:r>
              <a:rPr sz="2200" spc="75" dirty="0">
                <a:latin typeface="Cambria"/>
                <a:cs typeface="Cambria"/>
              </a:rPr>
              <a:t>simplify </a:t>
            </a:r>
            <a:r>
              <a:rPr sz="2200" spc="80" dirty="0">
                <a:latin typeface="Cambria"/>
                <a:cs typeface="Cambria"/>
              </a:rPr>
              <a:t>the </a:t>
            </a:r>
            <a:r>
              <a:rPr sz="2200" spc="70" dirty="0">
                <a:latin typeface="Cambria"/>
                <a:cs typeface="Cambria"/>
              </a:rPr>
              <a:t>business </a:t>
            </a:r>
            <a:r>
              <a:rPr sz="2200" spc="30" dirty="0">
                <a:latin typeface="Cambria"/>
                <a:cs typeface="Cambria"/>
              </a:rPr>
              <a:t>processes 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and</a:t>
            </a:r>
            <a:r>
              <a:rPr sz="2200" spc="130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makes</a:t>
            </a:r>
            <a:r>
              <a:rPr sz="2200" spc="120" dirty="0">
                <a:latin typeface="Cambria"/>
                <a:cs typeface="Cambria"/>
              </a:rPr>
              <a:t> </a:t>
            </a:r>
            <a:r>
              <a:rPr sz="2200" spc="90" dirty="0">
                <a:latin typeface="Cambria"/>
                <a:cs typeface="Cambria"/>
              </a:rPr>
              <a:t>them</a:t>
            </a:r>
            <a:r>
              <a:rPr sz="2200" spc="125" dirty="0">
                <a:latin typeface="Cambria"/>
                <a:cs typeface="Cambria"/>
              </a:rPr>
              <a:t> </a:t>
            </a:r>
            <a:r>
              <a:rPr sz="2200" spc="75" dirty="0">
                <a:latin typeface="Cambria"/>
                <a:cs typeface="Cambria"/>
              </a:rPr>
              <a:t>faster</a:t>
            </a:r>
            <a:r>
              <a:rPr sz="2200" spc="130" dirty="0">
                <a:latin typeface="Cambria"/>
                <a:cs typeface="Cambria"/>
              </a:rPr>
              <a:t> </a:t>
            </a:r>
            <a:r>
              <a:rPr sz="2200" spc="100" dirty="0">
                <a:latin typeface="Cambria"/>
                <a:cs typeface="Cambria"/>
              </a:rPr>
              <a:t>and</a:t>
            </a:r>
            <a:r>
              <a:rPr sz="2200" spc="140" dirty="0">
                <a:latin typeface="Cambria"/>
                <a:cs typeface="Cambria"/>
              </a:rPr>
              <a:t> </a:t>
            </a:r>
            <a:r>
              <a:rPr sz="2200" spc="70" dirty="0">
                <a:latin typeface="Cambria"/>
                <a:cs typeface="Cambria"/>
              </a:rPr>
              <a:t>efficient.</a:t>
            </a: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2000"/>
            <a:ext cx="7212965" cy="274002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7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0" dirty="0">
                <a:latin typeface="Cambria"/>
                <a:cs typeface="Cambria"/>
              </a:rPr>
              <a:t>E-commerce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reduces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the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paper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work.</a:t>
            </a:r>
            <a:endParaRPr sz="2400">
              <a:latin typeface="Cambria"/>
              <a:cs typeface="Cambria"/>
            </a:endParaRPr>
          </a:p>
          <a:p>
            <a:pPr marL="287020" marR="508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65" dirty="0">
                <a:latin typeface="Cambria"/>
                <a:cs typeface="Cambria"/>
              </a:rPr>
              <a:t>E-commerce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increases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productivity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organizations.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55" dirty="0">
                <a:latin typeface="Cambria"/>
                <a:cs typeface="Cambria"/>
              </a:rPr>
              <a:t>It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supports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"pull"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type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supply 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management.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In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"pull"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type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supply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management,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business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process</a:t>
            </a:r>
            <a:r>
              <a:rPr sz="2400" spc="105" dirty="0">
                <a:latin typeface="Cambria"/>
                <a:cs typeface="Cambria"/>
              </a:rPr>
              <a:t> starts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when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request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comes 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from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customer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it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uses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just-in-time 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manufacturing way.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50279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285" dirty="0">
                <a:latin typeface="Cambria"/>
                <a:cs typeface="Cambria"/>
              </a:rPr>
              <a:t>A</a:t>
            </a:r>
            <a:r>
              <a:rPr sz="2400" spc="285" dirty="0">
                <a:latin typeface="Cambria"/>
                <a:cs typeface="Cambria"/>
              </a:rPr>
              <a:t>DVANTAGES </a:t>
            </a:r>
            <a:r>
              <a:rPr sz="2400" spc="235" dirty="0">
                <a:latin typeface="Cambria"/>
                <a:cs typeface="Cambria"/>
              </a:rPr>
              <a:t>TO</a:t>
            </a:r>
            <a:r>
              <a:rPr sz="2400" spc="295" dirty="0">
                <a:latin typeface="Cambria"/>
                <a:cs typeface="Cambria"/>
              </a:rPr>
              <a:t> </a:t>
            </a:r>
            <a:r>
              <a:rPr sz="3000" spc="320" dirty="0">
                <a:latin typeface="Cambria"/>
                <a:cs typeface="Cambria"/>
              </a:rPr>
              <a:t>C</a:t>
            </a:r>
            <a:r>
              <a:rPr sz="2400" spc="320" dirty="0">
                <a:latin typeface="Cambria"/>
                <a:cs typeface="Cambria"/>
              </a:rPr>
              <a:t>USTOMERS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95502"/>
            <a:ext cx="7311390" cy="4644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715" indent="-274955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155" dirty="0">
                <a:latin typeface="Cambria"/>
                <a:cs typeface="Cambria"/>
              </a:rPr>
              <a:t>It </a:t>
            </a:r>
            <a:r>
              <a:rPr sz="2400" spc="40" dirty="0">
                <a:latin typeface="Cambria"/>
                <a:cs typeface="Cambria"/>
              </a:rPr>
              <a:t>provides </a:t>
            </a:r>
            <a:r>
              <a:rPr sz="2400" spc="30" dirty="0">
                <a:latin typeface="Cambria"/>
                <a:cs typeface="Cambria"/>
              </a:rPr>
              <a:t>24x7 </a:t>
            </a:r>
            <a:r>
              <a:rPr sz="2400" spc="70" dirty="0">
                <a:latin typeface="Cambria"/>
                <a:cs typeface="Cambria"/>
              </a:rPr>
              <a:t>support. </a:t>
            </a:r>
            <a:r>
              <a:rPr sz="2400" spc="105" dirty="0">
                <a:latin typeface="Cambria"/>
                <a:cs typeface="Cambria"/>
              </a:rPr>
              <a:t>Customers </a:t>
            </a:r>
            <a:r>
              <a:rPr sz="2400" spc="95" dirty="0">
                <a:latin typeface="Cambria"/>
                <a:cs typeface="Cambria"/>
              </a:rPr>
              <a:t>can </a:t>
            </a:r>
            <a:r>
              <a:rPr sz="2400" spc="65" dirty="0">
                <a:latin typeface="Cambria"/>
                <a:cs typeface="Cambria"/>
              </a:rPr>
              <a:t>enquire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about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or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service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place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30" dirty="0">
                <a:latin typeface="Cambria"/>
                <a:cs typeface="Cambria"/>
              </a:rPr>
              <a:t>orders </a:t>
            </a:r>
            <a:r>
              <a:rPr sz="2400" spc="3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anytime,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anywhere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from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any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location.</a:t>
            </a:r>
            <a:endParaRPr sz="2400">
              <a:latin typeface="Cambria"/>
              <a:cs typeface="Cambria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65" dirty="0">
                <a:latin typeface="Cambria"/>
                <a:cs typeface="Cambria"/>
              </a:rPr>
              <a:t>E-commerce </a:t>
            </a:r>
            <a:r>
              <a:rPr sz="2400" spc="75" dirty="0">
                <a:latin typeface="Cambria"/>
                <a:cs typeface="Cambria"/>
              </a:rPr>
              <a:t>application </a:t>
            </a:r>
            <a:r>
              <a:rPr sz="2400" spc="35" dirty="0">
                <a:latin typeface="Cambria"/>
                <a:cs typeface="Cambria"/>
              </a:rPr>
              <a:t>provides </a:t>
            </a:r>
            <a:r>
              <a:rPr sz="2400" spc="75" dirty="0">
                <a:latin typeface="Cambria"/>
                <a:cs typeface="Cambria"/>
              </a:rPr>
              <a:t>users </a:t>
            </a:r>
            <a:r>
              <a:rPr sz="2400" spc="80" dirty="0">
                <a:latin typeface="Cambria"/>
                <a:cs typeface="Cambria"/>
              </a:rPr>
              <a:t>with </a:t>
            </a:r>
            <a:r>
              <a:rPr sz="2400" spc="35" dirty="0">
                <a:latin typeface="Cambria"/>
                <a:cs typeface="Cambria"/>
              </a:rPr>
              <a:t>more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options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quicker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delivery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of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products.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70" dirty="0">
                <a:latin typeface="Cambria"/>
                <a:cs typeface="Cambria"/>
              </a:rPr>
              <a:t>E-commerce </a:t>
            </a:r>
            <a:r>
              <a:rPr sz="2400" spc="75" dirty="0">
                <a:latin typeface="Cambria"/>
                <a:cs typeface="Cambria"/>
              </a:rPr>
              <a:t>application </a:t>
            </a:r>
            <a:r>
              <a:rPr sz="2400" spc="40" dirty="0">
                <a:latin typeface="Cambria"/>
                <a:cs typeface="Cambria"/>
              </a:rPr>
              <a:t>provides </a:t>
            </a:r>
            <a:r>
              <a:rPr sz="2400" spc="75" dirty="0">
                <a:latin typeface="Cambria"/>
                <a:cs typeface="Cambria"/>
              </a:rPr>
              <a:t>users </a:t>
            </a:r>
            <a:r>
              <a:rPr sz="2400" spc="80" dirty="0">
                <a:latin typeface="Cambria"/>
                <a:cs typeface="Cambria"/>
              </a:rPr>
              <a:t>with </a:t>
            </a:r>
            <a:r>
              <a:rPr sz="2400" spc="35" dirty="0">
                <a:latin typeface="Cambria"/>
                <a:cs typeface="Cambria"/>
              </a:rPr>
              <a:t>more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options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to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compare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</a:t>
            </a:r>
            <a:r>
              <a:rPr sz="2400" spc="11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select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cheaper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and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better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options.</a:t>
            </a:r>
            <a:endParaRPr sz="2400">
              <a:latin typeface="Cambria"/>
              <a:cs typeface="Cambria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sz="2400" spc="235" dirty="0">
                <a:latin typeface="Cambria"/>
                <a:cs typeface="Cambria"/>
              </a:rPr>
              <a:t>A </a:t>
            </a:r>
            <a:r>
              <a:rPr sz="2400" spc="60" dirty="0">
                <a:latin typeface="Cambria"/>
                <a:cs typeface="Cambria"/>
              </a:rPr>
              <a:t>customer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can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put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review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comments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about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 </a:t>
            </a:r>
            <a:r>
              <a:rPr sz="2400" spc="16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product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and </a:t>
            </a:r>
            <a:r>
              <a:rPr sz="2400" spc="100" dirty="0">
                <a:latin typeface="Cambria"/>
                <a:cs typeface="Cambria"/>
              </a:rPr>
              <a:t>can </a:t>
            </a:r>
            <a:r>
              <a:rPr sz="2400" spc="40" dirty="0">
                <a:latin typeface="Cambria"/>
                <a:cs typeface="Cambria"/>
              </a:rPr>
              <a:t>see  </a:t>
            </a:r>
            <a:r>
              <a:rPr sz="2400" spc="110" dirty="0">
                <a:latin typeface="Cambria"/>
                <a:cs typeface="Cambria"/>
              </a:rPr>
              <a:t>what </a:t>
            </a:r>
            <a:r>
              <a:rPr sz="2400" spc="60" dirty="0">
                <a:latin typeface="Cambria"/>
                <a:cs typeface="Cambria"/>
              </a:rPr>
              <a:t>others </a:t>
            </a:r>
            <a:r>
              <a:rPr sz="2400" spc="85" dirty="0">
                <a:latin typeface="Cambria"/>
                <a:cs typeface="Cambria"/>
              </a:rPr>
              <a:t>are </a:t>
            </a:r>
            <a:r>
              <a:rPr sz="2400" spc="100" dirty="0">
                <a:latin typeface="Cambria"/>
                <a:cs typeface="Cambria"/>
              </a:rPr>
              <a:t>buying, </a:t>
            </a:r>
            <a:r>
              <a:rPr sz="2400" spc="-5" dirty="0">
                <a:latin typeface="Cambria"/>
                <a:cs typeface="Cambria"/>
              </a:rPr>
              <a:t>or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see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the</a:t>
            </a:r>
            <a:r>
              <a:rPr sz="2400" spc="95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review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comments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of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other</a:t>
            </a:r>
            <a:r>
              <a:rPr sz="2400" spc="64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customers 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20" dirty="0">
                <a:latin typeface="Cambria"/>
                <a:cs typeface="Cambria"/>
              </a:rPr>
              <a:t>before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making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a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final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purchase.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1031</Words>
  <Application>Microsoft Office PowerPoint</Application>
  <PresentationFormat>On-screen Show (4:3)</PresentationFormat>
  <Paragraphs>67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Cambria</vt:lpstr>
      <vt:lpstr>Times New Roman</vt:lpstr>
      <vt:lpstr>Wingdings</vt:lpstr>
      <vt:lpstr>Office Theme</vt:lpstr>
      <vt:lpstr>SHOBHIT UNIVERSITY, GANGOH DEPARTMENT OF COMPUTER SCIENCE AND ENGINEERING</vt:lpstr>
      <vt:lpstr>ELECTRONICS COMMERCE</vt:lpstr>
      <vt:lpstr>PowerPoint Presentation</vt:lpstr>
      <vt:lpstr>FEATURES</vt:lpstr>
      <vt:lpstr>PowerPoint Presentation</vt:lpstr>
      <vt:lpstr>PowerPoint Presentation</vt:lpstr>
      <vt:lpstr>ADVANTAGES TO ORGANIZATIONS</vt:lpstr>
      <vt:lpstr>PowerPoint Presentation</vt:lpstr>
      <vt:lpstr>ADVANTAGES TO CUSTOMERS</vt:lpstr>
      <vt:lpstr>PowerPoint Presentation</vt:lpstr>
      <vt:lpstr>ADVANTAGES TO SOCIETY</vt:lpstr>
      <vt:lpstr>E-COMMERCE BUSINESS MODELS</vt:lpstr>
      <vt:lpstr>BUSINESS - TO - BUSINESS</vt:lpstr>
      <vt:lpstr>PowerPoint Presentation</vt:lpstr>
      <vt:lpstr>BUSINESS - TO - CONSUMER</vt:lpstr>
      <vt:lpstr>PowerPoint Presentation</vt:lpstr>
      <vt:lpstr>CONSUMER - TO - CONSUMER</vt:lpstr>
      <vt:lpstr>PowerPoint Presentation</vt:lpstr>
      <vt:lpstr>CONSUMER - TO - BUSINESS</vt:lpstr>
      <vt:lpstr>PowerPoint Presentation</vt:lpstr>
      <vt:lpstr>ASSIGNMENT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kuldeep</dc:creator>
  <cp:lastModifiedBy>DELL</cp:lastModifiedBy>
  <cp:revision>3</cp:revision>
  <dcterms:created xsi:type="dcterms:W3CDTF">2024-11-21T04:36:43Z</dcterms:created>
  <dcterms:modified xsi:type="dcterms:W3CDTF">2024-11-21T09:24:33Z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2024-11-21T00:00:00Z</vt:filetime>
  </property>
</Properties>
</file>