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728" autoAdjust="0"/>
  </p:normalViewPr>
  <p:slideViewPr>
    <p:cSldViewPr>
      <p:cViewPr varScale="1">
        <p:scale>
          <a:sx n="70" d="100"/>
          <a:sy n="70" d="100"/>
        </p:scale>
        <p:origin x="1386"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69925A-E8B2-4A15-9B2C-1DFEE79A9293}" type="datetimeFigureOut">
              <a:rPr lang="en-US" smtClean="0"/>
              <a:pPr/>
              <a:t>11/20/2024</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15D84F-D1C7-46EF-95BB-887B9DBC99CB}" type="slidenum">
              <a:rPr lang="en-IN" smtClean="0"/>
              <a:pPr/>
              <a:t>‹#›</a:t>
            </a:fld>
            <a:endParaRPr lang="en-IN"/>
          </a:p>
        </p:txBody>
      </p:sp>
    </p:spTree>
    <p:extLst>
      <p:ext uri="{BB962C8B-B14F-4D97-AF65-F5344CB8AC3E}">
        <p14:creationId xmlns:p14="http://schemas.microsoft.com/office/powerpoint/2010/main" val="3315603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048C121A-AB9F-434E-9569-CF0C4FFF2FFA}" type="datetimeFigureOut">
              <a:rPr lang="en-US" smtClean="0"/>
              <a:pPr/>
              <a:t>11/20/2024</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51745ABA-6E32-433D-AB52-7B3DE601784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48C121A-AB9F-434E-9569-CF0C4FFF2FFA}" type="datetimeFigureOut">
              <a:rPr lang="en-US" smtClean="0"/>
              <a:pPr/>
              <a:t>11/20/2024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745ABA-6E32-433D-AB52-7B3DE601784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48C121A-AB9F-434E-9569-CF0C4FFF2FFA}" type="datetimeFigureOut">
              <a:rPr lang="en-US" smtClean="0"/>
              <a:pPr/>
              <a:t>11/20/2024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745ABA-6E32-433D-AB52-7B3DE601784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048C121A-AB9F-434E-9569-CF0C4FFF2FFA}" type="datetimeFigureOut">
              <a:rPr lang="en-US" smtClean="0"/>
              <a:pPr/>
              <a:t>11/20/2024</a:t>
            </a:fld>
            <a:endParaRPr lang="en-US"/>
          </a:p>
        </p:txBody>
      </p:sp>
      <p:sp>
        <p:nvSpPr>
          <p:cNvPr id="9" name="Slide Number Placeholder 8"/>
          <p:cNvSpPr>
            <a:spLocks noGrp="1"/>
          </p:cNvSpPr>
          <p:nvPr>
            <p:ph type="sldNum" sz="quarter" idx="15"/>
          </p:nvPr>
        </p:nvSpPr>
        <p:spPr/>
        <p:txBody>
          <a:bodyPr rtlCol="0"/>
          <a:lstStyle/>
          <a:p>
            <a:fld id="{51745ABA-6E32-433D-AB52-7B3DE6017845}"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048C121A-AB9F-434E-9569-CF0C4FFF2FFA}" type="datetimeFigureOut">
              <a:rPr lang="en-US" smtClean="0"/>
              <a:pPr/>
              <a:t>11/20/2024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51745ABA-6E32-433D-AB52-7B3DE601784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48C121A-AB9F-434E-9569-CF0C4FFF2FFA}" type="datetimeFigureOut">
              <a:rPr lang="en-US" smtClean="0"/>
              <a:pPr/>
              <a:t>11/20/2024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745ABA-6E32-433D-AB52-7B3DE6017845}"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048C121A-AB9F-434E-9569-CF0C4FFF2FFA}" type="datetimeFigureOut">
              <a:rPr lang="en-US" smtClean="0"/>
              <a:pPr/>
              <a:t>11/20/2024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745ABA-6E32-433D-AB52-7B3DE6017845}"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048C121A-AB9F-434E-9569-CF0C4FFF2FFA}" type="datetimeFigureOut">
              <a:rPr lang="en-US" smtClean="0"/>
              <a:pPr/>
              <a:t>11/20/2024</a:t>
            </a:fld>
            <a:endParaRPr lang="en-US"/>
          </a:p>
        </p:txBody>
      </p:sp>
      <p:sp>
        <p:nvSpPr>
          <p:cNvPr id="7" name="Slide Number Placeholder 6"/>
          <p:cNvSpPr>
            <a:spLocks noGrp="1"/>
          </p:cNvSpPr>
          <p:nvPr>
            <p:ph type="sldNum" sz="quarter" idx="11"/>
          </p:nvPr>
        </p:nvSpPr>
        <p:spPr/>
        <p:txBody>
          <a:bodyPr rtlCol="0"/>
          <a:lstStyle/>
          <a:p>
            <a:fld id="{51745ABA-6E32-433D-AB52-7B3DE6017845}"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8C121A-AB9F-434E-9569-CF0C4FFF2FFA}" type="datetimeFigureOut">
              <a:rPr lang="en-US" smtClean="0"/>
              <a:pPr/>
              <a:t>11/20/2024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745ABA-6E32-433D-AB52-7B3DE601784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048C121A-AB9F-434E-9569-CF0C4FFF2FFA}" type="datetimeFigureOut">
              <a:rPr lang="en-US" smtClean="0"/>
              <a:pPr/>
              <a:t>11/20/2024</a:t>
            </a:fld>
            <a:endParaRPr lang="en-US"/>
          </a:p>
        </p:txBody>
      </p:sp>
      <p:sp>
        <p:nvSpPr>
          <p:cNvPr id="22" name="Slide Number Placeholder 21"/>
          <p:cNvSpPr>
            <a:spLocks noGrp="1"/>
          </p:cNvSpPr>
          <p:nvPr>
            <p:ph type="sldNum" sz="quarter" idx="15"/>
          </p:nvPr>
        </p:nvSpPr>
        <p:spPr/>
        <p:txBody>
          <a:bodyPr rtlCol="0"/>
          <a:lstStyle/>
          <a:p>
            <a:fld id="{51745ABA-6E32-433D-AB52-7B3DE6017845}"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048C121A-AB9F-434E-9569-CF0C4FFF2FFA}" type="datetimeFigureOut">
              <a:rPr lang="en-US" smtClean="0"/>
              <a:pPr/>
              <a:t>11/20/2024</a:t>
            </a:fld>
            <a:endParaRPr lang="en-US"/>
          </a:p>
        </p:txBody>
      </p:sp>
      <p:sp>
        <p:nvSpPr>
          <p:cNvPr id="18" name="Slide Number Placeholder 17"/>
          <p:cNvSpPr>
            <a:spLocks noGrp="1"/>
          </p:cNvSpPr>
          <p:nvPr>
            <p:ph type="sldNum" sz="quarter" idx="11"/>
          </p:nvPr>
        </p:nvSpPr>
        <p:spPr/>
        <p:txBody>
          <a:bodyPr rtlCol="0"/>
          <a:lstStyle/>
          <a:p>
            <a:fld id="{51745ABA-6E32-433D-AB52-7B3DE6017845}"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48C121A-AB9F-434E-9569-CF0C4FFF2FFA}" type="datetimeFigureOut">
              <a:rPr lang="en-US" smtClean="0"/>
              <a:pPr/>
              <a:t>11/20/2024</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1745ABA-6E32-433D-AB52-7B3DE601784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mailto:kuldeep.chauhan@shobhituniversity.ac.in"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623713"/>
          </a:xfrm>
        </p:spPr>
        <p:txBody>
          <a:bodyPr>
            <a:normAutofit fontScale="90000"/>
          </a:bodyPr>
          <a:lstStyle/>
          <a:p>
            <a:pPr algn="ctr"/>
            <a:r>
              <a:rPr lang="en-US" sz="2800" dirty="0" smtClean="0">
                <a:latin typeface="Times New Roman" pitchFamily="18" charset="0"/>
                <a:cs typeface="Times New Roman" pitchFamily="18" charset="0"/>
              </a:rPr>
              <a:t>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SHOBHIT UNIVERSITY, GANGOH</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Department </a:t>
            </a:r>
            <a:r>
              <a:rPr lang="en-US" sz="2400" dirty="0" smtClean="0">
                <a:latin typeface="Times New Roman" pitchFamily="18" charset="0"/>
                <a:cs typeface="Times New Roman" pitchFamily="18" charset="0"/>
              </a:rPr>
              <a:t>of computer science &amp; engineering</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700" dirty="0" smtClean="0"/>
              <a:t/>
            </a:r>
            <a:br>
              <a:rPr lang="en-US" sz="2700" dirty="0" smtClean="0"/>
            </a:br>
            <a:r>
              <a:rPr lang="en-US" sz="2700" dirty="0" smtClean="0"/>
              <a:t>                     </a:t>
            </a:r>
            <a:r>
              <a:rPr lang="en-US" sz="2700" dirty="0"/>
              <a:t/>
            </a:r>
            <a:br>
              <a:rPr lang="en-US" sz="2700" dirty="0"/>
            </a:br>
            <a:r>
              <a:rPr lang="en-US" sz="2700" dirty="0" smtClean="0"/>
              <a:t>            SUBJECT- </a:t>
            </a:r>
            <a:r>
              <a:rPr lang="en-US" sz="2700" b="0" dirty="0"/>
              <a:t>HTML and CSS PROGRAMMING</a:t>
            </a:r>
            <a:r>
              <a:rPr lang="en-US" sz="2700" dirty="0" smtClean="0"/>
              <a:t/>
            </a:r>
            <a:br>
              <a:rPr lang="en-US" sz="2700" dirty="0" smtClean="0"/>
            </a:br>
            <a:r>
              <a:rPr lang="en-US" sz="2700" dirty="0" smtClean="0"/>
              <a:t>                                     </a:t>
            </a:r>
            <a:br>
              <a:rPr lang="en-US" sz="2700" dirty="0" smtClean="0"/>
            </a:br>
            <a:r>
              <a:rPr lang="en-US" sz="2700" dirty="0" smtClean="0"/>
              <a:t/>
            </a:r>
            <a:br>
              <a:rPr lang="en-US" sz="2700" dirty="0" smtClean="0"/>
            </a:br>
            <a:r>
              <a:rPr lang="en-US" sz="2800" dirty="0"/>
              <a:t>Topic- </a:t>
            </a:r>
            <a:r>
              <a:rPr lang="en-US" sz="2800" b="0" dirty="0" smtClean="0"/>
              <a:t>Working with CSS</a:t>
            </a:r>
            <a:r>
              <a:rPr lang="en-US" sz="2700" b="0" dirty="0" smtClean="0"/>
              <a:t>           </a:t>
            </a:r>
            <a:r>
              <a:rPr lang="en-US" sz="2700" dirty="0" smtClean="0"/>
              <a:t/>
            </a:r>
            <a:br>
              <a:rPr lang="en-US" sz="2700" dirty="0" smtClean="0"/>
            </a:br>
            <a:r>
              <a:rPr lang="en-US" sz="2700" dirty="0" smtClean="0"/>
              <a:t>   </a:t>
            </a:r>
            <a:r>
              <a:rPr lang="en-US" sz="3200" dirty="0" smtClean="0"/>
              <a:t/>
            </a:r>
            <a:br>
              <a:rPr lang="en-US" sz="3200" dirty="0" smtClean="0"/>
            </a:br>
            <a:r>
              <a:rPr lang="en-US" sz="3200" dirty="0" smtClean="0"/>
              <a:t>                   </a:t>
            </a:r>
            <a:r>
              <a:rPr lang="en-IN" sz="3200" dirty="0" smtClean="0"/>
              <a:t/>
            </a:r>
            <a:br>
              <a:rPr lang="en-IN" sz="3200" dirty="0" smtClean="0"/>
            </a:br>
            <a:r>
              <a:rPr lang="en-US" sz="3100" dirty="0" smtClean="0"/>
              <a:t/>
            </a:r>
            <a:br>
              <a:rPr lang="en-US" sz="3100" dirty="0" smtClean="0"/>
            </a:br>
            <a:r>
              <a:rPr lang="en-US" sz="3100" dirty="0" smtClean="0"/>
              <a:t> </a:t>
            </a:r>
            <a:r>
              <a:rPr lang="en-US" sz="3200" dirty="0" smtClean="0"/>
              <a:t/>
            </a:r>
            <a:br>
              <a:rPr lang="en-US" sz="3200" dirty="0" smtClean="0"/>
            </a:br>
            <a:r>
              <a:rPr lang="en-US" dirty="0" smtClean="0"/>
              <a:t/>
            </a:r>
            <a:br>
              <a:rPr lang="en-US" dirty="0" smtClean="0"/>
            </a:br>
            <a:endParaRPr lang="en-US" dirty="0"/>
          </a:p>
        </p:txBody>
      </p:sp>
      <p:sp>
        <p:nvSpPr>
          <p:cNvPr id="3" name="Subtitle 2"/>
          <p:cNvSpPr>
            <a:spLocks noGrp="1"/>
          </p:cNvSpPr>
          <p:nvPr>
            <p:ph type="subTitle" idx="1"/>
          </p:nvPr>
        </p:nvSpPr>
        <p:spPr>
          <a:xfrm>
            <a:off x="4572000" y="5638800"/>
            <a:ext cx="4343400" cy="838200"/>
          </a:xfrm>
        </p:spPr>
        <p:txBody>
          <a:bodyPr>
            <a:noAutofit/>
          </a:bodyPr>
          <a:lstStyle/>
          <a:p>
            <a:pPr marL="12700" marR="5080" algn="ctr">
              <a:lnSpc>
                <a:spcPts val="2110"/>
              </a:lnSpc>
              <a:spcBef>
                <a:spcPts val="605"/>
              </a:spcBef>
            </a:pPr>
            <a:r>
              <a:rPr lang="en-US" sz="1400" spc="75" dirty="0">
                <a:latin typeface="Times New Roman" panose="02020603050405020304" pitchFamily="18" charset="0"/>
                <a:cs typeface="Times New Roman" panose="02020603050405020304" pitchFamily="18" charset="0"/>
              </a:rPr>
              <a:t>Prepared</a:t>
            </a:r>
            <a:r>
              <a:rPr lang="en-US" sz="1400" spc="120" dirty="0">
                <a:latin typeface="Times New Roman" panose="02020603050405020304" pitchFamily="18" charset="0"/>
                <a:cs typeface="Times New Roman" panose="02020603050405020304" pitchFamily="18" charset="0"/>
              </a:rPr>
              <a:t> </a:t>
            </a:r>
            <a:r>
              <a:rPr lang="en-US" sz="1400" spc="110" dirty="0">
                <a:latin typeface="Times New Roman" panose="02020603050405020304" pitchFamily="18" charset="0"/>
                <a:cs typeface="Times New Roman" panose="02020603050405020304" pitchFamily="18" charset="0"/>
              </a:rPr>
              <a:t>By:</a:t>
            </a:r>
          </a:p>
          <a:p>
            <a:pPr marL="12700" marR="5080" algn="ctr">
              <a:lnSpc>
                <a:spcPts val="2110"/>
              </a:lnSpc>
              <a:spcBef>
                <a:spcPts val="605"/>
              </a:spcBef>
            </a:pPr>
            <a:r>
              <a:rPr lang="en-US" sz="1400" spc="145" dirty="0">
                <a:latin typeface="Times New Roman" panose="02020603050405020304" pitchFamily="18" charset="0"/>
                <a:cs typeface="Times New Roman" panose="02020603050405020304" pitchFamily="18" charset="0"/>
              </a:rPr>
              <a:t> </a:t>
            </a:r>
            <a:r>
              <a:rPr lang="en-US" sz="1400" spc="95" dirty="0" err="1">
                <a:latin typeface="Times New Roman" panose="02020603050405020304" pitchFamily="18" charset="0"/>
                <a:cs typeface="Times New Roman" panose="02020603050405020304" pitchFamily="18" charset="0"/>
              </a:rPr>
              <a:t>Kuldeep</a:t>
            </a:r>
            <a:r>
              <a:rPr lang="en-US" sz="1400" spc="125" dirty="0">
                <a:latin typeface="Times New Roman" panose="02020603050405020304" pitchFamily="18" charset="0"/>
                <a:cs typeface="Times New Roman" panose="02020603050405020304" pitchFamily="18" charset="0"/>
              </a:rPr>
              <a:t> </a:t>
            </a:r>
            <a:r>
              <a:rPr lang="en-US" sz="1400" spc="155" dirty="0">
                <a:latin typeface="Times New Roman" panose="02020603050405020304" pitchFamily="18" charset="0"/>
                <a:cs typeface="Times New Roman" panose="02020603050405020304" pitchFamily="18" charset="0"/>
              </a:rPr>
              <a:t>Chauhan </a:t>
            </a:r>
            <a:r>
              <a:rPr lang="en-US" sz="1400" spc="160" dirty="0">
                <a:latin typeface="Times New Roman" panose="02020603050405020304" pitchFamily="18" charset="0"/>
                <a:cs typeface="Times New Roman" panose="02020603050405020304" pitchFamily="18" charset="0"/>
              </a:rPr>
              <a:t>                      </a:t>
            </a:r>
            <a:r>
              <a:rPr lang="en-US" sz="1400" spc="75" dirty="0">
                <a:solidFill>
                  <a:schemeClr val="tx1"/>
                </a:solidFill>
                <a:latin typeface="Times New Roman" panose="02020603050405020304" pitchFamily="18" charset="0"/>
                <a:cs typeface="Times New Roman" panose="02020603050405020304" pitchFamily="18" charset="0"/>
                <a:hlinkClick r:id="rId2"/>
              </a:rPr>
              <a:t>kuldeep.chauhan@shobhituniversity.ac.in</a:t>
            </a:r>
            <a:endParaRPr lang="en-US" sz="1400" dirty="0">
              <a:solidFill>
                <a:schemeClr val="tx1"/>
              </a:solidFill>
              <a:latin typeface="Times New Roman" panose="02020603050405020304" pitchFamily="18" charset="0"/>
              <a:cs typeface="Times New Roman" panose="02020603050405020304" pitchFamily="18" charset="0"/>
            </a:endParaRPr>
          </a:p>
          <a:p>
            <a:endParaRPr lang="en-US" sz="1400" b="1" dirty="0"/>
          </a:p>
        </p:txBody>
      </p:sp>
      <p:pic>
        <p:nvPicPr>
          <p:cNvPr id="5" name="object 5"/>
          <p:cNvPicPr/>
          <p:nvPr/>
        </p:nvPicPr>
        <p:blipFill>
          <a:blip r:embed="rId3" cstate="print"/>
          <a:stretch>
            <a:fillRect/>
          </a:stretch>
        </p:blipFill>
        <p:spPr>
          <a:xfrm>
            <a:off x="4191000" y="914400"/>
            <a:ext cx="1882139" cy="16002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solidFill>
        </p:spPr>
        <p:txBody>
          <a:bodyPr/>
          <a:lstStyle/>
          <a:p>
            <a:r>
              <a:rPr lang="en-US" dirty="0"/>
              <a:t>Internal CSS</a:t>
            </a:r>
            <a:br>
              <a:rPr lang="en-US" dirty="0"/>
            </a:br>
            <a:endParaRPr lang="en-US" dirty="0"/>
          </a:p>
        </p:txBody>
      </p:sp>
      <p:sp>
        <p:nvSpPr>
          <p:cNvPr id="3" name="Content Placeholder 2"/>
          <p:cNvSpPr>
            <a:spLocks noGrp="1"/>
          </p:cNvSpPr>
          <p:nvPr>
            <p:ph sz="quarter" idx="1"/>
          </p:nvPr>
        </p:nvSpPr>
        <p:spPr>
          <a:xfrm>
            <a:off x="457200" y="1600200"/>
            <a:ext cx="8229600" cy="4873752"/>
          </a:xfrm>
        </p:spPr>
        <p:txBody>
          <a:bodyPr/>
          <a:lstStyle/>
          <a:p>
            <a:r>
              <a:rPr lang="en-US" dirty="0" smtClean="0"/>
              <a:t>An </a:t>
            </a:r>
            <a:r>
              <a:rPr lang="en-US" dirty="0"/>
              <a:t>internal CSS is used to define a style for a single HTML page.</a:t>
            </a:r>
          </a:p>
          <a:p>
            <a:r>
              <a:rPr lang="en-US" dirty="0"/>
              <a:t>An internal CSS is defined in the &lt;head&gt; section of an HTML page, within a &lt;style&gt; element</a:t>
            </a:r>
            <a:r>
              <a:rPr lang="en-US" dirty="0" smtClean="0"/>
              <a:t>.</a:t>
            </a:r>
          </a:p>
          <a:p>
            <a:pPr marL="0" indent="0">
              <a:buNone/>
            </a:pPr>
            <a:r>
              <a:rPr lang="en-US" dirty="0" smtClean="0"/>
              <a:t>  The </a:t>
            </a:r>
            <a:r>
              <a:rPr lang="en-US" dirty="0"/>
              <a:t>following example sets the text color of ALL the &lt;h1&gt; elements (on that page) to blue, and the text color of ALL the &lt;p&gt; elements to red. In addition, the page will be displayed with a </a:t>
            </a:r>
            <a:r>
              <a:rPr lang="en-US" dirty="0" smtClean="0"/>
              <a:t>“Green" </a:t>
            </a:r>
            <a:r>
              <a:rPr lang="en-US" dirty="0"/>
              <a:t>background color: </a:t>
            </a:r>
          </a:p>
          <a:p>
            <a:endParaRPr lang="en-US" dirty="0"/>
          </a:p>
        </p:txBody>
      </p:sp>
    </p:spTree>
    <p:extLst>
      <p:ext uri="{BB962C8B-B14F-4D97-AF65-F5344CB8AC3E}">
        <p14:creationId xmlns:p14="http://schemas.microsoft.com/office/powerpoint/2010/main" val="20831837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458200" cy="6324600"/>
          </a:xfrm>
        </p:spPr>
        <p:txBody>
          <a:bodyPr>
            <a:normAutofit/>
          </a:bodyPr>
          <a:lstStyle/>
          <a:p>
            <a:r>
              <a:rPr lang="en-US" dirty="0"/>
              <a:t>&lt;html&gt;</a:t>
            </a:r>
            <a:br>
              <a:rPr lang="en-US" dirty="0"/>
            </a:br>
            <a:r>
              <a:rPr lang="en-US" dirty="0"/>
              <a:t>&lt;head&gt;</a:t>
            </a:r>
            <a:br>
              <a:rPr lang="en-US" dirty="0"/>
            </a:br>
            <a:r>
              <a:rPr lang="en-US" dirty="0"/>
              <a:t>&lt;style&gt;</a:t>
            </a:r>
            <a:br>
              <a:rPr lang="en-US" dirty="0"/>
            </a:br>
            <a:r>
              <a:rPr lang="en-US" dirty="0"/>
              <a:t>body {background-color: </a:t>
            </a:r>
            <a:r>
              <a:rPr lang="en-US" dirty="0" smtClean="0"/>
              <a:t>Green;}</a:t>
            </a:r>
            <a:r>
              <a:rPr lang="en-US" dirty="0"/>
              <a:t/>
            </a:r>
            <a:br>
              <a:rPr lang="en-US" dirty="0"/>
            </a:br>
            <a:r>
              <a:rPr lang="en-US" dirty="0" smtClean="0"/>
              <a:t>h1</a:t>
            </a:r>
            <a:r>
              <a:rPr lang="en-US" dirty="0"/>
              <a:t> </a:t>
            </a:r>
            <a:r>
              <a:rPr lang="en-US" dirty="0" smtClean="0"/>
              <a:t>{color</a:t>
            </a:r>
            <a:r>
              <a:rPr lang="en-US" dirty="0"/>
              <a:t>: blue;}</a:t>
            </a:r>
            <a:br>
              <a:rPr lang="en-US" dirty="0"/>
            </a:br>
            <a:r>
              <a:rPr lang="en-US" dirty="0"/>
              <a:t>p </a:t>
            </a:r>
            <a:r>
              <a:rPr lang="en-US" dirty="0" smtClean="0"/>
              <a:t>{</a:t>
            </a:r>
            <a:r>
              <a:rPr lang="en-US" dirty="0"/>
              <a:t>color: red;}</a:t>
            </a:r>
            <a:br>
              <a:rPr lang="en-US" dirty="0"/>
            </a:br>
            <a:r>
              <a:rPr lang="en-US" dirty="0"/>
              <a:t>&lt;/style&gt;</a:t>
            </a:r>
            <a:br>
              <a:rPr lang="en-US" dirty="0"/>
            </a:br>
            <a:r>
              <a:rPr lang="en-US" dirty="0"/>
              <a:t>&lt;/head&gt;</a:t>
            </a:r>
            <a:br>
              <a:rPr lang="en-US" dirty="0"/>
            </a:br>
            <a:r>
              <a:rPr lang="en-US" dirty="0"/>
              <a:t>&lt;body&gt;</a:t>
            </a:r>
            <a:br>
              <a:rPr lang="en-US" dirty="0"/>
            </a:br>
            <a:r>
              <a:rPr lang="en-US" dirty="0"/>
              <a:t/>
            </a:r>
            <a:br>
              <a:rPr lang="en-US" dirty="0"/>
            </a:br>
            <a:r>
              <a:rPr lang="en-US" dirty="0"/>
              <a:t>&lt;h1&gt;This is a heading&lt;/h1&gt;</a:t>
            </a:r>
            <a:br>
              <a:rPr lang="en-US" dirty="0"/>
            </a:br>
            <a:r>
              <a:rPr lang="en-US" dirty="0"/>
              <a:t>&lt;p&gt;This is a paragraph.&lt;/p&gt;</a:t>
            </a:r>
            <a:br>
              <a:rPr lang="en-US" dirty="0"/>
            </a:br>
            <a:r>
              <a:rPr lang="en-US" dirty="0"/>
              <a:t/>
            </a:r>
            <a:br>
              <a:rPr lang="en-US" dirty="0"/>
            </a:br>
            <a:r>
              <a:rPr lang="en-US" dirty="0"/>
              <a:t>&lt;/body&gt;</a:t>
            </a:r>
            <a:br>
              <a:rPr lang="en-US" dirty="0"/>
            </a:br>
            <a:r>
              <a:rPr lang="en-US" dirty="0"/>
              <a:t>&lt;/html&gt;</a:t>
            </a:r>
          </a:p>
          <a:p>
            <a:pPr marL="0" indent="0">
              <a:buNone/>
            </a:pPr>
            <a:endParaRPr lang="en-US" dirty="0"/>
          </a:p>
        </p:txBody>
      </p:sp>
    </p:spTree>
    <p:extLst>
      <p:ext uri="{BB962C8B-B14F-4D97-AF65-F5344CB8AC3E}">
        <p14:creationId xmlns:p14="http://schemas.microsoft.com/office/powerpoint/2010/main" val="42166115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solidFill>
        </p:spPr>
        <p:txBody>
          <a:bodyPr/>
          <a:lstStyle/>
          <a:p>
            <a:r>
              <a:rPr lang="en-US" dirty="0"/>
              <a:t>External CSS</a:t>
            </a:r>
            <a:br>
              <a:rPr lang="en-US" dirty="0"/>
            </a:br>
            <a:endParaRPr lang="en-US" dirty="0"/>
          </a:p>
        </p:txBody>
      </p:sp>
      <p:sp>
        <p:nvSpPr>
          <p:cNvPr id="3" name="Content Placeholder 2"/>
          <p:cNvSpPr>
            <a:spLocks noGrp="1"/>
          </p:cNvSpPr>
          <p:nvPr>
            <p:ph sz="quarter" idx="1"/>
          </p:nvPr>
        </p:nvSpPr>
        <p:spPr/>
        <p:txBody>
          <a:bodyPr/>
          <a:lstStyle/>
          <a:p>
            <a:r>
              <a:rPr lang="en-US" dirty="0" smtClean="0"/>
              <a:t>An </a:t>
            </a:r>
            <a:r>
              <a:rPr lang="en-US" dirty="0"/>
              <a:t>external style sheet is used to define the style for many HTML pages.</a:t>
            </a:r>
          </a:p>
          <a:p>
            <a:r>
              <a:rPr lang="en-US" dirty="0"/>
              <a:t>To use an external style sheet, add a link to it in the &lt;head&gt; section of each HTML page:</a:t>
            </a:r>
          </a:p>
          <a:p>
            <a:pPr marL="0" indent="0">
              <a:buNone/>
            </a:pPr>
            <a:endParaRPr lang="en-US" dirty="0" smtClean="0"/>
          </a:p>
          <a:p>
            <a:pPr marL="0" indent="0">
              <a:buNone/>
            </a:pPr>
            <a:endParaRPr lang="en-US" dirty="0"/>
          </a:p>
          <a:p>
            <a:pPr marL="0" indent="0">
              <a:buNone/>
            </a:pPr>
            <a:r>
              <a:rPr lang="en-US" b="1" dirty="0" smtClean="0"/>
              <a:t>The </a:t>
            </a:r>
            <a:r>
              <a:rPr lang="en-US" b="1" dirty="0"/>
              <a:t>external style sheet can be written in any text editor. The file must not contain any HTML code, and must be saved with a .</a:t>
            </a:r>
            <a:r>
              <a:rPr lang="en-US" b="1" dirty="0" err="1"/>
              <a:t>css</a:t>
            </a:r>
            <a:r>
              <a:rPr lang="en-US" b="1" dirty="0"/>
              <a:t> extension.</a:t>
            </a:r>
          </a:p>
        </p:txBody>
      </p:sp>
    </p:spTree>
    <p:extLst>
      <p:ext uri="{BB962C8B-B14F-4D97-AF65-F5344CB8AC3E}">
        <p14:creationId xmlns:p14="http://schemas.microsoft.com/office/powerpoint/2010/main" val="16963426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229600" cy="6016752"/>
          </a:xfrm>
        </p:spPr>
        <p:txBody>
          <a:bodyPr/>
          <a:lstStyle/>
          <a:p>
            <a:r>
              <a:rPr lang="en-US" dirty="0"/>
              <a:t>&lt;html&gt;</a:t>
            </a:r>
            <a:br>
              <a:rPr lang="en-US" dirty="0"/>
            </a:br>
            <a:r>
              <a:rPr lang="en-US" dirty="0"/>
              <a:t>&lt;head&gt;</a:t>
            </a:r>
            <a:br>
              <a:rPr lang="en-US" dirty="0"/>
            </a:br>
            <a:r>
              <a:rPr lang="en-US" dirty="0"/>
              <a:t>  &lt;link </a:t>
            </a:r>
            <a:r>
              <a:rPr lang="en-US" dirty="0" err="1"/>
              <a:t>rel</a:t>
            </a:r>
            <a:r>
              <a:rPr lang="en-US" dirty="0"/>
              <a:t>="</a:t>
            </a:r>
            <a:r>
              <a:rPr lang="en-US" dirty="0" err="1"/>
              <a:t>stylesheet</a:t>
            </a:r>
            <a:r>
              <a:rPr lang="en-US" dirty="0"/>
              <a:t>" </a:t>
            </a:r>
            <a:r>
              <a:rPr lang="en-US" dirty="0" err="1"/>
              <a:t>href</a:t>
            </a:r>
            <a:r>
              <a:rPr lang="en-US" dirty="0"/>
              <a:t>="styles.css"&gt;</a:t>
            </a:r>
            <a:br>
              <a:rPr lang="en-US" dirty="0"/>
            </a:br>
            <a:r>
              <a:rPr lang="en-US" dirty="0"/>
              <a:t>&lt;/head&gt;</a:t>
            </a:r>
            <a:br>
              <a:rPr lang="en-US" dirty="0"/>
            </a:br>
            <a:r>
              <a:rPr lang="en-US" dirty="0"/>
              <a:t>&lt;body&gt;</a:t>
            </a:r>
            <a:br>
              <a:rPr lang="en-US" dirty="0"/>
            </a:br>
            <a:r>
              <a:rPr lang="en-US" dirty="0"/>
              <a:t/>
            </a:r>
            <a:br>
              <a:rPr lang="en-US" dirty="0"/>
            </a:br>
            <a:r>
              <a:rPr lang="en-US" dirty="0"/>
              <a:t>&lt;h1&gt;This is a heading&lt;/h1&gt;</a:t>
            </a:r>
            <a:br>
              <a:rPr lang="en-US" dirty="0"/>
            </a:br>
            <a:r>
              <a:rPr lang="en-US" dirty="0"/>
              <a:t>&lt;p&gt;This is a paragraph.&lt;/p&gt;</a:t>
            </a:r>
            <a:br>
              <a:rPr lang="en-US" dirty="0"/>
            </a:br>
            <a:r>
              <a:rPr lang="en-US" dirty="0"/>
              <a:t/>
            </a:r>
            <a:br>
              <a:rPr lang="en-US" dirty="0"/>
            </a:br>
            <a:r>
              <a:rPr lang="en-US" dirty="0"/>
              <a:t>&lt;/body&gt;</a:t>
            </a:r>
            <a:br>
              <a:rPr lang="en-US" dirty="0"/>
            </a:br>
            <a:r>
              <a:rPr lang="en-US" dirty="0"/>
              <a:t>&lt;/html&gt;</a:t>
            </a:r>
          </a:p>
        </p:txBody>
      </p:sp>
    </p:spTree>
    <p:extLst>
      <p:ext uri="{BB962C8B-B14F-4D97-AF65-F5344CB8AC3E}">
        <p14:creationId xmlns:p14="http://schemas.microsoft.com/office/powerpoint/2010/main" val="37311296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outerShdw blurRad="38100" dist="38100" dir="2700000" algn="tl">
                    <a:srgbClr val="000000">
                      <a:alpha val="43137"/>
                    </a:srgbClr>
                  </a:outerShdw>
                </a:effectLst>
              </a:rPr>
              <a:t>CSS Selectors</a:t>
            </a:r>
            <a:r>
              <a:rPr lang="en-US" dirty="0"/>
              <a:t/>
            </a:r>
            <a:br>
              <a:rPr lang="en-US" dirty="0"/>
            </a:br>
            <a:endParaRPr lang="en-US" dirty="0"/>
          </a:p>
        </p:txBody>
      </p:sp>
      <p:sp>
        <p:nvSpPr>
          <p:cNvPr id="3" name="Content Placeholder 2"/>
          <p:cNvSpPr>
            <a:spLocks noGrp="1"/>
          </p:cNvSpPr>
          <p:nvPr>
            <p:ph sz="quarter" idx="1"/>
          </p:nvPr>
        </p:nvSpPr>
        <p:spPr>
          <a:xfrm>
            <a:off x="304800" y="1447800"/>
            <a:ext cx="8305800" cy="4873752"/>
          </a:xfrm>
        </p:spPr>
        <p:txBody>
          <a:bodyPr/>
          <a:lstStyle/>
          <a:p>
            <a:r>
              <a:rPr lang="en-US" dirty="0"/>
              <a:t>CSS selectors are used to "find" (or select) the </a:t>
            </a:r>
            <a:r>
              <a:rPr lang="en-US" dirty="0" smtClean="0"/>
              <a:t>HTML </a:t>
            </a:r>
            <a:r>
              <a:rPr lang="en-US" dirty="0"/>
              <a:t>elements you want to style</a:t>
            </a:r>
            <a:r>
              <a:rPr lang="en-US" dirty="0" smtClean="0"/>
              <a:t>.</a:t>
            </a:r>
          </a:p>
          <a:p>
            <a:r>
              <a:rPr lang="en-US" dirty="0" smtClean="0"/>
              <a:t>Some most common types of selectors are explained as</a:t>
            </a:r>
          </a:p>
          <a:p>
            <a:pPr marL="0" indent="0">
              <a:buNone/>
            </a:pPr>
            <a:endParaRPr lang="en-US" dirty="0" smtClean="0"/>
          </a:p>
          <a:p>
            <a:pPr>
              <a:buFont typeface="Wingdings" pitchFamily="2" charset="2"/>
              <a:buChar char="Ø"/>
            </a:pPr>
            <a:r>
              <a:rPr lang="en-US" dirty="0"/>
              <a:t>The CSS element Selector</a:t>
            </a:r>
          </a:p>
          <a:p>
            <a:pPr>
              <a:buFont typeface="Wingdings" pitchFamily="2" charset="2"/>
              <a:buChar char="Ø"/>
            </a:pPr>
            <a:r>
              <a:rPr lang="en-US" dirty="0"/>
              <a:t>id Selector</a:t>
            </a:r>
          </a:p>
          <a:p>
            <a:pPr>
              <a:buFont typeface="Wingdings" pitchFamily="2" charset="2"/>
              <a:buChar char="Ø"/>
            </a:pPr>
            <a:r>
              <a:rPr lang="en-US" dirty="0"/>
              <a:t>class Selector</a:t>
            </a:r>
          </a:p>
          <a:p>
            <a:pPr>
              <a:buFont typeface="Wingdings" pitchFamily="2" charset="2"/>
              <a:buChar char="Ø"/>
            </a:pPr>
            <a:r>
              <a:rPr lang="en-US" dirty="0"/>
              <a:t>Universal Selector</a:t>
            </a:r>
          </a:p>
          <a:p>
            <a:pPr>
              <a:buFont typeface="Wingdings" pitchFamily="2" charset="2"/>
              <a:buChar char="Ø"/>
            </a:pPr>
            <a:r>
              <a:rPr lang="en-US" dirty="0"/>
              <a:t>Grouping Selector</a:t>
            </a:r>
          </a:p>
          <a:p>
            <a:pPr marL="0" indent="0">
              <a:buNone/>
            </a:pPr>
            <a:endParaRPr lang="en-US" dirty="0"/>
          </a:p>
        </p:txBody>
      </p:sp>
    </p:spTree>
    <p:extLst>
      <p:ext uri="{BB962C8B-B14F-4D97-AF65-F5344CB8AC3E}">
        <p14:creationId xmlns:p14="http://schemas.microsoft.com/office/powerpoint/2010/main" val="3699261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outerShdw blurRad="38100" dist="38100" dir="2700000" algn="tl">
                    <a:srgbClr val="000000">
                      <a:alpha val="43137"/>
                    </a:srgbClr>
                  </a:outerShdw>
                </a:effectLst>
              </a:rPr>
              <a:t>The CSS element Selector</a:t>
            </a:r>
            <a:r>
              <a:rPr lang="en-US" dirty="0"/>
              <a:t/>
            </a:r>
            <a:br>
              <a:rPr lang="en-US" dirty="0"/>
            </a:br>
            <a:endParaRPr lang="en-US" dirty="0"/>
          </a:p>
        </p:txBody>
      </p:sp>
      <p:sp>
        <p:nvSpPr>
          <p:cNvPr id="3" name="Content Placeholder 2"/>
          <p:cNvSpPr>
            <a:spLocks noGrp="1"/>
          </p:cNvSpPr>
          <p:nvPr>
            <p:ph sz="quarter" idx="1"/>
          </p:nvPr>
        </p:nvSpPr>
        <p:spPr>
          <a:xfrm>
            <a:off x="228600" y="1143000"/>
            <a:ext cx="8458200" cy="5330952"/>
          </a:xfrm>
        </p:spPr>
        <p:txBody>
          <a:bodyPr/>
          <a:lstStyle/>
          <a:p>
            <a:r>
              <a:rPr lang="en-US" dirty="0"/>
              <a:t>The element selector selects HTML elements based on the element name</a:t>
            </a:r>
            <a:r>
              <a:rPr lang="en-US" dirty="0" smtClean="0"/>
              <a:t>.</a:t>
            </a:r>
          </a:p>
          <a:p>
            <a:pPr marL="0" indent="0">
              <a:buNone/>
            </a:pPr>
            <a:endParaRPr lang="en-US" dirty="0"/>
          </a:p>
          <a:p>
            <a:pPr marL="0" indent="0">
              <a:buNone/>
            </a:pPr>
            <a:r>
              <a:rPr lang="en-US" dirty="0" smtClean="0"/>
              <a:t>Example:- </a:t>
            </a:r>
            <a:endParaRPr lang="en-US" dirty="0"/>
          </a:p>
          <a:p>
            <a:pPr marL="0" indent="0">
              <a:buNone/>
            </a:pPr>
            <a:r>
              <a:rPr lang="en-US" b="1" dirty="0"/>
              <a:t>Here, all &lt;p&gt; elements on the page will be center-aligned, with a red text color: </a:t>
            </a:r>
          </a:p>
          <a:p>
            <a:pPr marL="0" indent="0">
              <a:buNone/>
            </a:pPr>
            <a:r>
              <a:rPr lang="en-US" b="1" dirty="0"/>
              <a:t>p {</a:t>
            </a:r>
            <a:br>
              <a:rPr lang="en-US" b="1" dirty="0"/>
            </a:br>
            <a:r>
              <a:rPr lang="en-US" b="1" dirty="0"/>
              <a:t>  text-align: center;</a:t>
            </a:r>
            <a:br>
              <a:rPr lang="en-US" b="1" dirty="0"/>
            </a:br>
            <a:r>
              <a:rPr lang="en-US" b="1" dirty="0"/>
              <a:t>  color: red;</a:t>
            </a:r>
            <a:br>
              <a:rPr lang="en-US" b="1" dirty="0"/>
            </a:br>
            <a:r>
              <a:rPr lang="en-US" b="1" dirty="0"/>
              <a:t>}</a:t>
            </a:r>
          </a:p>
          <a:p>
            <a:endParaRPr lang="en-US" dirty="0"/>
          </a:p>
        </p:txBody>
      </p:sp>
    </p:spTree>
    <p:extLst>
      <p:ext uri="{BB962C8B-B14F-4D97-AF65-F5344CB8AC3E}">
        <p14:creationId xmlns:p14="http://schemas.microsoft.com/office/powerpoint/2010/main" val="30726209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outerShdw blurRad="38100" dist="38100" dir="2700000" algn="tl">
                    <a:srgbClr val="000000">
                      <a:alpha val="43137"/>
                    </a:srgbClr>
                  </a:outerShdw>
                </a:effectLst>
              </a:rPr>
              <a:t>CSS </a:t>
            </a:r>
            <a:r>
              <a:rPr lang="en-US" dirty="0" smtClean="0">
                <a:effectLst>
                  <a:outerShdw blurRad="38100" dist="38100" dir="2700000" algn="tl">
                    <a:srgbClr val="000000">
                      <a:alpha val="43137"/>
                    </a:srgbClr>
                  </a:outerShdw>
                </a:effectLst>
              </a:rPr>
              <a:t>ID </a:t>
            </a:r>
            <a:r>
              <a:rPr lang="en-US" dirty="0">
                <a:effectLst>
                  <a:outerShdw blurRad="38100" dist="38100" dir="2700000" algn="tl">
                    <a:srgbClr val="000000">
                      <a:alpha val="43137"/>
                    </a:srgbClr>
                  </a:outerShdw>
                </a:effectLst>
              </a:rPr>
              <a:t>Selector</a:t>
            </a:r>
            <a:r>
              <a:rPr lang="en-US" dirty="0"/>
              <a:t/>
            </a:r>
            <a:br>
              <a:rPr lang="en-US" dirty="0"/>
            </a:br>
            <a:endParaRPr lang="en-US" dirty="0"/>
          </a:p>
        </p:txBody>
      </p:sp>
      <p:sp>
        <p:nvSpPr>
          <p:cNvPr id="3" name="Content Placeholder 2"/>
          <p:cNvSpPr>
            <a:spLocks noGrp="1"/>
          </p:cNvSpPr>
          <p:nvPr>
            <p:ph sz="quarter" idx="1"/>
          </p:nvPr>
        </p:nvSpPr>
        <p:spPr>
          <a:xfrm>
            <a:off x="152400" y="990600"/>
            <a:ext cx="8763000" cy="5562600"/>
          </a:xfrm>
        </p:spPr>
        <p:txBody>
          <a:bodyPr>
            <a:normAutofit lnSpcReduction="10000"/>
          </a:bodyPr>
          <a:lstStyle/>
          <a:p>
            <a:pPr>
              <a:buFont typeface="Wingdings" pitchFamily="2" charset="2"/>
              <a:buChar char="Ø"/>
            </a:pPr>
            <a:r>
              <a:rPr lang="en-US" dirty="0"/>
              <a:t>The id selector uses the id attribute of an HTML element to select a specific element.</a:t>
            </a:r>
          </a:p>
          <a:p>
            <a:pPr>
              <a:buFont typeface="Wingdings" pitchFamily="2" charset="2"/>
              <a:buChar char="Ø"/>
            </a:pPr>
            <a:r>
              <a:rPr lang="en-US" dirty="0" smtClean="0"/>
              <a:t>The </a:t>
            </a:r>
            <a:r>
              <a:rPr lang="en-US" dirty="0"/>
              <a:t>id of an element is unique within a page, so the id selector is used to select one unique element!</a:t>
            </a:r>
          </a:p>
          <a:p>
            <a:pPr>
              <a:buFont typeface="Wingdings" pitchFamily="2" charset="2"/>
              <a:buChar char="Ø"/>
            </a:pPr>
            <a:r>
              <a:rPr lang="en-US" dirty="0"/>
              <a:t>To select an element with a specific id, write a hash (#) character, followed by the id of the element.</a:t>
            </a:r>
          </a:p>
          <a:p>
            <a:pPr marL="0" indent="0">
              <a:buNone/>
            </a:pPr>
            <a:r>
              <a:rPr lang="en-US" dirty="0"/>
              <a:t>Example</a:t>
            </a:r>
          </a:p>
          <a:p>
            <a:pPr marL="0" indent="0">
              <a:buNone/>
            </a:pPr>
            <a:r>
              <a:rPr lang="en-US" b="1" dirty="0"/>
              <a:t>The CSS rule below will be applied to the HTML element with id</a:t>
            </a:r>
            <a:r>
              <a:rPr lang="en-US" b="1" dirty="0" smtClean="0"/>
              <a:t>=“name":</a:t>
            </a:r>
            <a:r>
              <a:rPr lang="en-US" b="1" dirty="0"/>
              <a:t> </a:t>
            </a:r>
          </a:p>
          <a:p>
            <a:pPr marL="0" indent="0">
              <a:buNone/>
            </a:pPr>
            <a:r>
              <a:rPr lang="en-US" b="1" dirty="0" smtClean="0"/>
              <a:t>#name</a:t>
            </a:r>
            <a:r>
              <a:rPr lang="en-US" b="1" dirty="0"/>
              <a:t> {</a:t>
            </a:r>
            <a:br>
              <a:rPr lang="en-US" b="1" dirty="0"/>
            </a:br>
            <a:r>
              <a:rPr lang="en-US" b="1" dirty="0"/>
              <a:t>  text-align: center;</a:t>
            </a:r>
            <a:br>
              <a:rPr lang="en-US" b="1" dirty="0"/>
            </a:br>
            <a:r>
              <a:rPr lang="en-US" b="1" dirty="0"/>
              <a:t>  color: </a:t>
            </a:r>
            <a:r>
              <a:rPr lang="en-US" b="1" dirty="0" smtClean="0"/>
              <a:t>green;</a:t>
            </a:r>
            <a:r>
              <a:rPr lang="en-US" b="1" dirty="0"/>
              <a:t/>
            </a:r>
            <a:br>
              <a:rPr lang="en-US" b="1" dirty="0"/>
            </a:br>
            <a:r>
              <a:rPr lang="en-US" b="1" dirty="0"/>
              <a:t>}</a:t>
            </a:r>
          </a:p>
          <a:p>
            <a:pPr marL="0" indent="0">
              <a:buNone/>
            </a:pPr>
            <a:endParaRPr lang="en-US" b="1" u="sng" dirty="0"/>
          </a:p>
          <a:p>
            <a:pPr marL="0" indent="0">
              <a:buNone/>
            </a:pPr>
            <a:r>
              <a:rPr lang="en-US" b="1" dirty="0" smtClean="0"/>
              <a:t>            </a:t>
            </a:r>
            <a:r>
              <a:rPr lang="en-US" b="1" u="sng" dirty="0" smtClean="0"/>
              <a:t>Note</a:t>
            </a:r>
            <a:r>
              <a:rPr lang="en-US" b="1" u="sng" dirty="0"/>
              <a:t>:</a:t>
            </a:r>
            <a:r>
              <a:rPr lang="en-US" u="sng" dirty="0"/>
              <a:t> An id name cannot start with a number</a:t>
            </a:r>
          </a:p>
        </p:txBody>
      </p:sp>
    </p:spTree>
    <p:extLst>
      <p:ext uri="{BB962C8B-B14F-4D97-AF65-F5344CB8AC3E}">
        <p14:creationId xmlns:p14="http://schemas.microsoft.com/office/powerpoint/2010/main" val="10229894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outerShdw blurRad="38100" dist="38100" dir="2700000" algn="tl">
                    <a:srgbClr val="000000">
                      <a:alpha val="43137"/>
                    </a:srgbClr>
                  </a:outerShdw>
                </a:effectLst>
              </a:rPr>
              <a:t>CSS class Selector</a:t>
            </a:r>
            <a:br>
              <a:rPr lang="en-US" dirty="0">
                <a:effectLst>
                  <a:outerShdw blurRad="38100" dist="38100" dir="2700000" algn="tl">
                    <a:srgbClr val="000000">
                      <a:alpha val="43137"/>
                    </a:srgbClr>
                  </a:outerShdw>
                </a:effectLst>
              </a:rPr>
            </a:br>
            <a:endParaRPr lang="en-US"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228600" y="1066800"/>
            <a:ext cx="8610600" cy="5562600"/>
          </a:xfrm>
        </p:spPr>
        <p:txBody>
          <a:bodyPr/>
          <a:lstStyle/>
          <a:p>
            <a:r>
              <a:rPr lang="en-US" dirty="0"/>
              <a:t>The class selector selects HTML elements with a specific class attribute.</a:t>
            </a:r>
          </a:p>
          <a:p>
            <a:r>
              <a:rPr lang="en-US" dirty="0"/>
              <a:t>To select elements with a specific class, write a period (.) character, followed by the class name.</a:t>
            </a:r>
          </a:p>
          <a:p>
            <a:r>
              <a:rPr lang="en-US" dirty="0"/>
              <a:t>Example</a:t>
            </a:r>
          </a:p>
          <a:p>
            <a:pPr marL="0" indent="0">
              <a:buNone/>
            </a:pPr>
            <a:r>
              <a:rPr lang="en-US" b="1" dirty="0"/>
              <a:t>In this example all HTML elements with class</a:t>
            </a:r>
            <a:r>
              <a:rPr lang="en-US" b="1" dirty="0" smtClean="0"/>
              <a:t>=“name" </a:t>
            </a:r>
            <a:r>
              <a:rPr lang="en-US" b="1" dirty="0"/>
              <a:t>will be red and center-aligned: </a:t>
            </a:r>
          </a:p>
          <a:p>
            <a:pPr marL="0" indent="0">
              <a:buNone/>
            </a:pPr>
            <a:r>
              <a:rPr lang="en-US" b="1" dirty="0" smtClean="0"/>
              <a:t>.name</a:t>
            </a:r>
            <a:r>
              <a:rPr lang="en-US" b="1" dirty="0"/>
              <a:t> {</a:t>
            </a:r>
            <a:br>
              <a:rPr lang="en-US" b="1" dirty="0"/>
            </a:br>
            <a:r>
              <a:rPr lang="en-US" b="1" dirty="0"/>
              <a:t>  text-align: center;</a:t>
            </a:r>
            <a:br>
              <a:rPr lang="en-US" b="1" dirty="0"/>
            </a:br>
            <a:r>
              <a:rPr lang="en-US" b="1" dirty="0"/>
              <a:t>  color: red;</a:t>
            </a:r>
            <a:br>
              <a:rPr lang="en-US" b="1" dirty="0"/>
            </a:br>
            <a:r>
              <a:rPr lang="en-US" b="1" dirty="0"/>
              <a:t>}</a:t>
            </a:r>
          </a:p>
          <a:p>
            <a:pPr marL="0" indent="0">
              <a:buNone/>
            </a:pPr>
            <a:endParaRPr lang="en-US" dirty="0"/>
          </a:p>
        </p:txBody>
      </p:sp>
    </p:spTree>
    <p:extLst>
      <p:ext uri="{BB962C8B-B14F-4D97-AF65-F5344CB8AC3E}">
        <p14:creationId xmlns:p14="http://schemas.microsoft.com/office/powerpoint/2010/main" val="11216238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8382000" cy="5867400"/>
          </a:xfrm>
        </p:spPr>
        <p:txBody>
          <a:bodyPr/>
          <a:lstStyle/>
          <a:p>
            <a:r>
              <a:rPr lang="en-US" dirty="0"/>
              <a:t>You can also specify that only specific HTML elements should be affected by a class.</a:t>
            </a:r>
          </a:p>
          <a:p>
            <a:pPr marL="0" indent="0">
              <a:buNone/>
            </a:pPr>
            <a:r>
              <a:rPr lang="en-US" dirty="0"/>
              <a:t>Example</a:t>
            </a:r>
          </a:p>
          <a:p>
            <a:pPr marL="0" indent="0">
              <a:buNone/>
            </a:pPr>
            <a:r>
              <a:rPr lang="en-US" dirty="0"/>
              <a:t>In this example only &lt;p&gt; elements with class="center" will be red and center-aligned: </a:t>
            </a:r>
          </a:p>
          <a:p>
            <a:pPr marL="0" indent="0">
              <a:buNone/>
            </a:pPr>
            <a:r>
              <a:rPr lang="en-US" dirty="0" smtClean="0"/>
              <a:t>p.name</a:t>
            </a:r>
            <a:r>
              <a:rPr lang="en-US" dirty="0"/>
              <a:t> {</a:t>
            </a:r>
            <a:br>
              <a:rPr lang="en-US" dirty="0"/>
            </a:br>
            <a:r>
              <a:rPr lang="en-US" dirty="0"/>
              <a:t>  text-align: center;</a:t>
            </a:r>
            <a:br>
              <a:rPr lang="en-US" dirty="0"/>
            </a:br>
            <a:r>
              <a:rPr lang="en-US" dirty="0"/>
              <a:t>  color: red;</a:t>
            </a:r>
            <a:br>
              <a:rPr lang="en-US" dirty="0"/>
            </a:br>
            <a:r>
              <a:rPr lang="en-US" dirty="0"/>
              <a:t>}</a:t>
            </a:r>
          </a:p>
          <a:p>
            <a:endParaRPr lang="en-US" dirty="0" smtClean="0"/>
          </a:p>
          <a:p>
            <a:pPr marL="0" indent="0">
              <a:buNone/>
            </a:pPr>
            <a:r>
              <a:rPr lang="en-US" b="1" dirty="0" smtClean="0"/>
              <a:t>        </a:t>
            </a:r>
            <a:r>
              <a:rPr lang="en-US" b="1" u="sng" dirty="0" smtClean="0">
                <a:effectLst>
                  <a:outerShdw blurRad="38100" dist="38100" dir="2700000" algn="tl">
                    <a:srgbClr val="000000">
                      <a:alpha val="43137"/>
                    </a:srgbClr>
                  </a:outerShdw>
                </a:effectLst>
              </a:rPr>
              <a:t>Note</a:t>
            </a:r>
            <a:r>
              <a:rPr lang="en-US" b="1" u="sng" dirty="0">
                <a:effectLst>
                  <a:outerShdw blurRad="38100" dist="38100" dir="2700000" algn="tl">
                    <a:srgbClr val="000000">
                      <a:alpha val="43137"/>
                    </a:srgbClr>
                  </a:outerShdw>
                </a:effectLst>
              </a:rPr>
              <a:t>:</a:t>
            </a:r>
            <a:r>
              <a:rPr lang="en-US" u="sng" dirty="0">
                <a:effectLst>
                  <a:outerShdw blurRad="38100" dist="38100" dir="2700000" algn="tl">
                    <a:srgbClr val="000000">
                      <a:alpha val="43137"/>
                    </a:srgbClr>
                  </a:outerShdw>
                </a:effectLst>
              </a:rPr>
              <a:t> A class name cannot start with a number</a:t>
            </a:r>
          </a:p>
        </p:txBody>
      </p:sp>
    </p:spTree>
    <p:extLst>
      <p:ext uri="{BB962C8B-B14F-4D97-AF65-F5344CB8AC3E}">
        <p14:creationId xmlns:p14="http://schemas.microsoft.com/office/powerpoint/2010/main" val="6315783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600200"/>
            <a:ext cx="8229600" cy="4873752"/>
          </a:xfrm>
        </p:spPr>
        <p:txBody>
          <a:bodyPr/>
          <a:lstStyle/>
          <a:p>
            <a:r>
              <a:rPr lang="en-US" dirty="0"/>
              <a:t>HTML elements can also refer to more than one class.</a:t>
            </a:r>
          </a:p>
          <a:p>
            <a:pPr marL="0" indent="0">
              <a:buNone/>
            </a:pPr>
            <a:r>
              <a:rPr lang="en-US" dirty="0"/>
              <a:t>Example</a:t>
            </a:r>
          </a:p>
          <a:p>
            <a:pPr marL="0" indent="0">
              <a:buNone/>
            </a:pPr>
            <a:r>
              <a:rPr lang="en-US" dirty="0"/>
              <a:t>In this example the &lt;p&gt; element will be styled according to class</a:t>
            </a:r>
            <a:r>
              <a:rPr lang="en-US" dirty="0" smtClean="0"/>
              <a:t>=“name" </a:t>
            </a:r>
            <a:r>
              <a:rPr lang="en-US" dirty="0"/>
              <a:t>and to class</a:t>
            </a:r>
            <a:r>
              <a:rPr lang="en-US" dirty="0" smtClean="0"/>
              <a:t>=“surname":</a:t>
            </a:r>
            <a:r>
              <a:rPr lang="en-US" dirty="0"/>
              <a:t> </a:t>
            </a:r>
          </a:p>
          <a:p>
            <a:pPr marL="0" indent="0">
              <a:buNone/>
            </a:pPr>
            <a:r>
              <a:rPr lang="en-US" b="1" dirty="0"/>
              <a:t>&lt;p class</a:t>
            </a:r>
            <a:r>
              <a:rPr lang="en-US" b="1" dirty="0" smtClean="0"/>
              <a:t>=“name surname"&gt;</a:t>
            </a:r>
            <a:r>
              <a:rPr lang="en-US" b="1" dirty="0"/>
              <a:t>This paragraph refers to two classes.&lt;/p&gt;</a:t>
            </a:r>
          </a:p>
          <a:p>
            <a:endParaRPr lang="en-US" dirty="0"/>
          </a:p>
        </p:txBody>
      </p:sp>
    </p:spTree>
    <p:extLst>
      <p:ext uri="{BB962C8B-B14F-4D97-AF65-F5344CB8AC3E}">
        <p14:creationId xmlns:p14="http://schemas.microsoft.com/office/powerpoint/2010/main" val="42787591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CSS Introduction</a:t>
            </a:r>
            <a:br>
              <a:rPr lang="en-US" b="1" dirty="0"/>
            </a:br>
            <a:endParaRPr lang="en-US" dirty="0"/>
          </a:p>
        </p:txBody>
      </p:sp>
      <p:sp>
        <p:nvSpPr>
          <p:cNvPr id="3" name="Content Placeholder 2"/>
          <p:cNvSpPr>
            <a:spLocks noGrp="1"/>
          </p:cNvSpPr>
          <p:nvPr>
            <p:ph sz="quarter" idx="1"/>
          </p:nvPr>
        </p:nvSpPr>
        <p:spPr>
          <a:xfrm>
            <a:off x="152400" y="990600"/>
            <a:ext cx="8686800" cy="5638800"/>
          </a:xfrm>
          <a:solidFill>
            <a:schemeClr val="accent4">
              <a:lumMod val="20000"/>
              <a:lumOff val="80000"/>
            </a:schemeClr>
          </a:solidFill>
        </p:spPr>
        <p:txBody>
          <a:bodyPr/>
          <a:lstStyle/>
          <a:p>
            <a:pPr fontAlgn="base"/>
            <a:r>
              <a:rPr lang="en-US" dirty="0"/>
              <a:t>CSS stands for Cascading Style Sheets. It is the language for describing the presentation of Web pages, including </a:t>
            </a:r>
            <a:r>
              <a:rPr lang="en-US" dirty="0" smtClean="0"/>
              <a:t>colors</a:t>
            </a:r>
            <a:r>
              <a:rPr lang="en-US" dirty="0"/>
              <a:t>, layout, and fonts, thus making our web pages presentable to the users.</a:t>
            </a:r>
          </a:p>
          <a:p>
            <a:pPr fontAlgn="base"/>
            <a:r>
              <a:rPr lang="en-US" dirty="0"/>
              <a:t>CSS is designed to make style sheets for the web. </a:t>
            </a:r>
            <a:endParaRPr lang="en-US" dirty="0" smtClean="0"/>
          </a:p>
          <a:p>
            <a:pPr fontAlgn="base"/>
            <a:r>
              <a:rPr lang="en-US" dirty="0" err="1"/>
              <a:t>Hakon</a:t>
            </a:r>
            <a:r>
              <a:rPr lang="en-US" dirty="0"/>
              <a:t> </a:t>
            </a:r>
            <a:r>
              <a:rPr lang="en-US" dirty="0" err="1"/>
              <a:t>wium</a:t>
            </a:r>
            <a:r>
              <a:rPr lang="en-US" dirty="0"/>
              <a:t> lie is know as father of </a:t>
            </a:r>
            <a:r>
              <a:rPr lang="en-US" dirty="0" err="1"/>
              <a:t>css</a:t>
            </a:r>
            <a:r>
              <a:rPr lang="en-US" dirty="0"/>
              <a:t>. CSS was proposed in 1994 as a web styling language, to solve some of the problems of Html 4. There were other styling languages proposed at this time, such as Style Sheets for Html and JSSS but CSS won.</a:t>
            </a:r>
          </a:p>
          <a:p>
            <a:pPr>
              <a:buFont typeface="Wingdings" pitchFamily="2" charset="2"/>
              <a:buChar char="Ø"/>
            </a:pPr>
            <a:r>
              <a:rPr lang="en-US" dirty="0"/>
              <a:t>The word </a:t>
            </a:r>
            <a:r>
              <a:rPr lang="en-US" b="1" dirty="0"/>
              <a:t>cascading</a:t>
            </a:r>
            <a:r>
              <a:rPr lang="en-US" dirty="0"/>
              <a:t> means that a style applied to a parent element will also apply to all children elements within the parent.</a:t>
            </a:r>
          </a:p>
        </p:txBody>
      </p:sp>
    </p:spTree>
    <p:extLst>
      <p:ext uri="{BB962C8B-B14F-4D97-AF65-F5344CB8AC3E}">
        <p14:creationId xmlns:p14="http://schemas.microsoft.com/office/powerpoint/2010/main" val="39166889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outerShdw blurRad="38100" dist="38100" dir="2700000" algn="tl">
                    <a:srgbClr val="000000">
                      <a:alpha val="43137"/>
                    </a:srgbClr>
                  </a:outerShdw>
                </a:effectLst>
              </a:rPr>
              <a:t>Universal Selector</a:t>
            </a:r>
            <a:br>
              <a:rPr lang="en-US" dirty="0">
                <a:effectLst>
                  <a:outerShdw blurRad="38100" dist="38100" dir="2700000" algn="tl">
                    <a:srgbClr val="000000">
                      <a:alpha val="43137"/>
                    </a:srgbClr>
                  </a:outerShdw>
                </a:effectLst>
              </a:rPr>
            </a:br>
            <a:endParaRPr lang="en-US"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457200" y="1600200"/>
            <a:ext cx="8153400" cy="4873752"/>
          </a:xfrm>
        </p:spPr>
        <p:txBody>
          <a:bodyPr/>
          <a:lstStyle/>
          <a:p>
            <a:pPr marL="0" indent="0">
              <a:buNone/>
            </a:pPr>
            <a:r>
              <a:rPr lang="en-US" dirty="0"/>
              <a:t>The universal selector (*) selects all HTML elements on the page.</a:t>
            </a:r>
          </a:p>
          <a:p>
            <a:pPr marL="0" indent="0">
              <a:buNone/>
            </a:pPr>
            <a:r>
              <a:rPr lang="en-US" dirty="0"/>
              <a:t>Example</a:t>
            </a:r>
          </a:p>
          <a:p>
            <a:pPr marL="0" indent="0">
              <a:buNone/>
            </a:pPr>
            <a:r>
              <a:rPr lang="en-US" dirty="0"/>
              <a:t>The CSS rule below will affect every HTML element on the page: </a:t>
            </a:r>
          </a:p>
          <a:p>
            <a:pPr marL="0" indent="0">
              <a:buNone/>
            </a:pPr>
            <a:r>
              <a:rPr lang="en-US" dirty="0"/>
              <a:t>* {</a:t>
            </a:r>
            <a:br>
              <a:rPr lang="en-US" dirty="0"/>
            </a:br>
            <a:r>
              <a:rPr lang="en-US" dirty="0"/>
              <a:t>  text-align: center;</a:t>
            </a:r>
            <a:br>
              <a:rPr lang="en-US" dirty="0"/>
            </a:br>
            <a:r>
              <a:rPr lang="en-US" dirty="0"/>
              <a:t>  color: blue;</a:t>
            </a:r>
            <a:br>
              <a:rPr lang="en-US" dirty="0"/>
            </a:br>
            <a:r>
              <a:rPr lang="en-US" dirty="0"/>
              <a:t>}</a:t>
            </a:r>
          </a:p>
          <a:p>
            <a:endParaRPr lang="en-US" dirty="0"/>
          </a:p>
        </p:txBody>
      </p:sp>
    </p:spTree>
    <p:extLst>
      <p:ext uri="{BB962C8B-B14F-4D97-AF65-F5344CB8AC3E}">
        <p14:creationId xmlns:p14="http://schemas.microsoft.com/office/powerpoint/2010/main" val="1278819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457200"/>
            <a:ext cx="8763000" cy="6016752"/>
          </a:xfrm>
        </p:spPr>
        <p:txBody>
          <a:bodyPr>
            <a:normAutofit fontScale="77500" lnSpcReduction="20000"/>
          </a:bodyPr>
          <a:lstStyle/>
          <a:p>
            <a:r>
              <a:rPr lang="en-US" b="1" dirty="0"/>
              <a:t>&lt;html&gt;</a:t>
            </a:r>
          </a:p>
          <a:p>
            <a:r>
              <a:rPr lang="en-US" b="1" dirty="0"/>
              <a:t>&lt;head&gt;</a:t>
            </a:r>
          </a:p>
          <a:p>
            <a:r>
              <a:rPr lang="en-US" b="1" dirty="0"/>
              <a:t>&lt;style&gt;</a:t>
            </a:r>
          </a:p>
          <a:p>
            <a:r>
              <a:rPr lang="en-US" b="1" dirty="0"/>
              <a:t>* {</a:t>
            </a:r>
          </a:p>
          <a:p>
            <a:r>
              <a:rPr lang="en-US" b="1" dirty="0"/>
              <a:t>  text-align: left;</a:t>
            </a:r>
          </a:p>
          <a:p>
            <a:r>
              <a:rPr lang="en-US" b="1" dirty="0"/>
              <a:t>  color: green;</a:t>
            </a:r>
          </a:p>
          <a:p>
            <a:r>
              <a:rPr lang="en-US" b="1" dirty="0"/>
              <a:t>}</a:t>
            </a:r>
          </a:p>
          <a:p>
            <a:r>
              <a:rPr lang="en-US" b="1" dirty="0"/>
              <a:t>&lt;/style&gt;</a:t>
            </a:r>
          </a:p>
          <a:p>
            <a:r>
              <a:rPr lang="en-US" b="1" dirty="0"/>
              <a:t>&lt;/head&gt;</a:t>
            </a:r>
          </a:p>
          <a:p>
            <a:r>
              <a:rPr lang="en-US" b="1" dirty="0"/>
              <a:t>&lt;body&gt;</a:t>
            </a:r>
          </a:p>
          <a:p>
            <a:endParaRPr lang="en-US" b="1" dirty="0"/>
          </a:p>
          <a:p>
            <a:r>
              <a:rPr lang="en-US" b="1" dirty="0"/>
              <a:t>&lt;h1&gt;Hello world!&lt;/h1&gt;</a:t>
            </a:r>
          </a:p>
          <a:p>
            <a:endParaRPr lang="en-US" b="1" dirty="0"/>
          </a:p>
          <a:p>
            <a:r>
              <a:rPr lang="en-US" b="1" dirty="0"/>
              <a:t>&lt;p&gt;Every element on the page will be affected by the style.&lt;/p&gt;</a:t>
            </a:r>
          </a:p>
          <a:p>
            <a:r>
              <a:rPr lang="en-US" b="1" dirty="0"/>
              <a:t>&lt;p&gt;Me too!&lt;/p&gt;</a:t>
            </a:r>
          </a:p>
          <a:p>
            <a:r>
              <a:rPr lang="en-US" b="1" dirty="0"/>
              <a:t>&lt;p&gt;And me!&lt;/p&gt;</a:t>
            </a:r>
          </a:p>
          <a:p>
            <a:endParaRPr lang="en-US" b="1" dirty="0"/>
          </a:p>
          <a:p>
            <a:r>
              <a:rPr lang="en-US" b="1" dirty="0"/>
              <a:t>&lt;/body&gt;</a:t>
            </a:r>
          </a:p>
          <a:p>
            <a:r>
              <a:rPr lang="en-US" b="1" dirty="0"/>
              <a:t>&lt;/html&gt;</a:t>
            </a:r>
          </a:p>
        </p:txBody>
      </p:sp>
    </p:spTree>
    <p:extLst>
      <p:ext uri="{BB962C8B-B14F-4D97-AF65-F5344CB8AC3E}">
        <p14:creationId xmlns:p14="http://schemas.microsoft.com/office/powerpoint/2010/main" val="14657265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lstStyle/>
          <a:p>
            <a:r>
              <a:rPr lang="en-US" dirty="0">
                <a:effectLst>
                  <a:outerShdw blurRad="38100" dist="38100" dir="2700000" algn="tl">
                    <a:srgbClr val="000000">
                      <a:alpha val="43137"/>
                    </a:srgbClr>
                  </a:outerShdw>
                </a:effectLst>
              </a:rPr>
              <a:t>CSS Grouping Selector</a:t>
            </a:r>
          </a:p>
        </p:txBody>
      </p:sp>
      <p:sp>
        <p:nvSpPr>
          <p:cNvPr id="3" name="Content Placeholder 2"/>
          <p:cNvSpPr>
            <a:spLocks noGrp="1"/>
          </p:cNvSpPr>
          <p:nvPr>
            <p:ph sz="quarter" idx="1"/>
          </p:nvPr>
        </p:nvSpPr>
        <p:spPr>
          <a:xfrm>
            <a:off x="228600" y="1219200"/>
            <a:ext cx="8382000" cy="5254752"/>
          </a:xfrm>
        </p:spPr>
        <p:txBody>
          <a:bodyPr>
            <a:normAutofit fontScale="92500" lnSpcReduction="20000"/>
          </a:bodyPr>
          <a:lstStyle/>
          <a:p>
            <a:r>
              <a:rPr lang="en-US" dirty="0"/>
              <a:t>The grouping selector selects all the HTML elements with the same style definitions.</a:t>
            </a:r>
          </a:p>
          <a:p>
            <a:r>
              <a:rPr lang="en-US" dirty="0"/>
              <a:t>Look at the following CSS code (the h1, h2, and p elements have the same style definitions):</a:t>
            </a:r>
          </a:p>
          <a:p>
            <a:pPr marL="0" indent="0">
              <a:buNone/>
            </a:pPr>
            <a:r>
              <a:rPr lang="en-US" dirty="0"/>
              <a:t>h1 {</a:t>
            </a:r>
            <a:br>
              <a:rPr lang="en-US" dirty="0"/>
            </a:br>
            <a:r>
              <a:rPr lang="en-US" dirty="0"/>
              <a:t>  text-align: center;</a:t>
            </a:r>
            <a:br>
              <a:rPr lang="en-US" dirty="0"/>
            </a:br>
            <a:r>
              <a:rPr lang="en-US" dirty="0"/>
              <a:t>  color: red;</a:t>
            </a:r>
            <a:br>
              <a:rPr lang="en-US" dirty="0"/>
            </a:br>
            <a:r>
              <a:rPr lang="en-US" dirty="0"/>
              <a:t>}</a:t>
            </a:r>
            <a:br>
              <a:rPr lang="en-US" dirty="0"/>
            </a:br>
            <a:r>
              <a:rPr lang="en-US" dirty="0"/>
              <a:t/>
            </a:r>
            <a:br>
              <a:rPr lang="en-US" dirty="0"/>
            </a:br>
            <a:r>
              <a:rPr lang="en-US" dirty="0"/>
              <a:t>h2 {</a:t>
            </a:r>
            <a:br>
              <a:rPr lang="en-US" dirty="0"/>
            </a:br>
            <a:r>
              <a:rPr lang="en-US" dirty="0"/>
              <a:t>  text-align: center;</a:t>
            </a:r>
            <a:br>
              <a:rPr lang="en-US" dirty="0"/>
            </a:br>
            <a:r>
              <a:rPr lang="en-US" dirty="0"/>
              <a:t>  color: red;</a:t>
            </a:r>
            <a:br>
              <a:rPr lang="en-US" dirty="0"/>
            </a:br>
            <a:r>
              <a:rPr lang="en-US" dirty="0"/>
              <a:t>}</a:t>
            </a:r>
            <a:br>
              <a:rPr lang="en-US" dirty="0"/>
            </a:br>
            <a:r>
              <a:rPr lang="en-US" dirty="0"/>
              <a:t/>
            </a:r>
            <a:br>
              <a:rPr lang="en-US" dirty="0"/>
            </a:br>
            <a:r>
              <a:rPr lang="en-US" dirty="0"/>
              <a:t>p {</a:t>
            </a:r>
            <a:br>
              <a:rPr lang="en-US" dirty="0"/>
            </a:br>
            <a:r>
              <a:rPr lang="en-US" dirty="0"/>
              <a:t>  text-align: center;</a:t>
            </a:r>
            <a:br>
              <a:rPr lang="en-US" dirty="0"/>
            </a:br>
            <a:r>
              <a:rPr lang="en-US" dirty="0"/>
              <a:t>  color: red;</a:t>
            </a:r>
            <a:br>
              <a:rPr lang="en-US" dirty="0"/>
            </a:br>
            <a:r>
              <a:rPr lang="en-US" dirty="0"/>
              <a:t>}</a:t>
            </a:r>
          </a:p>
          <a:p>
            <a:endParaRPr lang="en-US" dirty="0"/>
          </a:p>
        </p:txBody>
      </p:sp>
    </p:spTree>
    <p:extLst>
      <p:ext uri="{BB962C8B-B14F-4D97-AF65-F5344CB8AC3E}">
        <p14:creationId xmlns:p14="http://schemas.microsoft.com/office/powerpoint/2010/main" val="30637865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a:t>It will be better to group the selectors, to minimize the code.</a:t>
            </a:r>
          </a:p>
          <a:p>
            <a:r>
              <a:rPr lang="en-US" dirty="0"/>
              <a:t>To group selectors, separate each selector with a comma.</a:t>
            </a:r>
          </a:p>
          <a:p>
            <a:pPr marL="0" indent="0">
              <a:buNone/>
            </a:pPr>
            <a:r>
              <a:rPr lang="en-US" b="1" dirty="0"/>
              <a:t>h1, h2, p {</a:t>
            </a:r>
            <a:br>
              <a:rPr lang="en-US" b="1" dirty="0"/>
            </a:br>
            <a:r>
              <a:rPr lang="en-US" b="1" dirty="0"/>
              <a:t>  text-align: center;</a:t>
            </a:r>
            <a:br>
              <a:rPr lang="en-US" b="1" dirty="0"/>
            </a:br>
            <a:r>
              <a:rPr lang="en-US" b="1" dirty="0"/>
              <a:t>  color: red;</a:t>
            </a:r>
            <a:br>
              <a:rPr lang="en-US" b="1" dirty="0"/>
            </a:br>
            <a:r>
              <a:rPr lang="en-US" b="1" dirty="0"/>
              <a:t>}</a:t>
            </a:r>
          </a:p>
        </p:txBody>
      </p:sp>
    </p:spTree>
    <p:extLst>
      <p:ext uri="{BB962C8B-B14F-4D97-AF65-F5344CB8AC3E}">
        <p14:creationId xmlns:p14="http://schemas.microsoft.com/office/powerpoint/2010/main" val="20102989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457200"/>
            <a:ext cx="8534400" cy="6172200"/>
          </a:xfrm>
          <a:solidFill>
            <a:schemeClr val="accent1">
              <a:lumMod val="20000"/>
              <a:lumOff val="80000"/>
            </a:schemeClr>
          </a:solidFill>
        </p:spPr>
        <p:txBody>
          <a:bodyPr/>
          <a:lstStyle/>
          <a:p>
            <a:r>
              <a:rPr lang="en-US" dirty="0"/>
              <a:t>CSS is designed to enable the separation of content and presentation, including layout, colors, and fonts</a:t>
            </a:r>
            <a:r>
              <a:rPr lang="en-US" dirty="0" smtClean="0"/>
              <a:t>.</a:t>
            </a:r>
            <a:r>
              <a:rPr lang="en-US" dirty="0"/>
              <a:t> This separation can improve content </a:t>
            </a:r>
            <a:r>
              <a:rPr lang="en-US" dirty="0" smtClean="0"/>
              <a:t>accessibility; </a:t>
            </a:r>
            <a:r>
              <a:rPr lang="en-US" dirty="0"/>
              <a:t>provide more flexibility and control in the specification of presentation characteristics; enable multiple web </a:t>
            </a:r>
            <a:r>
              <a:rPr lang="en-US" dirty="0" smtClean="0"/>
              <a:t>page</a:t>
            </a:r>
            <a:r>
              <a:rPr lang="en-US" dirty="0"/>
              <a:t> to share formatting by specifying the relevant CSS in a separate </a:t>
            </a:r>
            <a:r>
              <a:rPr lang="en-US" b="1" dirty="0"/>
              <a:t>.</a:t>
            </a:r>
            <a:r>
              <a:rPr lang="en-US" b="1" dirty="0" err="1"/>
              <a:t>css</a:t>
            </a:r>
            <a:r>
              <a:rPr lang="en-US" b="1" dirty="0"/>
              <a:t> file</a:t>
            </a:r>
            <a:r>
              <a:rPr lang="en-US" dirty="0"/>
              <a:t>, which reduces complexity and repetition in the structural content; and enable the </a:t>
            </a:r>
            <a:r>
              <a:rPr lang="en-US" b="1" dirty="0"/>
              <a:t>.</a:t>
            </a:r>
            <a:r>
              <a:rPr lang="en-US" b="1" dirty="0" err="1"/>
              <a:t>css</a:t>
            </a:r>
            <a:r>
              <a:rPr lang="en-US" b="1" dirty="0"/>
              <a:t> file </a:t>
            </a:r>
            <a:r>
              <a:rPr lang="en-US" dirty="0"/>
              <a:t>to be cached to improve the page load speed between the pages that share the file and its formatting</a:t>
            </a:r>
            <a:r>
              <a:rPr lang="en-US" dirty="0" smtClean="0"/>
              <a:t>.</a:t>
            </a:r>
          </a:p>
          <a:p>
            <a:r>
              <a:rPr lang="en-US" dirty="0"/>
              <a:t>While HTML uses tags, CSS uses </a:t>
            </a:r>
            <a:r>
              <a:rPr lang="en-US" dirty="0" smtClean="0"/>
              <a:t>rule sets</a:t>
            </a:r>
            <a:r>
              <a:rPr lang="en-US" dirty="0"/>
              <a:t>. CSS is easy to learn and understand, but it provides powerful control over the presentation of an HTML document.</a:t>
            </a:r>
          </a:p>
        </p:txBody>
      </p:sp>
    </p:spTree>
    <p:extLst>
      <p:ext uri="{BB962C8B-B14F-4D97-AF65-F5344CB8AC3E}">
        <p14:creationId xmlns:p14="http://schemas.microsoft.com/office/powerpoint/2010/main" val="379830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534400" cy="990600"/>
          </a:xfrm>
          <a:solidFill>
            <a:schemeClr val="bg2">
              <a:lumMod val="90000"/>
            </a:schemeClr>
          </a:solidFill>
        </p:spPr>
        <p:txBody>
          <a:bodyPr>
            <a:normAutofit fontScale="90000"/>
          </a:bodyPr>
          <a:lstStyle/>
          <a:p>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Why </a:t>
            </a:r>
            <a:r>
              <a:rPr lang="en-US" b="1" dirty="0"/>
              <a:t>CSS?</a:t>
            </a:r>
            <a:r>
              <a:rPr lang="en-US" dirty="0"/>
              <a:t/>
            </a:r>
            <a:br>
              <a:rPr lang="en-US" dirty="0"/>
            </a:br>
            <a:endParaRPr lang="en-US" dirty="0"/>
          </a:p>
        </p:txBody>
      </p:sp>
      <p:sp>
        <p:nvSpPr>
          <p:cNvPr id="3" name="Content Placeholder 2"/>
          <p:cNvSpPr>
            <a:spLocks noGrp="1"/>
          </p:cNvSpPr>
          <p:nvPr>
            <p:ph sz="quarter" idx="1"/>
          </p:nvPr>
        </p:nvSpPr>
        <p:spPr>
          <a:xfrm>
            <a:off x="228600" y="1219200"/>
            <a:ext cx="8610600" cy="5254752"/>
          </a:xfrm>
          <a:solidFill>
            <a:schemeClr val="accent5">
              <a:lumMod val="20000"/>
              <a:lumOff val="80000"/>
            </a:schemeClr>
          </a:solidFill>
        </p:spPr>
        <p:txBody>
          <a:bodyPr>
            <a:normAutofit lnSpcReduction="10000"/>
          </a:bodyPr>
          <a:lstStyle/>
          <a:p>
            <a:pPr fontAlgn="base"/>
            <a:r>
              <a:rPr lang="en-US" b="1" dirty="0" smtClean="0"/>
              <a:t>CSS </a:t>
            </a:r>
            <a:r>
              <a:rPr lang="en-US" b="1" dirty="0"/>
              <a:t>saves time: </a:t>
            </a:r>
            <a:r>
              <a:rPr lang="en-US" dirty="0"/>
              <a:t>You can write CSS once and reuse the same sheet in multiple HTML pages.</a:t>
            </a:r>
          </a:p>
          <a:p>
            <a:pPr fontAlgn="base"/>
            <a:r>
              <a:rPr lang="en-US" b="1" dirty="0"/>
              <a:t>Easy Maintenance: </a:t>
            </a:r>
            <a:r>
              <a:rPr lang="en-US" dirty="0"/>
              <a:t>To make a global change simply change the style, and all elements in all the webpages will be updated automatically.</a:t>
            </a:r>
          </a:p>
          <a:p>
            <a:pPr fontAlgn="base"/>
            <a:r>
              <a:rPr lang="en-US" b="1" dirty="0"/>
              <a:t>Search Engines: </a:t>
            </a:r>
            <a:r>
              <a:rPr lang="en-US" dirty="0"/>
              <a:t>CSS is considered a clean coding technique, which means search engines won’t have to struggle to “read” its content.</a:t>
            </a:r>
          </a:p>
          <a:p>
            <a:pPr fontAlgn="base"/>
            <a:r>
              <a:rPr lang="en-US" b="1" dirty="0"/>
              <a:t>Superior styles to HTML: </a:t>
            </a:r>
            <a:r>
              <a:rPr lang="en-US" dirty="0"/>
              <a:t>CSS has a much wider array of attributes than HTML, so you can give a far better look to your HTML page in comparison to HTML attributes.</a:t>
            </a:r>
          </a:p>
          <a:p>
            <a:pPr fontAlgn="base"/>
            <a:r>
              <a:rPr lang="en-US" b="1" dirty="0"/>
              <a:t>Offline Browsing: </a:t>
            </a:r>
            <a:r>
              <a:rPr lang="en-US" dirty="0"/>
              <a:t>CSS can store web applications locally with the help of an offline cache. Using this we can view offline websites.</a:t>
            </a:r>
          </a:p>
          <a:p>
            <a:endParaRPr lang="en-US" dirty="0"/>
          </a:p>
        </p:txBody>
      </p:sp>
    </p:spTree>
    <p:extLst>
      <p:ext uri="{BB962C8B-B14F-4D97-AF65-F5344CB8AC3E}">
        <p14:creationId xmlns:p14="http://schemas.microsoft.com/office/powerpoint/2010/main" val="974765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barn(inVertical)">
                                      <p:cBhvr>
                                        <p:cTn id="14" dur="5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barn(inVertical)">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barn(inVertical)">
                                      <p:cBhvr>
                                        <p:cTn id="24" dur="5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barn(inVertical)">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barn(inVertical)">
                                      <p:cBhvr>
                                        <p:cTn id="34" dur="5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barn(inVertical)">
                                      <p:cBhvr>
                                        <p:cTn id="3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CSS Syntax:</a:t>
            </a:r>
            <a:r>
              <a:rPr lang="en-US" dirty="0"/>
              <a:t/>
            </a:r>
            <a:br>
              <a:rPr lang="en-US" dirty="0"/>
            </a:br>
            <a:endParaRPr lang="en-US" dirty="0"/>
          </a:p>
        </p:txBody>
      </p:sp>
      <p:sp>
        <p:nvSpPr>
          <p:cNvPr id="3" name="Content Placeholder 2"/>
          <p:cNvSpPr>
            <a:spLocks noGrp="1"/>
          </p:cNvSpPr>
          <p:nvPr>
            <p:ph sz="quarter" idx="1"/>
          </p:nvPr>
        </p:nvSpPr>
        <p:spPr>
          <a:xfrm>
            <a:off x="457200" y="1600200"/>
            <a:ext cx="7924800" cy="4873752"/>
          </a:xfrm>
        </p:spPr>
        <p:txBody>
          <a:bodyPr/>
          <a:lstStyle/>
          <a:p>
            <a:pPr fontAlgn="base"/>
            <a:r>
              <a:rPr lang="en-US" dirty="0" smtClean="0"/>
              <a:t>CSS </a:t>
            </a:r>
            <a:r>
              <a:rPr lang="en-US" dirty="0"/>
              <a:t>comprises style rules that are interpreted by the browser and then applied to the corresponding elements in your document. A style rule set consists of a selector and declaration block.</a:t>
            </a:r>
          </a:p>
          <a:p>
            <a:pPr fontAlgn="base"/>
            <a:r>
              <a:rPr lang="en-US" b="1" dirty="0"/>
              <a:t>Selector:</a:t>
            </a:r>
            <a:r>
              <a:rPr lang="en-US" dirty="0"/>
              <a:t> A selector in CSS is used to target and select specific HTML elements to apply styles to.</a:t>
            </a:r>
          </a:p>
          <a:p>
            <a:pPr fontAlgn="base"/>
            <a:r>
              <a:rPr lang="en-US" b="1" dirty="0"/>
              <a:t>Declaration: </a:t>
            </a:r>
            <a:r>
              <a:rPr lang="en-US" dirty="0"/>
              <a:t>A declaration in CSS is a combination of a property and its corresponding value.</a:t>
            </a:r>
          </a:p>
          <a:p>
            <a:endParaRPr lang="en-US" dirty="0"/>
          </a:p>
        </p:txBody>
      </p:sp>
    </p:spTree>
    <p:extLst>
      <p:ext uri="{BB962C8B-B14F-4D97-AF65-F5344CB8AC3E}">
        <p14:creationId xmlns:p14="http://schemas.microsoft.com/office/powerpoint/2010/main" val="20573440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1026" name="Picture 2" descr="CSS select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036" y="3657600"/>
            <a:ext cx="8534400" cy="19431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3"/>
          <p:cNvSpPr>
            <a:spLocks noChangeArrowheads="1"/>
          </p:cNvSpPr>
          <p:nvPr/>
        </p:nvSpPr>
        <p:spPr bwMode="auto">
          <a:xfrm>
            <a:off x="609600" y="609600"/>
            <a:ext cx="7162800" cy="1969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rgbClr val="000000"/>
                </a:solidFill>
                <a:effectLst/>
                <a:latin typeface="Consolas" pitchFamily="49" charset="0"/>
                <a:cs typeface="Consolas" pitchFamily="49" charset="0"/>
              </a:rPr>
              <a:t>selector {</a:t>
            </a:r>
            <a:endParaRPr kumimoji="0" lang="en-US" sz="32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rgbClr val="273239"/>
                </a:solidFill>
                <a:effectLst/>
                <a:latin typeface="Consolas" pitchFamily="49" charset="0"/>
                <a:cs typeface="Consolas" pitchFamily="49" charset="0"/>
              </a:rPr>
              <a:t>    </a:t>
            </a:r>
            <a:r>
              <a:rPr kumimoji="0" lang="en-US" sz="3200" b="1" i="0" u="none" strike="noStrike" cap="none" normalizeH="0" baseline="0" dirty="0" smtClean="0">
                <a:ln>
                  <a:noFill/>
                </a:ln>
                <a:solidFill>
                  <a:srgbClr val="000000"/>
                </a:solidFill>
                <a:effectLst/>
                <a:latin typeface="Consolas" pitchFamily="49" charset="0"/>
                <a:cs typeface="Consolas" pitchFamily="49" charset="0"/>
              </a:rPr>
              <a:t>property</a:t>
            </a:r>
            <a:r>
              <a:rPr kumimoji="0" lang="en-US" sz="3200" b="1" i="0" u="none" strike="noStrike" cap="none" normalizeH="0" baseline="0" dirty="0" smtClean="0">
                <a:ln>
                  <a:noFill/>
                </a:ln>
                <a:solidFill>
                  <a:srgbClr val="009900"/>
                </a:solidFill>
                <a:effectLst/>
                <a:latin typeface="Consolas" pitchFamily="49" charset="0"/>
                <a:cs typeface="Consolas" pitchFamily="49" charset="0"/>
              </a:rPr>
              <a:t>1:</a:t>
            </a:r>
            <a:r>
              <a:rPr kumimoji="0" lang="en-US" sz="3200" b="1" i="0" u="none" strike="noStrike" cap="none" normalizeH="0" baseline="0" dirty="0" smtClean="0">
                <a:ln>
                  <a:noFill/>
                </a:ln>
                <a:solidFill>
                  <a:srgbClr val="273239"/>
                </a:solidFill>
                <a:effectLst/>
                <a:latin typeface="Consolas" pitchFamily="49" charset="0"/>
                <a:cs typeface="Consolas" pitchFamily="49" charset="0"/>
              </a:rPr>
              <a:t> </a:t>
            </a:r>
            <a:r>
              <a:rPr kumimoji="0" lang="en-US" sz="3200" b="1" i="0" u="none" strike="noStrike" cap="none" normalizeH="0" baseline="0" dirty="0" smtClean="0">
                <a:ln>
                  <a:noFill/>
                </a:ln>
                <a:solidFill>
                  <a:srgbClr val="000000"/>
                </a:solidFill>
                <a:effectLst/>
                <a:latin typeface="Consolas" pitchFamily="49" charset="0"/>
                <a:cs typeface="Consolas" pitchFamily="49" charset="0"/>
              </a:rPr>
              <a:t>value</a:t>
            </a:r>
            <a:r>
              <a:rPr kumimoji="0" lang="en-US" sz="3200" b="1" i="0" u="none" strike="noStrike" cap="none" normalizeH="0" baseline="0" dirty="0" smtClean="0">
                <a:ln>
                  <a:noFill/>
                </a:ln>
                <a:solidFill>
                  <a:srgbClr val="009900"/>
                </a:solidFill>
                <a:effectLst/>
                <a:latin typeface="Consolas" pitchFamily="49" charset="0"/>
                <a:cs typeface="Consolas" pitchFamily="49" charset="0"/>
              </a:rPr>
              <a:t>1</a:t>
            </a:r>
            <a:r>
              <a:rPr kumimoji="0" lang="en-US" sz="3200" b="1" i="0" u="none" strike="noStrike" cap="none" normalizeH="0" baseline="0" dirty="0" smtClean="0">
                <a:ln>
                  <a:noFill/>
                </a:ln>
                <a:solidFill>
                  <a:srgbClr val="000000"/>
                </a:solidFill>
                <a:effectLst/>
                <a:latin typeface="Consolas" pitchFamily="49" charset="0"/>
                <a:cs typeface="Consolas" pitchFamily="49" charset="0"/>
              </a:rPr>
              <a:t>;</a:t>
            </a:r>
            <a:endParaRPr kumimoji="0" lang="en-US" sz="32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rgbClr val="273239"/>
                </a:solidFill>
                <a:effectLst/>
                <a:latin typeface="Consolas" pitchFamily="49" charset="0"/>
                <a:cs typeface="Consolas" pitchFamily="49" charset="0"/>
              </a:rPr>
              <a:t>    </a:t>
            </a:r>
            <a:r>
              <a:rPr kumimoji="0" lang="en-US" sz="3200" b="1" i="0" u="none" strike="noStrike" cap="none" normalizeH="0" baseline="0" dirty="0" smtClean="0">
                <a:ln>
                  <a:noFill/>
                </a:ln>
                <a:solidFill>
                  <a:srgbClr val="000000"/>
                </a:solidFill>
                <a:effectLst/>
                <a:latin typeface="Consolas" pitchFamily="49" charset="0"/>
                <a:cs typeface="Consolas" pitchFamily="49" charset="0"/>
              </a:rPr>
              <a:t>property</a:t>
            </a:r>
            <a:r>
              <a:rPr kumimoji="0" lang="en-US" sz="3200" b="1" i="0" u="none" strike="noStrike" cap="none" normalizeH="0" baseline="0" dirty="0" smtClean="0">
                <a:ln>
                  <a:noFill/>
                </a:ln>
                <a:solidFill>
                  <a:srgbClr val="009900"/>
                </a:solidFill>
                <a:effectLst/>
                <a:latin typeface="Consolas" pitchFamily="49" charset="0"/>
                <a:cs typeface="Consolas" pitchFamily="49" charset="0"/>
              </a:rPr>
              <a:t>2:</a:t>
            </a:r>
            <a:r>
              <a:rPr kumimoji="0" lang="en-US" sz="3200" b="1" i="0" u="none" strike="noStrike" cap="none" normalizeH="0" baseline="0" dirty="0" smtClean="0">
                <a:ln>
                  <a:noFill/>
                </a:ln>
                <a:solidFill>
                  <a:srgbClr val="273239"/>
                </a:solidFill>
                <a:effectLst/>
                <a:latin typeface="Consolas" pitchFamily="49" charset="0"/>
                <a:cs typeface="Consolas" pitchFamily="49" charset="0"/>
              </a:rPr>
              <a:t> </a:t>
            </a:r>
            <a:r>
              <a:rPr kumimoji="0" lang="en-US" sz="3200" b="1" i="0" u="none" strike="noStrike" cap="none" normalizeH="0" baseline="0" dirty="0" smtClean="0">
                <a:ln>
                  <a:noFill/>
                </a:ln>
                <a:solidFill>
                  <a:srgbClr val="000000"/>
                </a:solidFill>
                <a:effectLst/>
                <a:latin typeface="Consolas" pitchFamily="49" charset="0"/>
                <a:cs typeface="Consolas" pitchFamily="49" charset="0"/>
              </a:rPr>
              <a:t>value</a:t>
            </a:r>
            <a:r>
              <a:rPr kumimoji="0" lang="en-US" sz="3200" b="1" i="0" u="none" strike="noStrike" cap="none" normalizeH="0" baseline="0" dirty="0" smtClean="0">
                <a:ln>
                  <a:noFill/>
                </a:ln>
                <a:solidFill>
                  <a:srgbClr val="009900"/>
                </a:solidFill>
                <a:effectLst/>
                <a:latin typeface="Consolas" pitchFamily="49" charset="0"/>
                <a:cs typeface="Consolas" pitchFamily="49" charset="0"/>
              </a:rPr>
              <a:t>2</a:t>
            </a:r>
            <a:r>
              <a:rPr kumimoji="0" lang="en-US" sz="3200" b="1" i="0" u="none" strike="noStrike" cap="none" normalizeH="0" baseline="0" dirty="0" smtClean="0">
                <a:ln>
                  <a:noFill/>
                </a:ln>
                <a:solidFill>
                  <a:srgbClr val="000000"/>
                </a:solidFill>
                <a:effectLst/>
                <a:latin typeface="Consolas" pitchFamily="49" charset="0"/>
                <a:cs typeface="Consolas"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r>
              <a:rPr lang="en-US" sz="3200" b="1" dirty="0">
                <a:solidFill>
                  <a:srgbClr val="000000"/>
                </a:solidFill>
                <a:latin typeface="Consolas" pitchFamily="49" charset="0"/>
                <a:cs typeface="Consolas" pitchFamily="49" charset="0"/>
              </a:rPr>
              <a:t>}</a:t>
            </a:r>
            <a:endParaRPr kumimoji="0" lang="en-US" sz="3200" b="1"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470242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1026"/>
                                        </p:tgtEl>
                                        <p:attrNameLst>
                                          <p:attrName>style.visibility</p:attrName>
                                        </p:attrNameLst>
                                      </p:cBhvr>
                                      <p:to>
                                        <p:strVal val="visible"/>
                                      </p:to>
                                    </p:set>
                                    <p:animEffect transition="in" filter="fade">
                                      <p:cBhvr>
                                        <p:cTn id="29" dur="1000"/>
                                        <p:tgtEl>
                                          <p:spTgt spid="1026"/>
                                        </p:tgtEl>
                                      </p:cBhvr>
                                    </p:animEffect>
                                    <p:anim calcmode="lin" valueType="num">
                                      <p:cBhvr>
                                        <p:cTn id="30" dur="1000" fill="hold"/>
                                        <p:tgtEl>
                                          <p:spTgt spid="1026"/>
                                        </p:tgtEl>
                                        <p:attrNameLst>
                                          <p:attrName>ppt_x</p:attrName>
                                        </p:attrNameLst>
                                      </p:cBhvr>
                                      <p:tavLst>
                                        <p:tav tm="0">
                                          <p:val>
                                            <p:strVal val="#ppt_x"/>
                                          </p:val>
                                        </p:tav>
                                        <p:tav tm="100000">
                                          <p:val>
                                            <p:strVal val="#ppt_x"/>
                                          </p:val>
                                        </p:tav>
                                      </p:tavLst>
                                    </p:anim>
                                    <p:anim calcmode="lin" valueType="num">
                                      <p:cBhvr>
                                        <p:cTn id="31"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533400"/>
            <a:ext cx="8229600" cy="5486400"/>
          </a:xfrm>
        </p:spPr>
        <p:txBody>
          <a:bodyPr/>
          <a:lstStyle/>
          <a:p>
            <a:pPr marL="0" indent="0">
              <a:buNone/>
            </a:pPr>
            <a:r>
              <a:rPr lang="en-US" dirty="0" smtClean="0"/>
              <a:t>  Example</a:t>
            </a:r>
            <a:endParaRPr lang="en-US" dirty="0"/>
          </a:p>
          <a:p>
            <a:pPr marL="0" indent="0">
              <a:buNone/>
            </a:pPr>
            <a:r>
              <a:rPr lang="en-US" dirty="0" smtClean="0"/>
              <a:t>  In the example below </a:t>
            </a:r>
            <a:r>
              <a:rPr lang="en-US" dirty="0"/>
              <a:t>all &lt;p&gt; elements will be center-aligned, with a red text color:</a:t>
            </a:r>
          </a:p>
          <a:p>
            <a:r>
              <a:rPr lang="en-US" dirty="0"/>
              <a:t>p {</a:t>
            </a:r>
            <a:br>
              <a:rPr lang="en-US" dirty="0"/>
            </a:br>
            <a:r>
              <a:rPr lang="en-US" dirty="0"/>
              <a:t>  color: red;</a:t>
            </a:r>
            <a:br>
              <a:rPr lang="en-US" dirty="0"/>
            </a:br>
            <a:r>
              <a:rPr lang="en-US" dirty="0"/>
              <a:t>  text-align: center;</a:t>
            </a:r>
            <a:br>
              <a:rPr lang="en-US" dirty="0"/>
            </a:br>
            <a:r>
              <a:rPr lang="en-US" dirty="0" smtClean="0"/>
              <a:t>}</a:t>
            </a:r>
          </a:p>
          <a:p>
            <a:pPr>
              <a:buFont typeface="Wingdings" pitchFamily="2" charset="2"/>
              <a:buChar char="Ø"/>
            </a:pPr>
            <a:r>
              <a:rPr lang="en-US" dirty="0"/>
              <a:t>p is a selector in CSS (it points to the HTML element you want to style: &lt;p&gt;).</a:t>
            </a:r>
          </a:p>
          <a:p>
            <a:pPr>
              <a:buFont typeface="Wingdings" pitchFamily="2" charset="2"/>
              <a:buChar char="Ø"/>
            </a:pPr>
            <a:r>
              <a:rPr lang="en-US" dirty="0"/>
              <a:t>color is a property, and red is the property </a:t>
            </a:r>
            <a:r>
              <a:rPr lang="en-US" dirty="0" smtClean="0"/>
              <a:t>value</a:t>
            </a:r>
          </a:p>
          <a:p>
            <a:pPr>
              <a:buFont typeface="Wingdings" pitchFamily="2" charset="2"/>
              <a:buChar char="Ø"/>
            </a:pPr>
            <a:r>
              <a:rPr lang="en-US" dirty="0" smtClean="0"/>
              <a:t>text-align</a:t>
            </a:r>
            <a:r>
              <a:rPr lang="en-US" dirty="0"/>
              <a:t> is a property, and center is the property value</a:t>
            </a:r>
          </a:p>
          <a:p>
            <a:endParaRPr lang="en-US" dirty="0"/>
          </a:p>
          <a:p>
            <a:endParaRPr lang="en-US" dirty="0"/>
          </a:p>
        </p:txBody>
      </p:sp>
    </p:spTree>
    <p:extLst>
      <p:ext uri="{BB962C8B-B14F-4D97-AF65-F5344CB8AC3E}">
        <p14:creationId xmlns:p14="http://schemas.microsoft.com/office/powerpoint/2010/main" val="36235937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Ways to use CSS in HTML</a:t>
            </a:r>
            <a:endParaRPr lang="en-US" dirty="0"/>
          </a:p>
        </p:txBody>
      </p:sp>
      <p:sp>
        <p:nvSpPr>
          <p:cNvPr id="3" name="Content Placeholder 2"/>
          <p:cNvSpPr>
            <a:spLocks noGrp="1"/>
          </p:cNvSpPr>
          <p:nvPr>
            <p:ph sz="quarter" idx="1"/>
          </p:nvPr>
        </p:nvSpPr>
        <p:spPr>
          <a:xfrm>
            <a:off x="457200" y="1447800"/>
            <a:ext cx="8153400" cy="5026152"/>
          </a:xfrm>
        </p:spPr>
        <p:txBody>
          <a:bodyPr/>
          <a:lstStyle/>
          <a:p>
            <a:pPr marL="0" indent="0">
              <a:buNone/>
            </a:pPr>
            <a:r>
              <a:rPr lang="en-US" dirty="0"/>
              <a:t>CSS can be added to HTML documents in 3 ways:</a:t>
            </a:r>
          </a:p>
          <a:p>
            <a:r>
              <a:rPr lang="en-US" b="1" dirty="0"/>
              <a:t>Inline</a:t>
            </a:r>
            <a:r>
              <a:rPr lang="en-US" dirty="0"/>
              <a:t> - by using the style attribute inside HTML elements</a:t>
            </a:r>
          </a:p>
          <a:p>
            <a:r>
              <a:rPr lang="en-US" b="1" dirty="0"/>
              <a:t>Internal</a:t>
            </a:r>
            <a:r>
              <a:rPr lang="en-US" dirty="0"/>
              <a:t> - by using a &lt;style&gt; element in the &lt;head&gt; section</a:t>
            </a:r>
          </a:p>
          <a:p>
            <a:r>
              <a:rPr lang="en-US" b="1" dirty="0"/>
              <a:t>External</a:t>
            </a:r>
            <a:r>
              <a:rPr lang="en-US" dirty="0"/>
              <a:t> - by using a &lt;link&gt; element to link to an external CSS file</a:t>
            </a:r>
          </a:p>
          <a:p>
            <a:pPr marL="0" indent="0">
              <a:buNone/>
            </a:pPr>
            <a:r>
              <a:rPr lang="en-US" dirty="0" smtClean="0"/>
              <a:t>There is also a way i.e. import (@), but this way is not used.</a:t>
            </a:r>
          </a:p>
          <a:p>
            <a:pPr marL="0" indent="0">
              <a:buNone/>
            </a:pPr>
            <a:r>
              <a:rPr lang="en-US" b="1" dirty="0"/>
              <a:t>The most common way to add CSS, is to keep the styles in external CSS files.</a:t>
            </a:r>
          </a:p>
          <a:p>
            <a:pPr marL="0" indent="0">
              <a:buNone/>
            </a:pPr>
            <a:endParaRPr lang="en-US" dirty="0"/>
          </a:p>
        </p:txBody>
      </p:sp>
    </p:spTree>
    <p:extLst>
      <p:ext uri="{BB962C8B-B14F-4D97-AF65-F5344CB8AC3E}">
        <p14:creationId xmlns:p14="http://schemas.microsoft.com/office/powerpoint/2010/main" val="1243418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solidFill>
        </p:spPr>
        <p:txBody>
          <a:bodyPr/>
          <a:lstStyle/>
          <a:p>
            <a:r>
              <a:rPr lang="en-US" dirty="0"/>
              <a:t>Inline CSS</a:t>
            </a:r>
            <a:br>
              <a:rPr lang="en-US" dirty="0"/>
            </a:br>
            <a:endParaRPr lang="en-US" dirty="0"/>
          </a:p>
        </p:txBody>
      </p:sp>
      <p:sp>
        <p:nvSpPr>
          <p:cNvPr id="3" name="Content Placeholder 2"/>
          <p:cNvSpPr>
            <a:spLocks noGrp="1"/>
          </p:cNvSpPr>
          <p:nvPr>
            <p:ph sz="quarter" idx="1"/>
          </p:nvPr>
        </p:nvSpPr>
        <p:spPr/>
        <p:txBody>
          <a:bodyPr/>
          <a:lstStyle/>
          <a:p>
            <a:r>
              <a:rPr lang="en-US" dirty="0" smtClean="0"/>
              <a:t>An </a:t>
            </a:r>
            <a:r>
              <a:rPr lang="en-US" dirty="0"/>
              <a:t>inline CSS is used to apply a unique style to a single HTML element.</a:t>
            </a:r>
          </a:p>
          <a:p>
            <a:r>
              <a:rPr lang="en-US" dirty="0"/>
              <a:t>An inline CSS uses the style attribute of an HTML element.</a:t>
            </a:r>
          </a:p>
          <a:p>
            <a:pPr marL="0" indent="0">
              <a:buNone/>
            </a:pPr>
            <a:r>
              <a:rPr lang="en-US" dirty="0"/>
              <a:t>The following example sets the text color of the &lt;h1&gt; element to blue, and the text color of the &lt;p&gt; element to red:</a:t>
            </a:r>
          </a:p>
          <a:p>
            <a:pPr marL="0" indent="0">
              <a:buNone/>
            </a:pPr>
            <a:r>
              <a:rPr lang="en-US" b="1" dirty="0" smtClean="0"/>
              <a:t>Example:-</a:t>
            </a:r>
            <a:endParaRPr lang="en-US" b="1" dirty="0"/>
          </a:p>
          <a:p>
            <a:pPr marL="0" indent="0">
              <a:buNone/>
            </a:pPr>
            <a:r>
              <a:rPr lang="en-US" dirty="0"/>
              <a:t>&lt;h1 style="</a:t>
            </a:r>
            <a:r>
              <a:rPr lang="en-US" dirty="0" err="1"/>
              <a:t>color:blue</a:t>
            </a:r>
            <a:r>
              <a:rPr lang="en-US" dirty="0"/>
              <a:t>;"&gt;A Blue Heading&lt;/h1&gt;</a:t>
            </a:r>
            <a:br>
              <a:rPr lang="en-US" dirty="0"/>
            </a:br>
            <a:r>
              <a:rPr lang="en-US" dirty="0"/>
              <a:t/>
            </a:r>
            <a:br>
              <a:rPr lang="en-US" dirty="0"/>
            </a:br>
            <a:r>
              <a:rPr lang="en-US" dirty="0"/>
              <a:t>&lt;p style="</a:t>
            </a:r>
            <a:r>
              <a:rPr lang="en-US" dirty="0" err="1"/>
              <a:t>color:red</a:t>
            </a:r>
            <a:r>
              <a:rPr lang="en-US" dirty="0"/>
              <a:t>;"&gt;A red paragraph.&lt;/p&gt;</a:t>
            </a:r>
          </a:p>
          <a:p>
            <a:endParaRPr lang="en-US" dirty="0" smtClean="0"/>
          </a:p>
        </p:txBody>
      </p:sp>
    </p:spTree>
    <p:extLst>
      <p:ext uri="{BB962C8B-B14F-4D97-AF65-F5344CB8AC3E}">
        <p14:creationId xmlns:p14="http://schemas.microsoft.com/office/powerpoint/2010/main" val="35277662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752</TotalTime>
  <Words>647</Words>
  <Application>Microsoft Office PowerPoint</Application>
  <PresentationFormat>On-screen Show (4:3)</PresentationFormat>
  <Paragraphs>126</Paragraphs>
  <Slides>23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Calibri</vt:lpstr>
      <vt:lpstr>Century Schoolbook</vt:lpstr>
      <vt:lpstr>Consolas</vt:lpstr>
      <vt:lpstr>Times New Roman</vt:lpstr>
      <vt:lpstr>Wingdings</vt:lpstr>
      <vt:lpstr>Wingdings 2</vt:lpstr>
      <vt:lpstr>Oriel</vt:lpstr>
      <vt:lpstr>                                                 SHOBHIT UNIVERSITY, GANGOH                  Department of computer science &amp; engineering                                                                                                               SUBJECT- HTML and CSS PROGRAMMING                                        Topic- Working with CSS                                        </vt:lpstr>
      <vt:lpstr>CSS Introduction </vt:lpstr>
      <vt:lpstr>PowerPoint Presentation</vt:lpstr>
      <vt:lpstr>    Why CSS? </vt:lpstr>
      <vt:lpstr>CSS Syntax: </vt:lpstr>
      <vt:lpstr>PowerPoint Presentation</vt:lpstr>
      <vt:lpstr>PowerPoint Presentation</vt:lpstr>
      <vt:lpstr>Ways to use CSS in HTML</vt:lpstr>
      <vt:lpstr>Inline CSS </vt:lpstr>
      <vt:lpstr>Internal CSS </vt:lpstr>
      <vt:lpstr>PowerPoint Presentation</vt:lpstr>
      <vt:lpstr>External CSS </vt:lpstr>
      <vt:lpstr>PowerPoint Presentation</vt:lpstr>
      <vt:lpstr>CSS Selectors </vt:lpstr>
      <vt:lpstr>The CSS element Selector </vt:lpstr>
      <vt:lpstr>CSS ID Selector </vt:lpstr>
      <vt:lpstr>CSS class Selector </vt:lpstr>
      <vt:lpstr>PowerPoint Presentation</vt:lpstr>
      <vt:lpstr>PowerPoint Presentation</vt:lpstr>
      <vt:lpstr>Universal Selector </vt:lpstr>
      <vt:lpstr>PowerPoint Presentation</vt:lpstr>
      <vt:lpstr>CSS Grouping Selector</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kuldeep</dc:creator>
  <cp:lastModifiedBy>Admin</cp:lastModifiedBy>
  <cp:revision>144</cp:revision>
  <dcterms:created xsi:type="dcterms:W3CDTF">2020-03-19T04:24:50Z</dcterms:created>
  <dcterms:modified xsi:type="dcterms:W3CDTF">2024-11-20T11:45:36Z</dcterms:modified>
</cp:coreProperties>
</file>