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88" r:id="rId1"/>
    <p:sldMasterId id="2147484239" r:id="rId2"/>
  </p:sldMasterIdLst>
  <p:notesMasterIdLst>
    <p:notesMasterId r:id="rId37"/>
  </p:notesMasterIdLst>
  <p:sldIdLst>
    <p:sldId id="256" r:id="rId3"/>
    <p:sldId id="824" r:id="rId4"/>
    <p:sldId id="849" r:id="rId5"/>
    <p:sldId id="846" r:id="rId6"/>
    <p:sldId id="794" r:id="rId7"/>
    <p:sldId id="844" r:id="rId8"/>
    <p:sldId id="845" r:id="rId9"/>
    <p:sldId id="825" r:id="rId10"/>
    <p:sldId id="826" r:id="rId11"/>
    <p:sldId id="861" r:id="rId12"/>
    <p:sldId id="828" r:id="rId13"/>
    <p:sldId id="850" r:id="rId14"/>
    <p:sldId id="858" r:id="rId15"/>
    <p:sldId id="862" r:id="rId16"/>
    <p:sldId id="860" r:id="rId17"/>
    <p:sldId id="847" r:id="rId18"/>
    <p:sldId id="848" r:id="rId19"/>
    <p:sldId id="855" r:id="rId20"/>
    <p:sldId id="830" r:id="rId21"/>
    <p:sldId id="795" r:id="rId22"/>
    <p:sldId id="796" r:id="rId23"/>
    <p:sldId id="797" r:id="rId24"/>
    <p:sldId id="798" r:id="rId25"/>
    <p:sldId id="799" r:id="rId26"/>
    <p:sldId id="839" r:id="rId27"/>
    <p:sldId id="840" r:id="rId28"/>
    <p:sldId id="841" r:id="rId29"/>
    <p:sldId id="842" r:id="rId30"/>
    <p:sldId id="843" r:id="rId31"/>
    <p:sldId id="831" r:id="rId32"/>
    <p:sldId id="832" r:id="rId33"/>
    <p:sldId id="856" r:id="rId34"/>
    <p:sldId id="807" r:id="rId35"/>
    <p:sldId id="833" r:id="rId36"/>
  </p:sldIdLst>
  <p:sldSz cx="12188825" cy="6858000"/>
  <p:notesSz cx="6858000" cy="9144000"/>
  <p:embeddedFontLst>
    <p:embeddedFont>
      <p:font typeface="Bookman Old Style" pitchFamily="18" charset="0"/>
      <p:regular r:id="rId38"/>
      <p:bold r:id="rId39"/>
      <p:italic r:id="rId40"/>
      <p:boldItalic r:id="rId41"/>
    </p:embeddedFont>
    <p:embeddedFont>
      <p:font typeface="Calibri" pitchFamily="34" charset="0"/>
      <p:regular r:id="rId42"/>
      <p:bold r:id="rId43"/>
      <p:italic r:id="rId44"/>
      <p:boldItalic r:id="rId45"/>
    </p:embeddedFont>
    <p:embeddedFont>
      <p:font typeface="Wingdings 2" pitchFamily="18" charset="2"/>
      <p:regular r:id="rId46"/>
    </p:embeddedFont>
    <p:embeddedFont>
      <p:font typeface="Calibri Light" pitchFamily="34" charset="0"/>
      <p:regular r:id="rId47"/>
      <p:italic r:id="rId48"/>
    </p:embeddedFont>
    <p:embeddedFont>
      <p:font typeface="Verdana" pitchFamily="34" charset="0"/>
      <p:regular r:id="rId49"/>
      <p:bold r:id="rId50"/>
      <p:italic r:id="rId51"/>
      <p:boldItalic r:id="rId52"/>
    </p:embeddedFont>
    <p:embeddedFont>
      <p:font typeface="Constantia" pitchFamily="18" charset="0"/>
      <p:regular r:id="rId53"/>
      <p:bold r:id="rId54"/>
      <p:italic r:id="rId55"/>
      <p:boldItalic r:id="rId56"/>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CAF8BB-A75C-46DC-B458-F3CB073A344F}">
  <a:tblStyle styleId="{2DCAF8BB-A75C-46DC-B458-F3CB073A34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6930" autoAdjust="0"/>
    <p:restoredTop sz="94660"/>
  </p:normalViewPr>
  <p:slideViewPr>
    <p:cSldViewPr snapToGrid="0">
      <p:cViewPr varScale="1">
        <p:scale>
          <a:sx n="67" d="100"/>
          <a:sy n="67" d="100"/>
        </p:scale>
        <p:origin x="-378" y="-96"/>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7BEAE-6876-4075-B6B9-899283B525AC}" type="doc">
      <dgm:prSet loTypeId="urn:microsoft.com/office/officeart/2005/8/layout/hierarchy3" loCatId="hierarchy" qsTypeId="urn:microsoft.com/office/officeart/2005/8/quickstyle/3d2#1" qsCatId="3D" csTypeId="urn:microsoft.com/office/officeart/2005/8/colors/accent5_1" csCatId="accent5" phldr="1"/>
      <dgm:spPr/>
      <dgm:t>
        <a:bodyPr/>
        <a:lstStyle/>
        <a:p>
          <a:endParaRPr lang="en-US"/>
        </a:p>
      </dgm:t>
    </dgm:pt>
    <dgm:pt modelId="{1438FD66-3293-46FB-9107-840E26624E0F}">
      <dgm:prSet phldrT="[Text]"/>
      <dgm:spPr/>
      <dgm:t>
        <a:bodyPr/>
        <a:lstStyle/>
        <a:p>
          <a:r>
            <a:rPr lang="en-US" dirty="0"/>
            <a:t>One Tax For</a:t>
          </a:r>
        </a:p>
      </dgm:t>
    </dgm:pt>
    <dgm:pt modelId="{2339D9CE-97D6-4373-8FCA-1311B5A5660C}" type="parTrans" cxnId="{9808C8B7-E1F0-4823-AC7C-BD75F3BD502C}">
      <dgm:prSet/>
      <dgm:spPr/>
      <dgm:t>
        <a:bodyPr/>
        <a:lstStyle/>
        <a:p>
          <a:endParaRPr lang="en-US"/>
        </a:p>
      </dgm:t>
    </dgm:pt>
    <dgm:pt modelId="{2F967744-B6F4-46AB-9B8C-2E3CAB22A4B4}" type="sibTrans" cxnId="{9808C8B7-E1F0-4823-AC7C-BD75F3BD502C}">
      <dgm:prSet/>
      <dgm:spPr/>
      <dgm:t>
        <a:bodyPr/>
        <a:lstStyle/>
        <a:p>
          <a:endParaRPr lang="en-US"/>
        </a:p>
      </dgm:t>
    </dgm:pt>
    <dgm:pt modelId="{E9819839-1073-4D30-AE70-D7C70DCC96A9}">
      <dgm:prSet phldrT="[Text]"/>
      <dgm:spPr/>
      <dgm:t>
        <a:bodyPr/>
        <a:lstStyle/>
        <a:p>
          <a:r>
            <a:rPr lang="en-US" dirty="0"/>
            <a:t>Manufacturing</a:t>
          </a:r>
        </a:p>
      </dgm:t>
    </dgm:pt>
    <dgm:pt modelId="{1EB8FE7A-BA4F-44D5-9FC1-30B0431752DE}" type="parTrans" cxnId="{10989937-47E9-4F52-BF46-A0C158F3E3FA}">
      <dgm:prSet/>
      <dgm:spPr/>
      <dgm:t>
        <a:bodyPr/>
        <a:lstStyle/>
        <a:p>
          <a:endParaRPr lang="en-US"/>
        </a:p>
      </dgm:t>
    </dgm:pt>
    <dgm:pt modelId="{2952620F-CE4D-40DB-8923-0D2D724669F3}" type="sibTrans" cxnId="{10989937-47E9-4F52-BF46-A0C158F3E3FA}">
      <dgm:prSet/>
      <dgm:spPr/>
      <dgm:t>
        <a:bodyPr/>
        <a:lstStyle/>
        <a:p>
          <a:endParaRPr lang="en-US"/>
        </a:p>
      </dgm:t>
    </dgm:pt>
    <dgm:pt modelId="{659B2BAA-3ADD-44C7-9D49-22F494C374C9}">
      <dgm:prSet phldrT="[Text]"/>
      <dgm:spPr/>
      <dgm:t>
        <a:bodyPr/>
        <a:lstStyle/>
        <a:p>
          <a:r>
            <a:rPr lang="en-US" dirty="0"/>
            <a:t>Trading</a:t>
          </a:r>
        </a:p>
      </dgm:t>
    </dgm:pt>
    <dgm:pt modelId="{30C7E324-92D4-4D8E-8AB4-6A21C753AB5B}" type="parTrans" cxnId="{E1EF72DD-B48F-4822-A306-AB8A53F2287D}">
      <dgm:prSet/>
      <dgm:spPr/>
      <dgm:t>
        <a:bodyPr/>
        <a:lstStyle/>
        <a:p>
          <a:endParaRPr lang="en-US"/>
        </a:p>
      </dgm:t>
    </dgm:pt>
    <dgm:pt modelId="{DE7B230B-5BBA-41FD-A941-6F9A7B1D03C8}" type="sibTrans" cxnId="{E1EF72DD-B48F-4822-A306-AB8A53F2287D}">
      <dgm:prSet/>
      <dgm:spPr/>
      <dgm:t>
        <a:bodyPr/>
        <a:lstStyle/>
        <a:p>
          <a:endParaRPr lang="en-US"/>
        </a:p>
      </dgm:t>
    </dgm:pt>
    <dgm:pt modelId="{58D557FA-F067-445F-BB84-0AE14D944B4C}">
      <dgm:prSet phldrT="[Text]"/>
      <dgm:spPr/>
      <dgm:t>
        <a:bodyPr/>
        <a:lstStyle/>
        <a:p>
          <a:r>
            <a:rPr lang="en-US" dirty="0"/>
            <a:t>Services</a:t>
          </a:r>
        </a:p>
      </dgm:t>
    </dgm:pt>
    <dgm:pt modelId="{8C36A91E-246C-40CC-B590-D1DC3899CC36}" type="parTrans" cxnId="{C532B503-D3E6-4082-AEF7-B07FE917815D}">
      <dgm:prSet/>
      <dgm:spPr/>
      <dgm:t>
        <a:bodyPr/>
        <a:lstStyle/>
        <a:p>
          <a:endParaRPr lang="en-US"/>
        </a:p>
      </dgm:t>
    </dgm:pt>
    <dgm:pt modelId="{EADC3FB7-EB8B-430F-A32C-C89C9EA1DAEB}" type="sibTrans" cxnId="{C532B503-D3E6-4082-AEF7-B07FE917815D}">
      <dgm:prSet/>
      <dgm:spPr/>
      <dgm:t>
        <a:bodyPr/>
        <a:lstStyle/>
        <a:p>
          <a:endParaRPr lang="en-US"/>
        </a:p>
      </dgm:t>
    </dgm:pt>
    <dgm:pt modelId="{928DDE3F-6AB3-4D17-A098-DD4B7F5118D4}" type="pres">
      <dgm:prSet presAssocID="{7C67BEAE-6876-4075-B6B9-899283B525AC}" presName="diagram" presStyleCnt="0">
        <dgm:presLayoutVars>
          <dgm:chPref val="1"/>
          <dgm:dir/>
          <dgm:animOne val="branch"/>
          <dgm:animLvl val="lvl"/>
          <dgm:resizeHandles/>
        </dgm:presLayoutVars>
      </dgm:prSet>
      <dgm:spPr/>
      <dgm:t>
        <a:bodyPr/>
        <a:lstStyle/>
        <a:p>
          <a:endParaRPr lang="en-US"/>
        </a:p>
      </dgm:t>
    </dgm:pt>
    <dgm:pt modelId="{F6EC2D30-03F3-483B-8C19-4614E4C678E7}" type="pres">
      <dgm:prSet presAssocID="{1438FD66-3293-46FB-9107-840E26624E0F}" presName="root" presStyleCnt="0"/>
      <dgm:spPr/>
    </dgm:pt>
    <dgm:pt modelId="{B15ED12E-7E52-49C4-A85A-B775C5E4F54C}" type="pres">
      <dgm:prSet presAssocID="{1438FD66-3293-46FB-9107-840E26624E0F}" presName="rootComposite" presStyleCnt="0"/>
      <dgm:spPr/>
    </dgm:pt>
    <dgm:pt modelId="{A1CBB1CE-9344-485C-9CD0-509BE119BCB1}" type="pres">
      <dgm:prSet presAssocID="{1438FD66-3293-46FB-9107-840E26624E0F}" presName="rootText" presStyleLbl="node1" presStyleIdx="0" presStyleCnt="1"/>
      <dgm:spPr/>
      <dgm:t>
        <a:bodyPr/>
        <a:lstStyle/>
        <a:p>
          <a:endParaRPr lang="en-US"/>
        </a:p>
      </dgm:t>
    </dgm:pt>
    <dgm:pt modelId="{0D84AA63-9733-45BE-81A1-9477B7CA6C87}" type="pres">
      <dgm:prSet presAssocID="{1438FD66-3293-46FB-9107-840E26624E0F}" presName="rootConnector" presStyleLbl="node1" presStyleIdx="0" presStyleCnt="1"/>
      <dgm:spPr/>
      <dgm:t>
        <a:bodyPr/>
        <a:lstStyle/>
        <a:p>
          <a:endParaRPr lang="en-US"/>
        </a:p>
      </dgm:t>
    </dgm:pt>
    <dgm:pt modelId="{790E2FF9-A3F2-4191-AF02-BE3C775366EB}" type="pres">
      <dgm:prSet presAssocID="{1438FD66-3293-46FB-9107-840E26624E0F}" presName="childShape" presStyleCnt="0"/>
      <dgm:spPr/>
    </dgm:pt>
    <dgm:pt modelId="{8B4576FA-A3F9-449C-A8C8-1AA027612033}" type="pres">
      <dgm:prSet presAssocID="{1EB8FE7A-BA4F-44D5-9FC1-30B0431752DE}" presName="Name13" presStyleLbl="parChTrans1D2" presStyleIdx="0" presStyleCnt="3"/>
      <dgm:spPr/>
      <dgm:t>
        <a:bodyPr/>
        <a:lstStyle/>
        <a:p>
          <a:endParaRPr lang="en-US"/>
        </a:p>
      </dgm:t>
    </dgm:pt>
    <dgm:pt modelId="{469DA331-B091-45DB-816A-CBA08A3CBE13}" type="pres">
      <dgm:prSet presAssocID="{E9819839-1073-4D30-AE70-D7C70DCC96A9}" presName="childText" presStyleLbl="bgAcc1" presStyleIdx="0" presStyleCnt="3">
        <dgm:presLayoutVars>
          <dgm:bulletEnabled val="1"/>
        </dgm:presLayoutVars>
      </dgm:prSet>
      <dgm:spPr/>
      <dgm:t>
        <a:bodyPr/>
        <a:lstStyle/>
        <a:p>
          <a:endParaRPr lang="en-US"/>
        </a:p>
      </dgm:t>
    </dgm:pt>
    <dgm:pt modelId="{E34363D9-EE97-42EB-BA75-5AAE8B3C2957}" type="pres">
      <dgm:prSet presAssocID="{30C7E324-92D4-4D8E-8AB4-6A21C753AB5B}" presName="Name13" presStyleLbl="parChTrans1D2" presStyleIdx="1" presStyleCnt="3"/>
      <dgm:spPr/>
      <dgm:t>
        <a:bodyPr/>
        <a:lstStyle/>
        <a:p>
          <a:endParaRPr lang="en-US"/>
        </a:p>
      </dgm:t>
    </dgm:pt>
    <dgm:pt modelId="{ECFFDD07-AA87-4A2E-8172-2F00D2DAE1AA}" type="pres">
      <dgm:prSet presAssocID="{659B2BAA-3ADD-44C7-9D49-22F494C374C9}" presName="childText" presStyleLbl="bgAcc1" presStyleIdx="1" presStyleCnt="3">
        <dgm:presLayoutVars>
          <dgm:bulletEnabled val="1"/>
        </dgm:presLayoutVars>
      </dgm:prSet>
      <dgm:spPr/>
      <dgm:t>
        <a:bodyPr/>
        <a:lstStyle/>
        <a:p>
          <a:endParaRPr lang="en-US"/>
        </a:p>
      </dgm:t>
    </dgm:pt>
    <dgm:pt modelId="{22B77204-8798-45D6-94FE-1D80D86B855D}" type="pres">
      <dgm:prSet presAssocID="{8C36A91E-246C-40CC-B590-D1DC3899CC36}" presName="Name13" presStyleLbl="parChTrans1D2" presStyleIdx="2" presStyleCnt="3"/>
      <dgm:spPr/>
      <dgm:t>
        <a:bodyPr/>
        <a:lstStyle/>
        <a:p>
          <a:endParaRPr lang="en-US"/>
        </a:p>
      </dgm:t>
    </dgm:pt>
    <dgm:pt modelId="{D825E0CB-05D8-4D17-9295-A0319E61CB3C}" type="pres">
      <dgm:prSet presAssocID="{58D557FA-F067-445F-BB84-0AE14D944B4C}" presName="childText" presStyleLbl="bgAcc1" presStyleIdx="2" presStyleCnt="3">
        <dgm:presLayoutVars>
          <dgm:bulletEnabled val="1"/>
        </dgm:presLayoutVars>
      </dgm:prSet>
      <dgm:spPr/>
      <dgm:t>
        <a:bodyPr/>
        <a:lstStyle/>
        <a:p>
          <a:endParaRPr lang="en-US"/>
        </a:p>
      </dgm:t>
    </dgm:pt>
  </dgm:ptLst>
  <dgm:cxnLst>
    <dgm:cxn modelId="{3AE556BC-23D5-495F-AEFF-FE283A9310C0}" type="presOf" srcId="{1EB8FE7A-BA4F-44D5-9FC1-30B0431752DE}" destId="{8B4576FA-A3F9-449C-A8C8-1AA027612033}" srcOrd="0" destOrd="0" presId="urn:microsoft.com/office/officeart/2005/8/layout/hierarchy3"/>
    <dgm:cxn modelId="{E1EF72DD-B48F-4822-A306-AB8A53F2287D}" srcId="{1438FD66-3293-46FB-9107-840E26624E0F}" destId="{659B2BAA-3ADD-44C7-9D49-22F494C374C9}" srcOrd="1" destOrd="0" parTransId="{30C7E324-92D4-4D8E-8AB4-6A21C753AB5B}" sibTransId="{DE7B230B-5BBA-41FD-A941-6F9A7B1D03C8}"/>
    <dgm:cxn modelId="{473216C1-5F5D-43B4-B14E-09209B9D3287}" type="presOf" srcId="{659B2BAA-3ADD-44C7-9D49-22F494C374C9}" destId="{ECFFDD07-AA87-4A2E-8172-2F00D2DAE1AA}" srcOrd="0" destOrd="0" presId="urn:microsoft.com/office/officeart/2005/8/layout/hierarchy3"/>
    <dgm:cxn modelId="{2B9B7F82-89D8-4E4F-94B8-44DF6C581E69}" type="presOf" srcId="{1438FD66-3293-46FB-9107-840E26624E0F}" destId="{0D84AA63-9733-45BE-81A1-9477B7CA6C87}" srcOrd="1" destOrd="0" presId="urn:microsoft.com/office/officeart/2005/8/layout/hierarchy3"/>
    <dgm:cxn modelId="{25914BAA-AE6B-4C1B-B2AA-6A11DFF9BD46}" type="presOf" srcId="{1438FD66-3293-46FB-9107-840E26624E0F}" destId="{A1CBB1CE-9344-485C-9CD0-509BE119BCB1}" srcOrd="0" destOrd="0" presId="urn:microsoft.com/office/officeart/2005/8/layout/hierarchy3"/>
    <dgm:cxn modelId="{A700CFF0-CAAA-4767-A6FE-A8EDBB31269D}" type="presOf" srcId="{8C36A91E-246C-40CC-B590-D1DC3899CC36}" destId="{22B77204-8798-45D6-94FE-1D80D86B855D}" srcOrd="0" destOrd="0" presId="urn:microsoft.com/office/officeart/2005/8/layout/hierarchy3"/>
    <dgm:cxn modelId="{C532B503-D3E6-4082-AEF7-B07FE917815D}" srcId="{1438FD66-3293-46FB-9107-840E26624E0F}" destId="{58D557FA-F067-445F-BB84-0AE14D944B4C}" srcOrd="2" destOrd="0" parTransId="{8C36A91E-246C-40CC-B590-D1DC3899CC36}" sibTransId="{EADC3FB7-EB8B-430F-A32C-C89C9EA1DAEB}"/>
    <dgm:cxn modelId="{C92F1F60-50C1-4095-9D8A-53E68D5DA5D8}" type="presOf" srcId="{E9819839-1073-4D30-AE70-D7C70DCC96A9}" destId="{469DA331-B091-45DB-816A-CBA08A3CBE13}" srcOrd="0" destOrd="0" presId="urn:microsoft.com/office/officeart/2005/8/layout/hierarchy3"/>
    <dgm:cxn modelId="{10989937-47E9-4F52-BF46-A0C158F3E3FA}" srcId="{1438FD66-3293-46FB-9107-840E26624E0F}" destId="{E9819839-1073-4D30-AE70-D7C70DCC96A9}" srcOrd="0" destOrd="0" parTransId="{1EB8FE7A-BA4F-44D5-9FC1-30B0431752DE}" sibTransId="{2952620F-CE4D-40DB-8923-0D2D724669F3}"/>
    <dgm:cxn modelId="{9808C8B7-E1F0-4823-AC7C-BD75F3BD502C}" srcId="{7C67BEAE-6876-4075-B6B9-899283B525AC}" destId="{1438FD66-3293-46FB-9107-840E26624E0F}" srcOrd="0" destOrd="0" parTransId="{2339D9CE-97D6-4373-8FCA-1311B5A5660C}" sibTransId="{2F967744-B6F4-46AB-9B8C-2E3CAB22A4B4}"/>
    <dgm:cxn modelId="{A10DE2E8-B3A5-44B0-BE4D-CFBEA6C8BB82}" type="presOf" srcId="{58D557FA-F067-445F-BB84-0AE14D944B4C}" destId="{D825E0CB-05D8-4D17-9295-A0319E61CB3C}" srcOrd="0" destOrd="0" presId="urn:microsoft.com/office/officeart/2005/8/layout/hierarchy3"/>
    <dgm:cxn modelId="{FE69F9B6-9A97-4688-AAA8-45AC19232D91}" type="presOf" srcId="{7C67BEAE-6876-4075-B6B9-899283B525AC}" destId="{928DDE3F-6AB3-4D17-A098-DD4B7F5118D4}" srcOrd="0" destOrd="0" presId="urn:microsoft.com/office/officeart/2005/8/layout/hierarchy3"/>
    <dgm:cxn modelId="{125C7D94-5197-41A0-9B6C-0CD75F8C69AD}" type="presOf" srcId="{30C7E324-92D4-4D8E-8AB4-6A21C753AB5B}" destId="{E34363D9-EE97-42EB-BA75-5AAE8B3C2957}" srcOrd="0" destOrd="0" presId="urn:microsoft.com/office/officeart/2005/8/layout/hierarchy3"/>
    <dgm:cxn modelId="{14F50F2D-343C-4837-8E3B-05591E7A687E}" type="presParOf" srcId="{928DDE3F-6AB3-4D17-A098-DD4B7F5118D4}" destId="{F6EC2D30-03F3-483B-8C19-4614E4C678E7}" srcOrd="0" destOrd="0" presId="urn:microsoft.com/office/officeart/2005/8/layout/hierarchy3"/>
    <dgm:cxn modelId="{86D11AB9-C95A-4D14-BB1F-870DF61B7AA9}" type="presParOf" srcId="{F6EC2D30-03F3-483B-8C19-4614E4C678E7}" destId="{B15ED12E-7E52-49C4-A85A-B775C5E4F54C}" srcOrd="0" destOrd="0" presId="urn:microsoft.com/office/officeart/2005/8/layout/hierarchy3"/>
    <dgm:cxn modelId="{E0A105A8-AD99-4404-9EFA-6E3229AABCC4}" type="presParOf" srcId="{B15ED12E-7E52-49C4-A85A-B775C5E4F54C}" destId="{A1CBB1CE-9344-485C-9CD0-509BE119BCB1}" srcOrd="0" destOrd="0" presId="urn:microsoft.com/office/officeart/2005/8/layout/hierarchy3"/>
    <dgm:cxn modelId="{601C7F22-BB68-454F-A7F3-587EF4E9C67D}" type="presParOf" srcId="{B15ED12E-7E52-49C4-A85A-B775C5E4F54C}" destId="{0D84AA63-9733-45BE-81A1-9477B7CA6C87}" srcOrd="1" destOrd="0" presId="urn:microsoft.com/office/officeart/2005/8/layout/hierarchy3"/>
    <dgm:cxn modelId="{D7161991-2086-4318-A495-80F9564FE1D2}" type="presParOf" srcId="{F6EC2D30-03F3-483B-8C19-4614E4C678E7}" destId="{790E2FF9-A3F2-4191-AF02-BE3C775366EB}" srcOrd="1" destOrd="0" presId="urn:microsoft.com/office/officeart/2005/8/layout/hierarchy3"/>
    <dgm:cxn modelId="{769B2700-9518-4B53-9FA9-468836298450}" type="presParOf" srcId="{790E2FF9-A3F2-4191-AF02-BE3C775366EB}" destId="{8B4576FA-A3F9-449C-A8C8-1AA027612033}" srcOrd="0" destOrd="0" presId="urn:microsoft.com/office/officeart/2005/8/layout/hierarchy3"/>
    <dgm:cxn modelId="{CA88C94C-4D16-4E17-BC08-BD18572B58D7}" type="presParOf" srcId="{790E2FF9-A3F2-4191-AF02-BE3C775366EB}" destId="{469DA331-B091-45DB-816A-CBA08A3CBE13}" srcOrd="1" destOrd="0" presId="urn:microsoft.com/office/officeart/2005/8/layout/hierarchy3"/>
    <dgm:cxn modelId="{D101383A-2FED-448F-BF3B-225094E656D9}" type="presParOf" srcId="{790E2FF9-A3F2-4191-AF02-BE3C775366EB}" destId="{E34363D9-EE97-42EB-BA75-5AAE8B3C2957}" srcOrd="2" destOrd="0" presId="urn:microsoft.com/office/officeart/2005/8/layout/hierarchy3"/>
    <dgm:cxn modelId="{2930232B-67E3-490A-A79A-AEADA12E5E30}" type="presParOf" srcId="{790E2FF9-A3F2-4191-AF02-BE3C775366EB}" destId="{ECFFDD07-AA87-4A2E-8172-2F00D2DAE1AA}" srcOrd="3" destOrd="0" presId="urn:microsoft.com/office/officeart/2005/8/layout/hierarchy3"/>
    <dgm:cxn modelId="{BF3698FE-237D-4690-A516-C66D6EAA1405}" type="presParOf" srcId="{790E2FF9-A3F2-4191-AF02-BE3C775366EB}" destId="{22B77204-8798-45D6-94FE-1D80D86B855D}" srcOrd="4" destOrd="0" presId="urn:microsoft.com/office/officeart/2005/8/layout/hierarchy3"/>
    <dgm:cxn modelId="{415D30A4-9BD8-43BD-BDAB-18026D891908}" type="presParOf" srcId="{790E2FF9-A3F2-4191-AF02-BE3C775366EB}" destId="{D825E0CB-05D8-4D17-9295-A0319E61CB3C}" srcOrd="5"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B1CE-9344-485C-9CD0-509BE119BCB1}">
      <dsp:nvSpPr>
        <dsp:cNvPr id="0" name=""/>
        <dsp:cNvSpPr/>
      </dsp:nvSpPr>
      <dsp:spPr>
        <a:xfrm>
          <a:off x="1043907" y="4267"/>
          <a:ext cx="2347707" cy="117385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a:t>One Tax For</a:t>
          </a:r>
        </a:p>
      </dsp:txBody>
      <dsp:txXfrm>
        <a:off x="1078288" y="38648"/>
        <a:ext cx="2278945" cy="1105091"/>
      </dsp:txXfrm>
    </dsp:sp>
    <dsp:sp modelId="{8B4576FA-A3F9-449C-A8C8-1AA027612033}">
      <dsp:nvSpPr>
        <dsp:cNvPr id="0" name=""/>
        <dsp:cNvSpPr/>
      </dsp:nvSpPr>
      <dsp:spPr>
        <a:xfrm>
          <a:off x="1278677" y="1178121"/>
          <a:ext cx="234770" cy="880390"/>
        </a:xfrm>
        <a:custGeom>
          <a:avLst/>
          <a:gdLst/>
          <a:ahLst/>
          <a:cxnLst/>
          <a:rect l="0" t="0" r="0" b="0"/>
          <a:pathLst>
            <a:path>
              <a:moveTo>
                <a:pt x="0" y="0"/>
              </a:moveTo>
              <a:lnTo>
                <a:pt x="0" y="880390"/>
              </a:lnTo>
              <a:lnTo>
                <a:pt x="234770" y="880390"/>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9DA331-B091-45DB-816A-CBA08A3CBE13}">
      <dsp:nvSpPr>
        <dsp:cNvPr id="0" name=""/>
        <dsp:cNvSpPr/>
      </dsp:nvSpPr>
      <dsp:spPr>
        <a:xfrm>
          <a:off x="1513448" y="1471584"/>
          <a:ext cx="1878166" cy="1173853"/>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Manufacturing</a:t>
          </a:r>
        </a:p>
      </dsp:txBody>
      <dsp:txXfrm>
        <a:off x="1547829" y="1505965"/>
        <a:ext cx="1809404" cy="1105091"/>
      </dsp:txXfrm>
    </dsp:sp>
    <dsp:sp modelId="{E34363D9-EE97-42EB-BA75-5AAE8B3C2957}">
      <dsp:nvSpPr>
        <dsp:cNvPr id="0" name=""/>
        <dsp:cNvSpPr/>
      </dsp:nvSpPr>
      <dsp:spPr>
        <a:xfrm>
          <a:off x="1278677" y="1178121"/>
          <a:ext cx="234770" cy="2347707"/>
        </a:xfrm>
        <a:custGeom>
          <a:avLst/>
          <a:gdLst/>
          <a:ahLst/>
          <a:cxnLst/>
          <a:rect l="0" t="0" r="0" b="0"/>
          <a:pathLst>
            <a:path>
              <a:moveTo>
                <a:pt x="0" y="0"/>
              </a:moveTo>
              <a:lnTo>
                <a:pt x="0" y="2347707"/>
              </a:lnTo>
              <a:lnTo>
                <a:pt x="234770" y="2347707"/>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FFDD07-AA87-4A2E-8172-2F00D2DAE1AA}">
      <dsp:nvSpPr>
        <dsp:cNvPr id="0" name=""/>
        <dsp:cNvSpPr/>
      </dsp:nvSpPr>
      <dsp:spPr>
        <a:xfrm>
          <a:off x="1513448" y="2938902"/>
          <a:ext cx="1878166" cy="1173853"/>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Trading</a:t>
          </a:r>
        </a:p>
      </dsp:txBody>
      <dsp:txXfrm>
        <a:off x="1547829" y="2973283"/>
        <a:ext cx="1809404" cy="1105091"/>
      </dsp:txXfrm>
    </dsp:sp>
    <dsp:sp modelId="{22B77204-8798-45D6-94FE-1D80D86B855D}">
      <dsp:nvSpPr>
        <dsp:cNvPr id="0" name=""/>
        <dsp:cNvSpPr/>
      </dsp:nvSpPr>
      <dsp:spPr>
        <a:xfrm>
          <a:off x="1278677" y="1178121"/>
          <a:ext cx="234770" cy="3815025"/>
        </a:xfrm>
        <a:custGeom>
          <a:avLst/>
          <a:gdLst/>
          <a:ahLst/>
          <a:cxnLst/>
          <a:rect l="0" t="0" r="0" b="0"/>
          <a:pathLst>
            <a:path>
              <a:moveTo>
                <a:pt x="0" y="0"/>
              </a:moveTo>
              <a:lnTo>
                <a:pt x="0" y="3815025"/>
              </a:lnTo>
              <a:lnTo>
                <a:pt x="234770" y="3815025"/>
              </a:lnTo>
            </a:path>
          </a:pathLst>
        </a:custGeom>
        <a:noFill/>
        <a:ln w="25400" cap="flat"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25E0CB-05D8-4D17-9295-A0319E61CB3C}">
      <dsp:nvSpPr>
        <dsp:cNvPr id="0" name=""/>
        <dsp:cNvSpPr/>
      </dsp:nvSpPr>
      <dsp:spPr>
        <a:xfrm>
          <a:off x="1513448" y="4406219"/>
          <a:ext cx="1878166" cy="1173853"/>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t>Services</a:t>
          </a:r>
        </a:p>
      </dsp:txBody>
      <dsp:txXfrm>
        <a:off x="1547829" y="4440600"/>
        <a:ext cx="1809404" cy="11050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4274" name="Google Shape;3;n"/>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itchFamily="34" charset="0"/>
              <a:buNone/>
              <a:defRPr sz="2400">
                <a:latin typeface="Arial" pitchFamily="34" charset="0"/>
                <a:cs typeface="Arial" pitchFamily="34" charset="0"/>
                <a:sym typeface="Arial" pitchFamily="34" charset="0"/>
              </a:defRPr>
            </a:lvl1pPr>
          </a:lstStyle>
          <a:p>
            <a:pPr>
              <a:defRPr/>
            </a:pPr>
            <a:endParaRPr lang="en-US"/>
          </a:p>
        </p:txBody>
      </p:sp>
      <p:sp>
        <p:nvSpPr>
          <p:cNvPr id="54275" name="Google Shape;4;n"/>
          <p:cNvSpPr txBox="1">
            <a:spLocks noGrp="1"/>
          </p:cNvSpPr>
          <p:nvPr>
            <p:ph type="dt" idx="10"/>
          </p:nvPr>
        </p:nvSpPr>
        <p:spPr bwMode="auto">
          <a:xfrm>
            <a:off x="3884613" y="0"/>
            <a:ext cx="2971800" cy="45720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itchFamily="34" charset="0"/>
              <a:buNone/>
              <a:defRPr sz="1200">
                <a:latin typeface="Constantia" pitchFamily="18" charset="0"/>
                <a:cs typeface="Arial" pitchFamily="34" charset="0"/>
                <a:sym typeface="Constantia" pitchFamily="18" charset="0"/>
              </a:defRPr>
            </a:lvl1pPr>
          </a:lstStyle>
          <a:p>
            <a:pPr>
              <a:defRPr/>
            </a:pPr>
            <a:endParaRPr lang="en-US"/>
          </a:p>
        </p:txBody>
      </p:sp>
      <p:sp>
        <p:nvSpPr>
          <p:cNvPr id="4100" name="Google Shape;5;n"/>
          <p:cNvSpPr>
            <a:spLocks noGrp="1" noRot="1" noChangeAspect="1"/>
          </p:cNvSpPr>
          <p:nvPr>
            <p:ph type="sldImg" idx="3"/>
          </p:nvPr>
        </p:nvSpPr>
        <p:spPr bwMode="auto">
          <a:xfrm>
            <a:off x="382588" y="685800"/>
            <a:ext cx="6092825"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miter lim="800000"/>
            <a:headEnd type="none" w="sm" len="sm"/>
            <a:tailEnd type="none" w="sm" len="sm"/>
          </a:ln>
          <a:extLst>
            <a:ext uri="{909E8E84-426E-40DD-AFC4-6F175D3DCCD1}">
              <a14:hiddenFill xmlns:a14="http://schemas.microsoft.com/office/drawing/2010/main" xmlns="">
                <a:solidFill>
                  <a:srgbClr val="FFFFFF"/>
                </a:solidFill>
              </a14:hiddenFill>
            </a:ext>
          </a:extLst>
        </p:spPr>
      </p:sp>
      <p:sp>
        <p:nvSpPr>
          <p:cNvPr id="4101" name="Google Shape;6;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smtClean="0">
              <a:sym typeface="Arial" panose="020B0604020202020204" pitchFamily="34" charset="0"/>
            </a:endParaRPr>
          </a:p>
        </p:txBody>
      </p:sp>
      <p:sp>
        <p:nvSpPr>
          <p:cNvPr id="54278" name="Google Shape;7;n"/>
          <p:cNvSpPr txBox="1">
            <a:spLocks noGrp="1"/>
          </p:cNvSpPr>
          <p:nvPr>
            <p:ph type="ftr" idx="11"/>
          </p:nvPr>
        </p:nvSpPr>
        <p:spPr bwMode="auto">
          <a:xfrm>
            <a:off x="0" y="8685213"/>
            <a:ext cx="2971800" cy="457200"/>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itchFamily="34" charset="0"/>
              <a:buNone/>
              <a:defRPr sz="2400">
                <a:latin typeface="Arial" pitchFamily="34" charset="0"/>
                <a:cs typeface="Arial" pitchFamily="34" charset="0"/>
                <a:sym typeface="Arial" pitchFamily="34" charset="0"/>
              </a:defRPr>
            </a:lvl1pPr>
          </a:lstStyle>
          <a:p>
            <a:pPr>
              <a:defRPr/>
            </a:pPr>
            <a:endParaRPr lang="en-US"/>
          </a:p>
        </p:txBody>
      </p:sp>
      <p:sp>
        <p:nvSpPr>
          <p:cNvPr id="54279" name="Google Shape;8;n"/>
          <p:cNvSpPr txBox="1">
            <a:spLocks noGrp="1"/>
          </p:cNvSpPr>
          <p:nvPr>
            <p:ph type="sldNum" idx="12"/>
          </p:nvPr>
        </p:nvSpPr>
        <p:spPr bwMode="auto">
          <a:xfrm>
            <a:off x="3884613" y="8685213"/>
            <a:ext cx="2971800" cy="457200"/>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lgn="r" eaLnBrk="1" hangingPunct="1">
              <a:buClr>
                <a:srgbClr val="000000"/>
              </a:buClr>
              <a:buSzPts val="1200"/>
              <a:buFont typeface="Constantia" panose="02030602050306030303" pitchFamily="18" charset="0"/>
              <a:buNone/>
              <a:defRPr sz="1200">
                <a:latin typeface="Constantia" panose="02030602050306030303" pitchFamily="18" charset="0"/>
                <a:sym typeface="Constantia" panose="02030602050306030303" pitchFamily="18" charset="0"/>
              </a:defRPr>
            </a:lvl1pPr>
          </a:lstStyle>
          <a:p>
            <a:pPr>
              <a:defRPr/>
            </a:pPr>
            <a:fld id="{41C171DC-0EB3-44DE-A33D-1E85AD644395}" type="slidenum">
              <a:rPr lang="en-US" altLang="en-US"/>
              <a:pPr>
                <a:defRPr/>
              </a:pPr>
              <a:t>‹#›</a:t>
            </a:fld>
            <a:endParaRPr lang="en-US" altLang="en-US"/>
          </a:p>
        </p:txBody>
      </p:sp>
    </p:spTree>
    <p:extLst>
      <p:ext uri="{BB962C8B-B14F-4D97-AF65-F5344CB8AC3E}">
        <p14:creationId xmlns:p14="http://schemas.microsoft.com/office/powerpoint/2010/main" xmlns="" val="2697021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208;p1:notes"/>
          <p:cNvSpPr txBox="1">
            <a:spLocks noGrp="1"/>
          </p:cNvSpPr>
          <p:nvPr>
            <p:ph type="body" idx="1"/>
          </p:nvPr>
        </p:nvSpPr>
        <p:spPr>
          <a:ln/>
        </p:spPr>
        <p:txBody>
          <a:bodyPr/>
          <a:lstStyle/>
          <a:p>
            <a:pPr marL="0" indent="0" eaLnBrk="1" hangingPunct="1">
              <a:buSzPts val="1400"/>
            </a:pPr>
            <a:endParaRPr lang="en-US" altLang="en-US" sz="1800" smtClean="0">
              <a:latin typeface="Arial" panose="020B0604020202020204" pitchFamily="34" charset="0"/>
              <a:cs typeface="Arial" panose="020B0604020202020204" pitchFamily="34" charset="0"/>
            </a:endParaRPr>
          </a:p>
        </p:txBody>
      </p:sp>
      <p:sp>
        <p:nvSpPr>
          <p:cNvPr id="6147" name="Google Shape;209;p1:notes"/>
          <p:cNvSpPr>
            <a:spLocks noGrp="1" noRot="1" noChangeAspect="1" noTextEdit="1"/>
          </p:cNvSpPr>
          <p:nvPr>
            <p:ph type="sldImg" idx="2"/>
          </p:nvPr>
        </p:nvSpPr>
        <p:spPr>
          <a:noFill/>
          <a:ln>
            <a:round/>
            <a:headEnd/>
            <a:tailEnd/>
          </a:ln>
        </p:spPr>
      </p:sp>
    </p:spTree>
    <p:extLst>
      <p:ext uri="{BB962C8B-B14F-4D97-AF65-F5344CB8AC3E}">
        <p14:creationId xmlns:p14="http://schemas.microsoft.com/office/powerpoint/2010/main" xmlns="" val="256438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headEnd/>
            <a:tailEnd/>
          </a:ln>
        </p:spPr>
      </p:sp>
      <p:sp>
        <p:nvSpPr>
          <p:cNvPr id="37891"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Harmonisation in the different taxation laws of states appears to be missing many a times. Uniformity is lacking while levying VAT or entry taxes in many states. The companies try to take advantage of tax arbitrages leading to decisions being taken on the basis of tax structure rather than on the basis of pure economic reasons. All this leads to inefficiencies in the system.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EA6294E5-2048-4B21-8AB1-83AB415BC91F}"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23</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22962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a:headEnd/>
            <a:tailEnd/>
          </a:ln>
        </p:spPr>
      </p:sp>
      <p:sp>
        <p:nvSpPr>
          <p:cNvPr id="39939"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There is a concept of Goods-Service Continuum; If goods and services are places on a scale with pure goods being on one side and services on the other side, most of the transactions lie some where in between having elements of goods as well as service. State government and Centre are in Court in many cases just to decide as regards the classification as goods or services. The distinction between two is getting blurred with the advent of technology. For instance software is being taxed by treating it as services as well as goods.  GST appears to be much more efficient tax and may solve most of the existing inefficiencies in indirect taxation system. </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7F3E4EC6-1136-4D2C-AB25-3C76F720DC06}"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24</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361044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a:headEnd/>
            <a:tailEnd/>
          </a:ln>
        </p:spPr>
      </p:sp>
      <p:sp>
        <p:nvSpPr>
          <p:cNvPr id="41987"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Centre as well as State shall have concurrent powers to levy GST; Both shall levy GST on common set of registered persons; It will be levied on all goods or services except a very few specified transactions which will be out of the ambit of GST. Alcoholic liquor is out of GST by way of an exclusion in the constitution itself. Petroleum products have been kept out temporarily and will be included in GST at a later date to be decided by GST Council. </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1363E8CB-65BD-4F71-9C54-3CFCD431CF0F}"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25</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70472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a:headEnd/>
            <a:tailEnd/>
          </a:ln>
        </p:spPr>
      </p:sp>
      <p:sp>
        <p:nvSpPr>
          <p:cNvPr id="44035"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This is a very important feature of GST and needs to be understood fully. The consumption tax is a much more efficient tax. The taxes would move with the goods/services along the supply chain to their place of consumption. At every state, only the value added part will be taxed. This will be achieved by way of multi-stage collection mechanism and simultaneously giving credit of taxes paid at the previous stage. </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3BC51BF7-0B26-406F-88DD-930AA315B6FD}"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26</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17705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a:headEnd/>
            <a:tailEnd/>
          </a:ln>
        </p:spPr>
      </p:sp>
      <p:sp>
        <p:nvSpPr>
          <p:cNvPr id="46083"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Small taxpayers need to be relieved as the compliance costs as well as compliance complexities in %age terms may be high for them. Therefore threshold limits for registration have been fixed. Besides, composition scheme has been prescribed for small taxpayers wherein they can pay a small fix % age of their turnover and they do not have to keep detailed compliance documents</a:t>
            </a:r>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1942D387-27C4-4578-A80D-CEB0A5640E73}"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27</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4132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HSN system of goods classification which is prevalent in Customs as well as Central Excise shall be used for classifying. Most of the goods either emanate from imports or are manufactured. There are already been classified in Central Excise as well as Customs. </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C1C4EBC3-5498-4F48-B878-5B94BE5139E5}"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28</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244682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headEnd/>
            <a:tailEnd/>
          </a:ln>
        </p:spPr>
      </p:sp>
      <p:sp>
        <p:nvSpPr>
          <p:cNvPr id="50179"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Zero rating means that there is no duty on the finished goods as well as the taxes paid on the inputs /input services used in the manufacture of such goods are also refunded.  </a:t>
            </a: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DC52BD96-241E-4626-8255-5496CDC58C98}"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29</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364378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headEnd/>
            <a:tailEnd/>
          </a:ln>
        </p:spPr>
      </p:sp>
      <p:sp>
        <p:nvSpPr>
          <p:cNvPr id="55299"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GST Rate schedule shall be notified later. </a:t>
            </a: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9313534D-CE1E-4871-826D-A6B0F2ABA555}"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33</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54247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a:headEnd/>
            <a:tailEnd/>
          </a:ln>
        </p:spPr>
      </p:sp>
      <p:sp>
        <p:nvSpPr>
          <p:cNvPr id="57347"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GST Rate schedule shall be notified later. </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5E1DBB07-C515-4CC4-8430-7033B1182A42}"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34</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70219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headEnd/>
            <a:tailEnd/>
          </a:ln>
        </p:spPr>
      </p:sp>
      <p:sp>
        <p:nvSpPr>
          <p:cNvPr id="11267"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Whether you are manufacturer, trader, dealer, service supplier- all will be considered as same i.e taxpayer. Whether you supply within the same state or anywhere in the country, the rate of tax is same, thereby obviating any need for various forms and border check points which is prevalent today. </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DD99DF01-0C32-4914-A117-453E2445B899}"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5</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65122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headEnd/>
            <a:tailEnd/>
          </a:ln>
        </p:spPr>
      </p:sp>
      <p:sp>
        <p:nvSpPr>
          <p:cNvPr id="13315"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Whether you are manufacturer, trader, dealer, service supplier- all will be considered as same i.e taxpayer. Whether you supply within the same state or anywhere in the country, the rate of tax is same, thereby obviating any need for various forms and border check points which is prevalent today. </a:t>
            </a: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B059FB7A-64F7-4659-B135-7391C1E277D5}"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6</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14906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a:headEnd/>
            <a:tailEnd/>
          </a:ln>
        </p:spPr>
      </p:sp>
      <p:sp>
        <p:nvSpPr>
          <p:cNvPr id="15363"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Whether you are manufacturer, trader, dealer, service supplier- all will be considered as same i.e taxpayer. Whether you supply within the same state or anywhere in the country, the rate of tax is same, thereby obviating any need for various forms and border check points which is prevalent today. </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4090735A-C830-48BB-B4B4-FE6F6B98EFD7}"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7</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51907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headEnd/>
            <a:tailEnd/>
          </a:ln>
        </p:spPr>
      </p:sp>
      <p:sp>
        <p:nvSpPr>
          <p:cNvPr id="18435" name="Notes Placeholder 2"/>
          <p:cNvSpPr txBox="1">
            <a:spLocks noGrp="1"/>
          </p:cNvSpPr>
          <p:nvPr>
            <p:ph type="body" idx="1"/>
          </p:nvPr>
        </p:nvSpPr>
        <p:spPr>
          <a:ln/>
        </p:spPr>
        <p:txBody>
          <a:bodyPr/>
          <a:lstStyle/>
          <a:p>
            <a:endParaRPr lang="en-US" altLang="en-US"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1FA4ADA3-8700-4AC0-8213-87C56937808F}"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9</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376240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headEnd/>
            <a:tailEnd/>
          </a:ln>
        </p:spPr>
      </p:sp>
      <p:sp>
        <p:nvSpPr>
          <p:cNvPr id="23555" name="Notes Placeholder 2"/>
          <p:cNvSpPr txBox="1">
            <a:spLocks noGrp="1"/>
          </p:cNvSpPr>
          <p:nvPr>
            <p:ph type="body" idx="1"/>
          </p:nvPr>
        </p:nvSpPr>
        <p:spPr>
          <a:ln/>
        </p:spPr>
        <p:txBody>
          <a:bodyPr/>
          <a:lstStyle/>
          <a:p>
            <a:endParaRPr lang="en-US" altLang="en-US" smtClean="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D5FA787C-B15F-4130-B1B1-971968D06A06}"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13</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7314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a:headEnd/>
            <a:tailEnd/>
          </a:ln>
        </p:spPr>
      </p:sp>
      <p:sp>
        <p:nvSpPr>
          <p:cNvPr id="31747"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The present existing tax regime is grossly inefficient with breakage of input tax chain at multiple stages resulting in tax being imposed on tax which is commonly termed as cascade of taxes. All this adds to the costs of a product and results in tendency to avoid paying taxes by using all possible means. </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6B858348-0411-4DDC-8988-83A55961CE3E}"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20</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286337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headEnd/>
            <a:tailEnd/>
          </a:ln>
        </p:spPr>
      </p:sp>
      <p:sp>
        <p:nvSpPr>
          <p:cNvPr id="33795"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Multiple laws require multiple compliances and registrations with no interlinkages amongst them leading to silos being created. In many cases, these different governments- Centre, states are trying to tax same transactions. </a:t>
            </a: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48E0FE03-6C64-4825-9921-19BCD32C3422}"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21</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407351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headEnd/>
            <a:tailEnd/>
          </a:ln>
        </p:spPr>
      </p:sp>
      <p:sp>
        <p:nvSpPr>
          <p:cNvPr id="35843" name="Notes Placeholder 2"/>
          <p:cNvSpPr txBox="1">
            <a:spLocks noGrp="1"/>
          </p:cNvSpPr>
          <p:nvPr>
            <p:ph type="body" idx="1"/>
          </p:nvPr>
        </p:nvSpPr>
        <p:spPr>
          <a:ln/>
        </p:spPr>
        <p:txBody>
          <a:bodyPr/>
          <a:lstStyle/>
          <a:p>
            <a:r>
              <a:rPr lang="en-IN" altLang="en-US" smtClean="0">
                <a:latin typeface="Arial" panose="020B0604020202020204" pitchFamily="34" charset="0"/>
                <a:cs typeface="Arial" panose="020B0604020202020204" pitchFamily="34" charset="0"/>
              </a:rPr>
              <a:t>There are different taxable events with each having issues of definitions, interpretations resulting in overlapping at many places. All this creates confusions with many of the issues reaching courts for a decisions. </a:t>
            </a:r>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Constantia" panose="02030602050306030303" pitchFamily="18" charset="0"/>
              <a:buNone/>
            </a:pPr>
            <a:fld id="{17DC6933-8C0A-460C-9A97-E1BBD26D571F}" type="slidenum">
              <a:rPr lang="en-US" altLang="en-US" sz="1200" smtClean="0">
                <a:latin typeface="Constantia" panose="02030602050306030303" pitchFamily="18" charset="0"/>
                <a:sym typeface="Constantia" panose="02030602050306030303" pitchFamily="18" charset="0"/>
              </a:rPr>
              <a:pPr>
                <a:buFont typeface="Constantia" panose="02030602050306030303" pitchFamily="18" charset="0"/>
                <a:buNone/>
              </a:pPr>
              <a:t>22</a:t>
            </a:fld>
            <a:endParaRPr lang="en-US" altLang="en-US" sz="1200" smtClean="0">
              <a:latin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xmlns="" val="175943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4"/>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D4ABCE23-7F5B-4042-89AA-23F22BE582FB}" type="slidenum">
              <a:rPr lang="en-US" altLang="en-US"/>
              <a:pPr>
                <a:defRPr/>
              </a:pPr>
              <a:t>‹#›</a:t>
            </a:fld>
            <a:endParaRPr lang="en-US" altLang="en-US"/>
          </a:p>
        </p:txBody>
      </p:sp>
    </p:spTree>
    <p:extLst>
      <p:ext uri="{BB962C8B-B14F-4D97-AF65-F5344CB8AC3E}">
        <p14:creationId xmlns:p14="http://schemas.microsoft.com/office/powerpoint/2010/main" xmlns="" val="240102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B5F824C9-EE80-4176-A213-8618E96BD844}" type="slidenum">
              <a:rPr lang="en-US" altLang="en-US"/>
              <a:pPr>
                <a:defRPr/>
              </a:pPr>
              <a:t>‹#›</a:t>
            </a:fld>
            <a:endParaRPr lang="en-US" altLang="en-US"/>
          </a:p>
        </p:txBody>
      </p:sp>
    </p:spTree>
    <p:extLst>
      <p:ext uri="{BB962C8B-B14F-4D97-AF65-F5344CB8AC3E}">
        <p14:creationId xmlns:p14="http://schemas.microsoft.com/office/powerpoint/2010/main" xmlns="" val="21921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51131986-965A-4F41-8AD8-02F1D41E6CD5}" type="slidenum">
              <a:rPr lang="en-US" altLang="en-US"/>
              <a:pPr>
                <a:defRPr/>
              </a:pPr>
              <a:t>‹#›</a:t>
            </a:fld>
            <a:endParaRPr lang="en-US" altLang="en-US"/>
          </a:p>
        </p:txBody>
      </p:sp>
    </p:spTree>
    <p:extLst>
      <p:ext uri="{BB962C8B-B14F-4D97-AF65-F5344CB8AC3E}">
        <p14:creationId xmlns:p14="http://schemas.microsoft.com/office/powerpoint/2010/main" xmlns="" val="367223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5"/>
        <p:cNvGrpSpPr/>
        <p:nvPr/>
      </p:nvGrpSpPr>
      <p:grpSpPr>
        <a:xfrm>
          <a:off x="0" y="0"/>
          <a:ext cx="0" cy="0"/>
          <a:chOff x="0" y="0"/>
          <a:chExt cx="0" cy="0"/>
        </a:xfrm>
      </p:grpSpPr>
      <p:sp>
        <p:nvSpPr>
          <p:cNvPr id="2" name="Google Shape;22;p1"/>
          <p:cNvSpPr txBox="1">
            <a:spLocks noGrp="1"/>
          </p:cNvSpPr>
          <p:nvPr>
            <p:ph type="dt" idx="10"/>
          </p:nvPr>
        </p:nvSpPr>
        <p:spPr>
          <a:xfrm>
            <a:off x="9547225" y="6448425"/>
            <a:ext cx="1422400" cy="180975"/>
          </a:xfrm>
        </p:spPr>
        <p:txBody>
          <a:bodyPr/>
          <a:lstStyle>
            <a:lvl1pPr>
              <a:defRPr/>
            </a:lvl1pPr>
          </a:lstStyle>
          <a:p>
            <a:pPr>
              <a:defRPr/>
            </a:pPr>
            <a:endParaRPr lang="en-US"/>
          </a:p>
        </p:txBody>
      </p:sp>
      <p:sp>
        <p:nvSpPr>
          <p:cNvPr id="3" name="Google Shape;23;p1"/>
          <p:cNvSpPr txBox="1">
            <a:spLocks noGrp="1"/>
          </p:cNvSpPr>
          <p:nvPr>
            <p:ph type="ftr" idx="11"/>
          </p:nvPr>
        </p:nvSpPr>
        <p:spPr/>
        <p:txBody>
          <a:bodyPr/>
          <a:lstStyle>
            <a:lvl1pPr>
              <a:defRPr/>
            </a:lvl1pPr>
          </a:lstStyle>
          <a:p>
            <a:pPr>
              <a:defRPr/>
            </a:pPr>
            <a:r>
              <a:rPr lang="en-US"/>
              <a:t>Dr. Ashok Kumar, SBS, Shobhit University, Meerut</a:t>
            </a:r>
          </a:p>
        </p:txBody>
      </p:sp>
      <p:sp>
        <p:nvSpPr>
          <p:cNvPr id="4" name="Google Shape;24;p1"/>
          <p:cNvSpPr txBox="1">
            <a:spLocks noGrp="1"/>
          </p:cNvSpPr>
          <p:nvPr>
            <p:ph type="sldNum" idx="12"/>
          </p:nvPr>
        </p:nvSpPr>
        <p:spPr>
          <a:xfrm>
            <a:off x="11071225" y="6448425"/>
            <a:ext cx="812800" cy="180975"/>
          </a:xfrm>
        </p:spPr>
        <p:txBody>
          <a:bodyPr/>
          <a:lstStyle>
            <a:lvl1pPr>
              <a:defRPr/>
            </a:lvl1pPr>
          </a:lstStyle>
          <a:p>
            <a:pPr>
              <a:defRPr/>
            </a:pPr>
            <a:fld id="{F74B8CA6-456B-403B-8FE6-C7D4420E3BD9}" type="slidenum">
              <a:rPr lang="en-US" altLang="en-US"/>
              <a:pPr>
                <a:defRPr/>
              </a:pPr>
              <a:t>‹#›</a:t>
            </a:fld>
            <a:endParaRPr lang="en-US" altLang="en-US"/>
          </a:p>
        </p:txBody>
      </p:sp>
    </p:spTree>
    <p:extLst>
      <p:ext uri="{BB962C8B-B14F-4D97-AF65-F5344CB8AC3E}">
        <p14:creationId xmlns:p14="http://schemas.microsoft.com/office/powerpoint/2010/main" xmlns="" val="212770625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78E9E584-C25E-4B41-A056-33B3145C6F01}" type="slidenum">
              <a:rPr lang="en-US"/>
              <a:pPr>
                <a:defRPr/>
              </a:pPr>
              <a:t>‹#›</a:t>
            </a:fld>
            <a:endParaRPr lang="en-US"/>
          </a:p>
        </p:txBody>
      </p:sp>
    </p:spTree>
    <p:extLst>
      <p:ext uri="{BB962C8B-B14F-4D97-AF65-F5344CB8AC3E}">
        <p14:creationId xmlns:p14="http://schemas.microsoft.com/office/powerpoint/2010/main" xmlns="" val="398320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EBE427CD-D07B-46DD-BCD2-3AA73342313C}" type="slidenum">
              <a:rPr lang="en-US"/>
              <a:pPr>
                <a:defRPr/>
              </a:pPr>
              <a:t>‹#›</a:t>
            </a:fld>
            <a:endParaRPr lang="en-US"/>
          </a:p>
        </p:txBody>
      </p:sp>
    </p:spTree>
    <p:extLst>
      <p:ext uri="{BB962C8B-B14F-4D97-AF65-F5344CB8AC3E}">
        <p14:creationId xmlns:p14="http://schemas.microsoft.com/office/powerpoint/2010/main" xmlns="" val="348529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F934FC15-90CF-4EDE-A50C-9B5152FF1F69}" type="slidenum">
              <a:rPr lang="en-US"/>
              <a:pPr>
                <a:defRPr/>
              </a:pPr>
              <a:t>‹#›</a:t>
            </a:fld>
            <a:endParaRPr lang="en-US"/>
          </a:p>
        </p:txBody>
      </p:sp>
    </p:spTree>
    <p:extLst>
      <p:ext uri="{BB962C8B-B14F-4D97-AF65-F5344CB8AC3E}">
        <p14:creationId xmlns:p14="http://schemas.microsoft.com/office/powerpoint/2010/main" xmlns="" val="390644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00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825625"/>
            <a:ext cx="51800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33B3BAF4-4E67-4D9F-BFE5-CD244B885515}" type="slidenum">
              <a:rPr lang="en-US"/>
              <a:pPr>
                <a:defRPr/>
              </a:pPr>
              <a:t>‹#›</a:t>
            </a:fld>
            <a:endParaRPr lang="en-US"/>
          </a:p>
        </p:txBody>
      </p:sp>
    </p:spTree>
    <p:extLst>
      <p:ext uri="{BB962C8B-B14F-4D97-AF65-F5344CB8AC3E}">
        <p14:creationId xmlns:p14="http://schemas.microsoft.com/office/powerpoint/2010/main" xmlns="" val="52506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9" name="Slide Number Placeholder 5"/>
          <p:cNvSpPr>
            <a:spLocks noGrp="1"/>
          </p:cNvSpPr>
          <p:nvPr>
            <p:ph type="sldNum" sz="quarter" idx="12"/>
          </p:nvPr>
        </p:nvSpPr>
        <p:spPr/>
        <p:txBody>
          <a:bodyPr/>
          <a:lstStyle>
            <a:lvl1pPr>
              <a:defRPr/>
            </a:lvl1pPr>
          </a:lstStyle>
          <a:p>
            <a:pPr>
              <a:defRPr/>
            </a:pPr>
            <a:fld id="{80ABD576-314B-48C6-BA56-0042806CF40F}" type="slidenum">
              <a:rPr lang="en-US"/>
              <a:pPr>
                <a:defRPr/>
              </a:pPr>
              <a:t>‹#›</a:t>
            </a:fld>
            <a:endParaRPr lang="en-US"/>
          </a:p>
        </p:txBody>
      </p:sp>
    </p:spTree>
    <p:extLst>
      <p:ext uri="{BB962C8B-B14F-4D97-AF65-F5344CB8AC3E}">
        <p14:creationId xmlns:p14="http://schemas.microsoft.com/office/powerpoint/2010/main" xmlns="" val="286970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5" name="Slide Number Placeholder 5"/>
          <p:cNvSpPr>
            <a:spLocks noGrp="1"/>
          </p:cNvSpPr>
          <p:nvPr>
            <p:ph type="sldNum" sz="quarter" idx="12"/>
          </p:nvPr>
        </p:nvSpPr>
        <p:spPr/>
        <p:txBody>
          <a:bodyPr/>
          <a:lstStyle>
            <a:lvl1pPr>
              <a:defRPr/>
            </a:lvl1pPr>
          </a:lstStyle>
          <a:p>
            <a:pPr>
              <a:defRPr/>
            </a:pPr>
            <a:fld id="{03779451-EEE8-4D79-B754-21464347DAA3}" type="slidenum">
              <a:rPr lang="en-US"/>
              <a:pPr>
                <a:defRPr/>
              </a:pPr>
              <a:t>‹#›</a:t>
            </a:fld>
            <a:endParaRPr lang="en-US"/>
          </a:p>
        </p:txBody>
      </p:sp>
    </p:spTree>
    <p:extLst>
      <p:ext uri="{BB962C8B-B14F-4D97-AF65-F5344CB8AC3E}">
        <p14:creationId xmlns:p14="http://schemas.microsoft.com/office/powerpoint/2010/main" xmlns="" val="34990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4" name="Slide Number Placeholder 5"/>
          <p:cNvSpPr>
            <a:spLocks noGrp="1"/>
          </p:cNvSpPr>
          <p:nvPr>
            <p:ph type="sldNum" sz="quarter" idx="12"/>
          </p:nvPr>
        </p:nvSpPr>
        <p:spPr/>
        <p:txBody>
          <a:bodyPr/>
          <a:lstStyle>
            <a:lvl1pPr>
              <a:defRPr/>
            </a:lvl1pPr>
          </a:lstStyle>
          <a:p>
            <a:pPr>
              <a:defRPr/>
            </a:pPr>
            <a:fld id="{D2B26C17-4926-41B1-BE1B-3A583DEAFBE5}" type="slidenum">
              <a:rPr lang="en-US"/>
              <a:pPr>
                <a:defRPr/>
              </a:pPr>
              <a:t>‹#›</a:t>
            </a:fld>
            <a:endParaRPr lang="en-US"/>
          </a:p>
        </p:txBody>
      </p:sp>
    </p:spTree>
    <p:extLst>
      <p:ext uri="{BB962C8B-B14F-4D97-AF65-F5344CB8AC3E}">
        <p14:creationId xmlns:p14="http://schemas.microsoft.com/office/powerpoint/2010/main" xmlns="" val="128130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EBAECFFD-AF3C-477D-AECE-9B59C4385F1C}" type="slidenum">
              <a:rPr lang="en-US" altLang="en-US"/>
              <a:pPr>
                <a:defRPr/>
              </a:pPr>
              <a:t>‹#›</a:t>
            </a:fld>
            <a:endParaRPr lang="en-US" altLang="en-US"/>
          </a:p>
        </p:txBody>
      </p:sp>
    </p:spTree>
    <p:extLst>
      <p:ext uri="{BB962C8B-B14F-4D97-AF65-F5344CB8AC3E}">
        <p14:creationId xmlns:p14="http://schemas.microsoft.com/office/powerpoint/2010/main" xmlns="" val="28008070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5F075ACD-7351-45A0-9A93-C65678AF4D81}" type="slidenum">
              <a:rPr lang="en-US"/>
              <a:pPr>
                <a:defRPr/>
              </a:pPr>
              <a:t>‹#›</a:t>
            </a:fld>
            <a:endParaRPr lang="en-US"/>
          </a:p>
        </p:txBody>
      </p:sp>
    </p:spTree>
    <p:extLst>
      <p:ext uri="{BB962C8B-B14F-4D97-AF65-F5344CB8AC3E}">
        <p14:creationId xmlns:p14="http://schemas.microsoft.com/office/powerpoint/2010/main" xmlns="" val="233968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1600" y="987425"/>
            <a:ext cx="61706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80906CBD-A9EB-4BB1-87CE-88A1CC563649}" type="slidenum">
              <a:rPr lang="en-US"/>
              <a:pPr>
                <a:defRPr/>
              </a:pPr>
              <a:t>‹#›</a:t>
            </a:fld>
            <a:endParaRPr lang="en-US"/>
          </a:p>
        </p:txBody>
      </p:sp>
    </p:spTree>
    <p:extLst>
      <p:ext uri="{BB962C8B-B14F-4D97-AF65-F5344CB8AC3E}">
        <p14:creationId xmlns:p14="http://schemas.microsoft.com/office/powerpoint/2010/main" xmlns="" val="4016116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453133E6-2EA9-4DA1-99AA-E5057BD59D51}" type="slidenum">
              <a:rPr lang="en-US"/>
              <a:pPr>
                <a:defRPr/>
              </a:pPr>
              <a:t>‹#›</a:t>
            </a:fld>
            <a:endParaRPr lang="en-US"/>
          </a:p>
        </p:txBody>
      </p:sp>
    </p:spTree>
    <p:extLst>
      <p:ext uri="{BB962C8B-B14F-4D97-AF65-F5344CB8AC3E}">
        <p14:creationId xmlns:p14="http://schemas.microsoft.com/office/powerpoint/2010/main" xmlns="" val="174561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266C25D2-1902-48BE-BB51-E362574BB2B3}" type="slidenum">
              <a:rPr lang="en-US"/>
              <a:pPr>
                <a:defRPr/>
              </a:pPr>
              <a:t>‹#›</a:t>
            </a:fld>
            <a:endParaRPr lang="en-US"/>
          </a:p>
        </p:txBody>
      </p:sp>
    </p:spTree>
    <p:extLst>
      <p:ext uri="{BB962C8B-B14F-4D97-AF65-F5344CB8AC3E}">
        <p14:creationId xmlns:p14="http://schemas.microsoft.com/office/powerpoint/2010/main" xmlns="" val="358696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6" name="Slide Number Placeholder 5"/>
          <p:cNvSpPr>
            <a:spLocks noGrp="1"/>
          </p:cNvSpPr>
          <p:nvPr>
            <p:ph type="sldNum" sz="quarter" idx="12"/>
          </p:nvPr>
        </p:nvSpPr>
        <p:spPr/>
        <p:txBody>
          <a:bodyPr/>
          <a:lstStyle>
            <a:lvl1pPr>
              <a:defRPr/>
            </a:lvl1pPr>
          </a:lstStyle>
          <a:p>
            <a:pPr>
              <a:defRPr/>
            </a:pPr>
            <a:fld id="{FFFBB9B6-AB41-4B51-AE49-A38D64972E25}" type="slidenum">
              <a:rPr lang="en-US" altLang="en-US"/>
              <a:pPr>
                <a:defRPr/>
              </a:pPr>
              <a:t>‹#›</a:t>
            </a:fld>
            <a:endParaRPr lang="en-US" altLang="en-US"/>
          </a:p>
        </p:txBody>
      </p:sp>
    </p:spTree>
    <p:extLst>
      <p:ext uri="{BB962C8B-B14F-4D97-AF65-F5344CB8AC3E}">
        <p14:creationId xmlns:p14="http://schemas.microsoft.com/office/powerpoint/2010/main" xmlns="" val="29729442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4"/>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78D69BB7-BD53-4FA9-91DC-19A06CE768E7}" type="slidenum">
              <a:rPr lang="en-US" altLang="en-US"/>
              <a:pPr>
                <a:defRPr/>
              </a:pPr>
              <a:t>‹#›</a:t>
            </a:fld>
            <a:endParaRPr lang="en-US" altLang="en-US"/>
          </a:p>
        </p:txBody>
      </p:sp>
    </p:spTree>
    <p:extLst>
      <p:ext uri="{BB962C8B-B14F-4D97-AF65-F5344CB8AC3E}">
        <p14:creationId xmlns:p14="http://schemas.microsoft.com/office/powerpoint/2010/main" xmlns="" val="333318766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9" name="Slide Number Placeholder 5"/>
          <p:cNvSpPr>
            <a:spLocks noGrp="1"/>
          </p:cNvSpPr>
          <p:nvPr>
            <p:ph type="sldNum" sz="quarter" idx="12"/>
          </p:nvPr>
        </p:nvSpPr>
        <p:spPr/>
        <p:txBody>
          <a:bodyPr/>
          <a:lstStyle>
            <a:lvl1pPr>
              <a:defRPr/>
            </a:lvl1pPr>
          </a:lstStyle>
          <a:p>
            <a:pPr>
              <a:defRPr/>
            </a:pPr>
            <a:fld id="{B30D31C1-03F5-42D5-909C-6D6B595622CD}" type="slidenum">
              <a:rPr lang="en-US" altLang="en-US"/>
              <a:pPr>
                <a:defRPr/>
              </a:pPr>
              <a:t>‹#›</a:t>
            </a:fld>
            <a:endParaRPr lang="en-US" altLang="en-US"/>
          </a:p>
        </p:txBody>
      </p:sp>
    </p:spTree>
    <p:extLst>
      <p:ext uri="{BB962C8B-B14F-4D97-AF65-F5344CB8AC3E}">
        <p14:creationId xmlns:p14="http://schemas.microsoft.com/office/powerpoint/2010/main" xmlns="" val="370182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5" name="Slide Number Placeholder 5"/>
          <p:cNvSpPr>
            <a:spLocks noGrp="1"/>
          </p:cNvSpPr>
          <p:nvPr>
            <p:ph type="sldNum" sz="quarter" idx="12"/>
          </p:nvPr>
        </p:nvSpPr>
        <p:spPr/>
        <p:txBody>
          <a:bodyPr/>
          <a:lstStyle>
            <a:lvl1pPr>
              <a:defRPr/>
            </a:lvl1pPr>
          </a:lstStyle>
          <a:p>
            <a:pPr>
              <a:defRPr/>
            </a:pPr>
            <a:fld id="{C884D984-3BB4-4B15-922C-F17A8C4A3283}" type="slidenum">
              <a:rPr lang="en-US" altLang="en-US"/>
              <a:pPr>
                <a:defRPr/>
              </a:pPr>
              <a:t>‹#›</a:t>
            </a:fld>
            <a:endParaRPr lang="en-US" altLang="en-US"/>
          </a:p>
        </p:txBody>
      </p:sp>
    </p:spTree>
    <p:extLst>
      <p:ext uri="{BB962C8B-B14F-4D97-AF65-F5344CB8AC3E}">
        <p14:creationId xmlns:p14="http://schemas.microsoft.com/office/powerpoint/2010/main" xmlns="" val="248004563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4" name="Slide Number Placeholder 5"/>
          <p:cNvSpPr>
            <a:spLocks noGrp="1"/>
          </p:cNvSpPr>
          <p:nvPr>
            <p:ph type="sldNum" sz="quarter" idx="12"/>
          </p:nvPr>
        </p:nvSpPr>
        <p:spPr/>
        <p:txBody>
          <a:bodyPr/>
          <a:lstStyle>
            <a:lvl1pPr>
              <a:defRPr/>
            </a:lvl1pPr>
          </a:lstStyle>
          <a:p>
            <a:pPr>
              <a:defRPr/>
            </a:pPr>
            <a:fld id="{34C03613-EBC0-4E64-B00D-75A8257DB48B}" type="slidenum">
              <a:rPr lang="en-US" altLang="en-US"/>
              <a:pPr>
                <a:defRPr/>
              </a:pPr>
              <a:t>‹#›</a:t>
            </a:fld>
            <a:endParaRPr lang="en-US" altLang="en-US"/>
          </a:p>
        </p:txBody>
      </p:sp>
    </p:spTree>
    <p:extLst>
      <p:ext uri="{BB962C8B-B14F-4D97-AF65-F5344CB8AC3E}">
        <p14:creationId xmlns:p14="http://schemas.microsoft.com/office/powerpoint/2010/main" xmlns="" val="197067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4" y="1435102"/>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9EAFCF5D-BD59-48F1-AFDF-25CCF53E46C8}" type="slidenum">
              <a:rPr lang="en-US" altLang="en-US"/>
              <a:pPr>
                <a:defRPr/>
              </a:pPr>
              <a:t>‹#›</a:t>
            </a:fld>
            <a:endParaRPr lang="en-US" altLang="en-US"/>
          </a:p>
        </p:txBody>
      </p:sp>
    </p:spTree>
    <p:extLst>
      <p:ext uri="{BB962C8B-B14F-4D97-AF65-F5344CB8AC3E}">
        <p14:creationId xmlns:p14="http://schemas.microsoft.com/office/powerpoint/2010/main" xmlns="" val="226080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Dr. Ashok Kumar, SBS, Shobhit University, Meerut</a:t>
            </a:r>
          </a:p>
        </p:txBody>
      </p:sp>
      <p:sp>
        <p:nvSpPr>
          <p:cNvPr id="7" name="Slide Number Placeholder 5"/>
          <p:cNvSpPr>
            <a:spLocks noGrp="1"/>
          </p:cNvSpPr>
          <p:nvPr>
            <p:ph type="sldNum" sz="quarter" idx="12"/>
          </p:nvPr>
        </p:nvSpPr>
        <p:spPr/>
        <p:txBody>
          <a:bodyPr/>
          <a:lstStyle>
            <a:lvl1pPr>
              <a:defRPr/>
            </a:lvl1pPr>
          </a:lstStyle>
          <a:p>
            <a:pPr>
              <a:defRPr/>
            </a:pPr>
            <a:fld id="{18BF7112-732B-4357-8CB8-C4059467E564}" type="slidenum">
              <a:rPr lang="en-US" altLang="en-US"/>
              <a:pPr>
                <a:defRPr/>
              </a:pPr>
              <a:t>‹#›</a:t>
            </a:fld>
            <a:endParaRPr lang="en-US" altLang="en-US"/>
          </a:p>
        </p:txBody>
      </p:sp>
    </p:spTree>
    <p:extLst>
      <p:ext uri="{BB962C8B-B14F-4D97-AF65-F5344CB8AC3E}">
        <p14:creationId xmlns:p14="http://schemas.microsoft.com/office/powerpoint/2010/main" xmlns="" val="361323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696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sym typeface="Arial" pitchFamily="34" charset="0"/>
              </a:defRPr>
            </a:lvl1pPr>
          </a:lstStyle>
          <a:p>
            <a:pPr>
              <a:defRPr/>
            </a:pPr>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sym typeface="Arial" pitchFamily="34" charset="0"/>
              </a:defRPr>
            </a:lvl1pPr>
          </a:lstStyle>
          <a:p>
            <a:pPr>
              <a:defRPr/>
            </a:pPr>
            <a:r>
              <a:rPr lang="en-US"/>
              <a:t>Dr. Ashok Kumar, SBS, Shobhit University, Meerut</a:t>
            </a:r>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0AF19E-E4E1-4319-9F39-123DBBB479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45" r:id="rId1"/>
    <p:sldLayoutId id="2147486146" r:id="rId2"/>
    <p:sldLayoutId id="2147486147" r:id="rId3"/>
    <p:sldLayoutId id="2147486148" r:id="rId4"/>
    <p:sldLayoutId id="2147486149" r:id="rId5"/>
    <p:sldLayoutId id="2147486150" r:id="rId6"/>
    <p:sldLayoutId id="2147486151" r:id="rId7"/>
    <p:sldLayoutId id="2147486152" r:id="rId8"/>
    <p:sldLayoutId id="2147486153" r:id="rId9"/>
    <p:sldLayoutId id="2147486154" r:id="rId10"/>
    <p:sldLayoutId id="2147486155" r:id="rId11"/>
    <p:sldLayoutId id="2147486167" r:id="rId12"/>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2425"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2425"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Dr. Ashok Kumar, SBS, Shobhit University, Meerut</a:t>
            </a:r>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D591DD3-DF01-49DC-8637-D6E0596BB3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56" r:id="rId1"/>
    <p:sldLayoutId id="2147486157" r:id="rId2"/>
    <p:sldLayoutId id="2147486158" r:id="rId3"/>
    <p:sldLayoutId id="2147486159" r:id="rId4"/>
    <p:sldLayoutId id="2147486160" r:id="rId5"/>
    <p:sldLayoutId id="2147486161" r:id="rId6"/>
    <p:sldLayoutId id="2147486162" r:id="rId7"/>
    <p:sldLayoutId id="2147486163" r:id="rId8"/>
    <p:sldLayoutId id="2147486164" r:id="rId9"/>
    <p:sldLayoutId id="2147486165" r:id="rId10"/>
    <p:sldLayoutId id="2147486166"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oogle Shape;214;p21"/>
          <p:cNvSpPr/>
          <p:nvPr/>
        </p:nvSpPr>
        <p:spPr>
          <a:xfrm>
            <a:off x="2438400" y="2532063"/>
            <a:ext cx="6781800" cy="1816100"/>
          </a:xfrm>
          <a:prstGeom prst="rect">
            <a:avLst/>
          </a:prstGeom>
          <a:noFill/>
          <a:ln>
            <a:noFill/>
          </a:ln>
          <a:effectLst>
            <a:outerShdw blurRad="50800" dist="50800" dir="5400000" algn="ctr" rotWithShape="0">
              <a:schemeClr val="lt1"/>
            </a:outerShdw>
          </a:effectLst>
        </p:spPr>
        <p:txBody>
          <a:bodyPr spcFirstLastPara="1" lIns="91425" tIns="45700" rIns="91425" bIns="45700"/>
          <a:lstStyle/>
          <a:p>
            <a:pPr algn="ctr" eaLnBrk="1" fontAlgn="auto" hangingPunct="1">
              <a:spcBef>
                <a:spcPts val="0"/>
              </a:spcBef>
              <a:spcAft>
                <a:spcPts val="0"/>
              </a:spcAft>
              <a:buClr>
                <a:srgbClr val="7A1A06"/>
              </a:buClr>
              <a:buSzPts val="4000"/>
              <a:buFont typeface="Bookman Old Style"/>
              <a:buNone/>
              <a:defRPr/>
            </a:pPr>
            <a:endParaRPr kern="0" dirty="0">
              <a:latin typeface="Arial"/>
              <a:ea typeface="Arial"/>
              <a:cs typeface="Arial"/>
              <a:sym typeface="Arial"/>
            </a:endParaRPr>
          </a:p>
        </p:txBody>
      </p:sp>
      <p:sp>
        <p:nvSpPr>
          <p:cNvPr id="8" name="TextBox 7"/>
          <p:cNvSpPr txBox="1">
            <a:spLocks noChangeArrowheads="1"/>
          </p:cNvSpPr>
          <p:nvPr/>
        </p:nvSpPr>
        <p:spPr bwMode="auto">
          <a:xfrm>
            <a:off x="-1" y="0"/>
            <a:ext cx="12188825" cy="101566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chemeClr val="accent2">
                <a:lumMod val="75000"/>
              </a:schemeClr>
            </a:solidFill>
            <a:prstDash val="solid"/>
            <a:miter lim="800000"/>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eaLnBrk="1" hangingPunct="1">
              <a:spcBef>
                <a:spcPct val="0"/>
              </a:spcBef>
              <a:buNone/>
              <a:defRPr/>
            </a:pPr>
            <a:r>
              <a:rPr lang="en-IN" sz="2000" b="1" dirty="0" smtClean="0">
                <a:solidFill>
                  <a:srgbClr val="7030A0"/>
                </a:solidFill>
                <a:latin typeface="Arial" panose="020B0604020202020204" pitchFamily="34" charset="0"/>
              </a:rPr>
              <a:t>BBA VI Semester </a:t>
            </a:r>
            <a:endParaRPr lang="en-IN" sz="4000" b="1" dirty="0">
              <a:solidFill>
                <a:srgbClr val="7030A0"/>
              </a:solidFill>
              <a:latin typeface="Arial" panose="020B0604020202020204" pitchFamily="34" charset="0"/>
            </a:endParaRPr>
          </a:p>
          <a:p>
            <a:pPr lvl="0" algn="ctr" eaLnBrk="1" hangingPunct="1">
              <a:spcBef>
                <a:spcPct val="0"/>
              </a:spcBef>
              <a:buNone/>
              <a:defRPr/>
            </a:pPr>
            <a:r>
              <a:rPr lang="en-US" sz="4000" b="1" dirty="0" smtClean="0">
                <a:solidFill>
                  <a:srgbClr val="7030A0"/>
                </a:solidFill>
                <a:latin typeface="Arial" panose="020B0604020202020204" pitchFamily="34" charset="0"/>
              </a:rPr>
              <a:t>Goods &amp; Service Tax </a:t>
            </a:r>
            <a:endParaRPr lang="en-US" sz="2400" b="1" dirty="0">
              <a:solidFill>
                <a:srgbClr val="FF0000"/>
              </a:solidFill>
              <a:latin typeface="Arial" panose="020B0604020202020204" pitchFamily="34" charset="0"/>
            </a:endParaRPr>
          </a:p>
        </p:txBody>
      </p:sp>
      <p:sp>
        <p:nvSpPr>
          <p:cNvPr id="9" name="Rectangle 8"/>
          <p:cNvSpPr/>
          <p:nvPr/>
        </p:nvSpPr>
        <p:spPr>
          <a:xfrm>
            <a:off x="3846512" y="2286001"/>
            <a:ext cx="4572000" cy="1323439"/>
          </a:xfrm>
          <a:prstGeom prst="rect">
            <a:avLst/>
          </a:prstGeom>
        </p:spPr>
        <p:txBody>
          <a:bodyPr>
            <a:spAutoFit/>
          </a:bodyPr>
          <a:lstStyle/>
          <a:p>
            <a:pPr marL="1905"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20" normalizeH="0" baseline="0" noProof="0" dirty="0" smtClean="0">
                <a:ln>
                  <a:noFill/>
                </a:ln>
                <a:solidFill>
                  <a:srgbClr val="FF0000"/>
                </a:solidFill>
                <a:effectLst/>
                <a:uLnTx/>
                <a:uFillTx/>
              </a:rPr>
              <a:t> </a:t>
            </a:r>
            <a:r>
              <a:rPr kumimoji="0" lang="en-US" sz="1600" b="1" i="0" u="none" strike="noStrike" kern="0" cap="none" spc="-20" normalizeH="0" baseline="0" noProof="0" dirty="0">
                <a:ln>
                  <a:noFill/>
                </a:ln>
                <a:solidFill>
                  <a:srgbClr val="FF0000"/>
                </a:solidFill>
                <a:effectLst/>
                <a:uLnTx/>
                <a:uFillTx/>
              </a:rPr>
              <a:t>Adesh Kumar</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20" normalizeH="0" baseline="0" noProof="0" dirty="0">
                <a:ln>
                  <a:noFill/>
                </a:ln>
                <a:solidFill>
                  <a:srgbClr val="FF0000"/>
                </a:solidFill>
                <a:effectLst/>
                <a:uLnTx/>
                <a:uFillTx/>
              </a:rPr>
              <a:t>Assistant Professor, </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20" normalizeH="0" baseline="0" noProof="0" dirty="0">
                <a:ln>
                  <a:noFill/>
                </a:ln>
                <a:solidFill>
                  <a:srgbClr val="FF0000"/>
                </a:solidFill>
                <a:effectLst/>
                <a:uLnTx/>
                <a:uFillTx/>
              </a:rPr>
              <a:t>SBS&amp;E </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20" normalizeH="0" baseline="0" noProof="0" dirty="0">
                <a:ln>
                  <a:noFill/>
                </a:ln>
                <a:solidFill>
                  <a:srgbClr val="FF0000"/>
                </a:solidFill>
                <a:effectLst/>
                <a:uLnTx/>
                <a:uFillTx/>
              </a:rPr>
              <a:t>(Shobhit University</a:t>
            </a:r>
            <a:r>
              <a:rPr kumimoji="0" lang="en-US" sz="1600" b="0" i="0" u="none" strike="noStrike" kern="0" cap="none" spc="-20" normalizeH="0" baseline="0" noProof="0" dirty="0" smtClean="0">
                <a:ln>
                  <a:noFill/>
                </a:ln>
                <a:solidFill>
                  <a:srgbClr val="FF0000"/>
                </a:solidFill>
                <a:effectLst/>
                <a:uLnTx/>
                <a:uFillTx/>
              </a:rPr>
              <a:t>), </a:t>
            </a:r>
            <a:r>
              <a:rPr kumimoji="0" lang="en-US" sz="1600" b="0" i="0" u="none" strike="noStrike" kern="0" cap="none" spc="-20" normalizeH="0" baseline="0" noProof="0" dirty="0">
                <a:ln>
                  <a:noFill/>
                </a:ln>
                <a:solidFill>
                  <a:srgbClr val="FF0000"/>
                </a:solidFill>
                <a:effectLst/>
                <a:uLnTx/>
                <a:uFillTx/>
              </a:rPr>
              <a:t>India</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20" normalizeH="0" baseline="0" noProof="0" dirty="0">
                <a:ln>
                  <a:noFill/>
                </a:ln>
                <a:solidFill>
                  <a:srgbClr val="FF0000"/>
                </a:solidFill>
                <a:effectLst/>
                <a:uLnTx/>
                <a:uFillTx/>
              </a:rPr>
              <a:t>E-mail: adesh.kumar@shobhituniversity.ac.in</a:t>
            </a:r>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620241"/>
            <a:ext cx="12041945" cy="3237759"/>
          </a:xfrm>
          <a:prstGeom prst="rect">
            <a:avLst/>
          </a:prstGeom>
        </p:spPr>
      </p:pic>
      <p:pic>
        <p:nvPicPr>
          <p:cNvPr id="2" name="Picture 1"/>
          <p:cNvPicPr>
            <a:picLocks noChangeAspect="1"/>
          </p:cNvPicPr>
          <p:nvPr/>
        </p:nvPicPr>
        <p:blipFill>
          <a:blip r:embed="rId4"/>
          <a:stretch>
            <a:fillRect/>
          </a:stretch>
        </p:blipFill>
        <p:spPr>
          <a:xfrm>
            <a:off x="10058400" y="2019833"/>
            <a:ext cx="1485189" cy="1485189"/>
          </a:xfrm>
          <a:prstGeom prst="rect">
            <a:avLst/>
          </a:prstGeom>
        </p:spPr>
      </p:pic>
      <p:pic>
        <p:nvPicPr>
          <p:cNvPr id="3" name="Picture 2"/>
          <p:cNvPicPr>
            <a:picLocks noChangeAspect="1"/>
          </p:cNvPicPr>
          <p:nvPr/>
        </p:nvPicPr>
        <p:blipFill>
          <a:blip r:embed="rId5"/>
          <a:stretch>
            <a:fillRect/>
          </a:stretch>
        </p:blipFill>
        <p:spPr>
          <a:xfrm>
            <a:off x="453959" y="2017469"/>
            <a:ext cx="1487553" cy="1487553"/>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txBox="1">
            <a:spLocks noChangeArrowheads="1"/>
          </p:cNvSpPr>
          <p:nvPr/>
        </p:nvSpPr>
        <p:spPr bwMode="auto">
          <a:xfrm>
            <a:off x="460375" y="938213"/>
            <a:ext cx="11279188" cy="526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697" rIns="0" bIns="0">
            <a:spAutoFit/>
          </a:bodyPr>
          <a:lstStyle>
            <a:lvl1pPr marL="354013" indent="-341313">
              <a:spcBef>
                <a:spcPct val="20000"/>
              </a:spcBef>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4013" algn="l"/>
                <a:tab pos="2290763" algn="l"/>
                <a:tab pos="4148138" algn="l"/>
                <a:tab pos="4737100" algn="l"/>
                <a:tab pos="5543550" algn="l"/>
                <a:tab pos="5954713" algn="l"/>
                <a:tab pos="7612063" algn="l"/>
                <a:tab pos="8083550" algn="l"/>
                <a:tab pos="8978900" algn="l"/>
                <a:tab pos="9528175" algn="l"/>
                <a:tab pos="10198100" algn="l"/>
              </a:tabLst>
              <a:defRPr sz="2000">
                <a:solidFill>
                  <a:schemeClr val="tx1"/>
                </a:solidFill>
                <a:latin typeface="Calibri" panose="020F0502020204030204" pitchFamily="34" charset="0"/>
              </a:defRPr>
            </a:lvl9pPr>
          </a:lstStyle>
          <a:p>
            <a:pPr>
              <a:lnSpc>
                <a:spcPct val="110000"/>
              </a:lnSpc>
              <a:spcBef>
                <a:spcPts val="100"/>
              </a:spcBef>
              <a:buSzPct val="75000"/>
              <a:buFont typeface="Wingdings" panose="05000000000000000000" pitchFamily="2" charset="2"/>
              <a:buChar char=""/>
            </a:pPr>
            <a:r>
              <a:rPr lang="en-US" altLang="en-US" sz="2700">
                <a:solidFill>
                  <a:srgbClr val="000000"/>
                </a:solidFill>
                <a:latin typeface="Arial" panose="020B0604020202020204" pitchFamily="34" charset="0"/>
              </a:rPr>
              <a:t>Concurrent	jurisdiction	for	levy	&amp;	collection	of	GST	by	the	Centre  (CGST) and the States (SGST)</a:t>
            </a:r>
          </a:p>
          <a:p>
            <a:pPr>
              <a:lnSpc>
                <a:spcPct val="110000"/>
              </a:lnSpc>
              <a:spcBef>
                <a:spcPts val="1200"/>
              </a:spcBef>
              <a:buSzPct val="75000"/>
              <a:buFont typeface="Wingdings" panose="05000000000000000000" pitchFamily="2" charset="2"/>
              <a:buChar char=""/>
            </a:pPr>
            <a:r>
              <a:rPr lang="en-US" altLang="en-US" sz="2700">
                <a:solidFill>
                  <a:srgbClr val="000000"/>
                </a:solidFill>
                <a:latin typeface="Arial" panose="020B0604020202020204" pitchFamily="34" charset="0"/>
              </a:rPr>
              <a:t>Centre to levy and collect IGST on supplies in the course 	of inter-  State supplies &amp; imports</a:t>
            </a:r>
          </a:p>
          <a:p>
            <a:pPr>
              <a:spcBef>
                <a:spcPts val="1488"/>
              </a:spcBef>
              <a:buSzPct val="75000"/>
              <a:buFont typeface="Wingdings" panose="05000000000000000000" pitchFamily="2" charset="2"/>
              <a:buChar char=""/>
            </a:pPr>
            <a:r>
              <a:rPr lang="en-US" altLang="en-US" sz="2700">
                <a:solidFill>
                  <a:srgbClr val="000000"/>
                </a:solidFill>
                <a:latin typeface="Arial" panose="020B0604020202020204" pitchFamily="34" charset="0"/>
              </a:rPr>
              <a:t>Compensation for loss of revenue to States for five years</a:t>
            </a:r>
          </a:p>
          <a:p>
            <a:pPr>
              <a:lnSpc>
                <a:spcPct val="110000"/>
              </a:lnSpc>
              <a:spcBef>
                <a:spcPts val="913"/>
              </a:spcBef>
              <a:buSzPct val="75000"/>
              <a:buFont typeface="Wingdings" panose="05000000000000000000" pitchFamily="2" charset="2"/>
              <a:buChar char=""/>
            </a:pPr>
            <a:r>
              <a:rPr lang="en-US" altLang="en-US" sz="2700">
                <a:solidFill>
                  <a:srgbClr val="000000"/>
                </a:solidFill>
                <a:latin typeface="Arial" panose="020B0604020202020204" pitchFamily="34" charset="0"/>
              </a:rPr>
              <a:t>All transactions and processes only through electronic mode – Non-  intrusive administration</a:t>
            </a:r>
          </a:p>
          <a:p>
            <a:pPr>
              <a:spcBef>
                <a:spcPts val="1538"/>
              </a:spcBef>
              <a:buSzPct val="75000"/>
              <a:buFont typeface="Wingdings" panose="05000000000000000000" pitchFamily="2" charset="2"/>
              <a:buChar char=""/>
            </a:pPr>
            <a:r>
              <a:rPr lang="en-US" altLang="en-US" sz="2700">
                <a:solidFill>
                  <a:srgbClr val="000000"/>
                </a:solidFill>
                <a:latin typeface="Arial" panose="020B0604020202020204" pitchFamily="34" charset="0"/>
              </a:rPr>
              <a:t>PAN Based Registration</a:t>
            </a:r>
          </a:p>
          <a:p>
            <a:pPr>
              <a:spcBef>
                <a:spcPts val="1538"/>
              </a:spcBef>
              <a:buSzPct val="75000"/>
              <a:buFont typeface="Wingdings" panose="05000000000000000000" pitchFamily="2" charset="2"/>
              <a:buChar char=""/>
            </a:pPr>
            <a:r>
              <a:rPr lang="en-US" altLang="en-US" sz="2700">
                <a:solidFill>
                  <a:srgbClr val="000000"/>
                </a:solidFill>
                <a:latin typeface="Arial" panose="020B0604020202020204" pitchFamily="34" charset="0"/>
              </a:rPr>
              <a:t>Input Tax Credit available on taxes paid on all procurements  (except few specified items)</a:t>
            </a:r>
          </a:p>
        </p:txBody>
      </p:sp>
      <p:sp>
        <p:nvSpPr>
          <p:cNvPr id="3" name="object 3"/>
          <p:cNvSpPr txBox="1">
            <a:spLocks noGrp="1"/>
          </p:cNvSpPr>
          <p:nvPr>
            <p:ph type="title"/>
          </p:nvPr>
        </p:nvSpPr>
        <p:spPr>
          <a:xfrm>
            <a:off x="2500313" y="179388"/>
            <a:ext cx="6615112" cy="512762"/>
          </a:xfrm>
        </p:spPr>
        <p:txBody>
          <a:bodyPr lIns="0" tIns="12697" rIns="0" bIns="0" rtlCol="0">
            <a:spAutoFit/>
          </a:bodyPr>
          <a:lstStyle/>
          <a:p>
            <a:pPr marL="12696">
              <a:spcBef>
                <a:spcPts val="100"/>
              </a:spcBef>
              <a:defRPr/>
            </a:pPr>
            <a:r>
              <a:rPr sz="3199" b="1" spc="-5" dirty="0">
                <a:solidFill>
                  <a:srgbClr val="FF0000"/>
                </a:solidFill>
                <a:latin typeface="Arial"/>
                <a:cs typeface="Arial"/>
              </a:rPr>
              <a:t>Main Features </a:t>
            </a:r>
            <a:r>
              <a:rPr sz="3199" b="1" dirty="0">
                <a:solidFill>
                  <a:srgbClr val="FF0000"/>
                </a:solidFill>
                <a:latin typeface="Arial"/>
                <a:cs typeface="Arial"/>
              </a:rPr>
              <a:t>of the GST </a:t>
            </a:r>
            <a:r>
              <a:rPr sz="3199" b="1" dirty="0" smtClean="0">
                <a:solidFill>
                  <a:srgbClr val="FF0000"/>
                </a:solidFill>
                <a:latin typeface="Arial"/>
                <a:cs typeface="Arial"/>
              </a:rPr>
              <a:t>Act</a:t>
            </a:r>
            <a:endParaRPr sz="3199" dirty="0">
              <a:solidFill>
                <a:srgbClr val="FF0000"/>
              </a:solidFill>
              <a:latin typeface="Arial"/>
              <a:cs typeface="Aria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smtClean="0">
                <a:solidFill>
                  <a:srgbClr val="FF0000"/>
                </a:solidFill>
              </a:rPr>
              <a:t>Tax Structure in India Before GST</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t="10133" b="4437"/>
          <a:stretch>
            <a:fillRect/>
          </a:stretch>
        </p:blipFill>
        <p:spPr>
          <a:xfrm>
            <a:off x="407988" y="1347788"/>
            <a:ext cx="11464925" cy="5510212"/>
          </a:xfr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rcRect b="5582"/>
          <a:stretch>
            <a:fillRect/>
          </a:stretch>
        </p:blipFill>
        <p:spPr>
          <a:xfrm>
            <a:off x="-33338" y="368300"/>
            <a:ext cx="12222163" cy="6272213"/>
          </a:xfr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0"/>
            <a:ext cx="10969625" cy="461963"/>
          </a:xfrm>
        </p:spPr>
        <p:txBody>
          <a:bodyPr/>
          <a:lstStyle/>
          <a:p>
            <a:r>
              <a:rPr lang="en-US" altLang="en-US" b="1" smtClean="0">
                <a:solidFill>
                  <a:srgbClr val="FF0000"/>
                </a:solidFill>
              </a:rPr>
              <a:t>Tax Structure in India Before GST</a:t>
            </a:r>
          </a:p>
        </p:txBody>
      </p:sp>
      <p:pic>
        <p:nvPicPr>
          <p:cNvPr id="22531" name="Content Placeholder 4"/>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44500" y="665163"/>
            <a:ext cx="11299825" cy="6192837"/>
          </a:xfr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0850" y="0"/>
            <a:ext cx="11217275" cy="6875463"/>
          </a:xfr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74638"/>
            <a:ext cx="10969625" cy="708025"/>
          </a:xfrm>
        </p:spPr>
        <p:txBody>
          <a:bodyPr/>
          <a:lstStyle/>
          <a:p>
            <a:r>
              <a:rPr lang="en-US" altLang="en-US" b="1" smtClean="0">
                <a:solidFill>
                  <a:srgbClr val="FF0000"/>
                </a:solidFill>
              </a:rPr>
              <a:t>GST</a:t>
            </a:r>
            <a:endParaRPr lang="en-US" altLang="en-US" smtClean="0">
              <a:solidFill>
                <a:srgbClr val="FF0000"/>
              </a:solidFill>
            </a:endParaRPr>
          </a:p>
        </p:txBody>
      </p:sp>
      <p:sp>
        <p:nvSpPr>
          <p:cNvPr id="25603" name="Content Placeholder 2"/>
          <p:cNvSpPr>
            <a:spLocks noGrp="1"/>
          </p:cNvSpPr>
          <p:nvPr>
            <p:ph idx="1"/>
          </p:nvPr>
        </p:nvSpPr>
        <p:spPr>
          <a:xfrm>
            <a:off x="355600" y="982663"/>
            <a:ext cx="11436350" cy="5143500"/>
          </a:xfrm>
        </p:spPr>
        <p:txBody>
          <a:bodyPr/>
          <a:lstStyle/>
          <a:p>
            <a:pPr algn="just" eaLnBrk="1" hangingPunct="1">
              <a:buFont typeface="Wingdings" panose="05000000000000000000" pitchFamily="2" charset="2"/>
              <a:buChar char="v"/>
            </a:pPr>
            <a:r>
              <a:rPr lang="en-US" altLang="en-US" sz="2600" smtClean="0"/>
              <a:t>GST is applicable on “supply” of goods or services as against the present concept of tax on manufacture of goods or on sale of goods or on provision of services.</a:t>
            </a:r>
          </a:p>
          <a:p>
            <a:pPr algn="just" eaLnBrk="1" hangingPunct="1">
              <a:buFont typeface="Wingdings" panose="05000000000000000000" pitchFamily="2" charset="2"/>
              <a:buChar char="v"/>
            </a:pPr>
            <a:r>
              <a:rPr lang="en-US" altLang="en-US" sz="2600" smtClean="0"/>
              <a:t>GST is based on the principle of destination based consumption taxation as against the Previous principle of origin-based taxation.</a:t>
            </a:r>
          </a:p>
          <a:p>
            <a:pPr algn="just" eaLnBrk="1" hangingPunct="1">
              <a:buFont typeface="Wingdings" panose="05000000000000000000" pitchFamily="2" charset="2"/>
              <a:buChar char="v"/>
            </a:pPr>
            <a:r>
              <a:rPr lang="en-US" altLang="en-US" sz="2600" smtClean="0"/>
              <a:t>It would be a dual GST with the Centre and the States simultaneously levying it on a common base. The GST to be levied by the Centre would be called Central GST (central tax- CGST) and that to be levied by the States [including Union territories with legislature] would be called State GST (state tax- SGST). Union territories without legislature would levy Union territory GST (union territory tax- UTGST).	</a:t>
            </a:r>
          </a:p>
          <a:p>
            <a:pPr algn="just" eaLnBrk="1" hangingPunct="1">
              <a:buFont typeface="Wingdings" panose="05000000000000000000" pitchFamily="2" charset="2"/>
              <a:buChar char="v"/>
            </a:pPr>
            <a:r>
              <a:rPr lang="en-US" altLang="en-US" sz="2600" smtClean="0"/>
              <a:t>An Integrated GST (integrated tax- IGST) would be levied on inter-State supply (including stock transfers) of goods or services. This would be collected by the Centre so that the credit chain is not disrupted.</a:t>
            </a:r>
            <a:endParaRPr lang="en-US" altLang="en-US" sz="2600" b="1"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0"/>
            <a:ext cx="12188825" cy="6819900"/>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rcRect b="5089"/>
          <a:stretch>
            <a:fillRect/>
          </a:stretch>
        </p:blipFill>
        <p:spPr>
          <a:xfrm>
            <a:off x="1870075" y="0"/>
            <a:ext cx="8461375" cy="6853238"/>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65250" y="968375"/>
          <a:ext cx="9675813" cy="4244977"/>
        </p:xfrm>
        <a:graphic>
          <a:graphicData uri="http://schemas.openxmlformats.org/drawingml/2006/table">
            <a:tbl>
              <a:tblPr firstRow="1" bandRow="1">
                <a:tableStyleId>{5C22544A-7EE6-4342-B048-85BDC9FD1C3A}</a:tableStyleId>
              </a:tblPr>
              <a:tblGrid>
                <a:gridCol w="3225271"/>
                <a:gridCol w="3225271"/>
                <a:gridCol w="3225271"/>
              </a:tblGrid>
              <a:tr h="809400">
                <a:tc>
                  <a:txBody>
                    <a:bodyPr/>
                    <a:lstStyle/>
                    <a:p>
                      <a:pPr algn="ctr"/>
                      <a:r>
                        <a:rPr lang="en-US" sz="2800" dirty="0" smtClean="0"/>
                        <a:t>SOURCE</a:t>
                      </a:r>
                      <a:endParaRPr lang="en-US" sz="2800" dirty="0"/>
                    </a:p>
                  </a:txBody>
                  <a:tcPr marL="91436" marR="91436" anchor="ctr"/>
                </a:tc>
                <a:tc>
                  <a:txBody>
                    <a:bodyPr/>
                    <a:lstStyle/>
                    <a:p>
                      <a:pPr algn="ctr"/>
                      <a:r>
                        <a:rPr lang="en-US" sz="2800" dirty="0" smtClean="0"/>
                        <a:t>DESTINATION</a:t>
                      </a:r>
                      <a:endParaRPr lang="en-US" sz="2800" dirty="0"/>
                    </a:p>
                  </a:txBody>
                  <a:tcPr marL="91436" marR="91436" anchor="ctr"/>
                </a:tc>
                <a:tc>
                  <a:txBody>
                    <a:bodyPr/>
                    <a:lstStyle/>
                    <a:p>
                      <a:pPr algn="ctr"/>
                      <a:r>
                        <a:rPr lang="en-US" sz="2800" dirty="0" smtClean="0"/>
                        <a:t>GST TYPE</a:t>
                      </a:r>
                      <a:endParaRPr lang="en-US" sz="2800" dirty="0"/>
                    </a:p>
                  </a:txBody>
                  <a:tcPr marL="91436" marR="91436" anchor="ctr"/>
                </a:tc>
              </a:tr>
              <a:tr h="809400">
                <a:tc>
                  <a:txBody>
                    <a:bodyPr/>
                    <a:lstStyle/>
                    <a:p>
                      <a:pPr algn="ctr"/>
                      <a:r>
                        <a:rPr lang="en-US" sz="2800" dirty="0" smtClean="0"/>
                        <a:t>State</a:t>
                      </a:r>
                      <a:endParaRPr lang="en-US" sz="2800" dirty="0"/>
                    </a:p>
                  </a:txBody>
                  <a:tcPr marL="91436" marR="91436" anchor="ctr"/>
                </a:tc>
                <a:tc>
                  <a:txBody>
                    <a:bodyPr/>
                    <a:lstStyle/>
                    <a:p>
                      <a:pPr algn="ctr"/>
                      <a:r>
                        <a:rPr lang="en-US" sz="2800" dirty="0" smtClean="0"/>
                        <a:t>Same State</a:t>
                      </a:r>
                      <a:endParaRPr lang="en-US" sz="2800" dirty="0"/>
                    </a:p>
                  </a:txBody>
                  <a:tcPr marL="91436" marR="91436" anchor="ctr"/>
                </a:tc>
                <a:tc>
                  <a:txBody>
                    <a:bodyPr/>
                    <a:lstStyle/>
                    <a:p>
                      <a:pPr algn="ctr"/>
                      <a:r>
                        <a:rPr lang="en-US" sz="2800" b="1" dirty="0" smtClean="0">
                          <a:solidFill>
                            <a:srgbClr val="0070C0"/>
                          </a:solidFill>
                        </a:rPr>
                        <a:t>CGST+SGST</a:t>
                      </a:r>
                      <a:endParaRPr lang="en-US" sz="2800" b="1" dirty="0">
                        <a:solidFill>
                          <a:srgbClr val="0070C0"/>
                        </a:solidFill>
                      </a:endParaRPr>
                    </a:p>
                  </a:txBody>
                  <a:tcPr marL="91436" marR="91436" anchor="ctr"/>
                </a:tc>
              </a:tr>
              <a:tr h="809400">
                <a:tc>
                  <a:txBody>
                    <a:bodyPr/>
                    <a:lstStyle/>
                    <a:p>
                      <a:pPr algn="ctr"/>
                      <a:r>
                        <a:rPr lang="en-US" sz="2800" dirty="0" smtClean="0"/>
                        <a:t>State</a:t>
                      </a:r>
                      <a:endParaRPr lang="en-US" sz="2800" dirty="0"/>
                    </a:p>
                  </a:txBody>
                  <a:tcPr marL="91436" marR="91436" anchor="ctr"/>
                </a:tc>
                <a:tc>
                  <a:txBody>
                    <a:bodyPr/>
                    <a:lstStyle/>
                    <a:p>
                      <a:pPr algn="ctr"/>
                      <a:r>
                        <a:rPr lang="en-US" sz="2800" dirty="0" smtClean="0"/>
                        <a:t>Different State</a:t>
                      </a:r>
                      <a:endParaRPr lang="en-US" sz="2800" dirty="0"/>
                    </a:p>
                  </a:txBody>
                  <a:tcPr marL="91436" marR="91436" anchor="ctr"/>
                </a:tc>
                <a:tc>
                  <a:txBody>
                    <a:bodyPr/>
                    <a:lstStyle/>
                    <a:p>
                      <a:pPr algn="ctr"/>
                      <a:r>
                        <a:rPr lang="en-US" sz="2800" dirty="0" smtClean="0"/>
                        <a:t>IGST</a:t>
                      </a:r>
                      <a:endParaRPr lang="en-US" sz="2800" dirty="0"/>
                    </a:p>
                  </a:txBody>
                  <a:tcPr marL="91436" marR="91436" anchor="ctr"/>
                </a:tc>
              </a:tr>
              <a:tr h="809400">
                <a:tc>
                  <a:txBody>
                    <a:bodyPr/>
                    <a:lstStyle/>
                    <a:p>
                      <a:pPr algn="ctr"/>
                      <a:r>
                        <a:rPr lang="en-US" sz="2800" dirty="0" smtClean="0"/>
                        <a:t>Union</a:t>
                      </a:r>
                      <a:r>
                        <a:rPr lang="en-US" sz="2800" baseline="0" dirty="0" smtClean="0"/>
                        <a:t> Territory</a:t>
                      </a:r>
                      <a:endParaRPr lang="en-US" sz="2800" dirty="0"/>
                    </a:p>
                  </a:txBody>
                  <a:tcPr marL="91436" marR="91436" anchor="ctr"/>
                </a:tc>
                <a:tc>
                  <a:txBody>
                    <a:bodyPr/>
                    <a:lstStyle/>
                    <a:p>
                      <a:pPr algn="ctr"/>
                      <a:r>
                        <a:rPr lang="en-US" sz="2800" dirty="0" smtClean="0"/>
                        <a:t>Same U.T.</a:t>
                      </a:r>
                      <a:endParaRPr lang="en-US" sz="2800" dirty="0"/>
                    </a:p>
                  </a:txBody>
                  <a:tcPr marL="91436" marR="91436" anchor="ctr"/>
                </a:tc>
                <a:tc>
                  <a:txBody>
                    <a:bodyPr/>
                    <a:lstStyle/>
                    <a:p>
                      <a:pPr algn="ctr"/>
                      <a:r>
                        <a:rPr lang="en-US" sz="2800" dirty="0" smtClean="0"/>
                        <a:t>CGST+ UTGST</a:t>
                      </a:r>
                      <a:endParaRPr lang="en-US" sz="2800" dirty="0"/>
                    </a:p>
                  </a:txBody>
                  <a:tcPr marL="91436" marR="91436" anchor="ctr"/>
                </a:tc>
              </a:tr>
              <a:tr h="10073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Union</a:t>
                      </a:r>
                      <a:r>
                        <a:rPr lang="en-US" sz="2800" baseline="0" dirty="0" smtClean="0"/>
                        <a:t> Territory</a:t>
                      </a:r>
                      <a:endParaRPr lang="en-US" sz="2800" dirty="0" smtClean="0"/>
                    </a:p>
                    <a:p>
                      <a:pPr algn="ctr"/>
                      <a:endParaRPr lang="en-US" sz="2800" dirty="0"/>
                    </a:p>
                  </a:txBody>
                  <a:tcPr marL="91436" marR="91436" anchor="ctr"/>
                </a:tc>
                <a:tc>
                  <a:txBody>
                    <a:bodyPr/>
                    <a:lstStyle/>
                    <a:p>
                      <a:pPr algn="ctr"/>
                      <a:r>
                        <a:rPr lang="en-US" sz="2800" dirty="0" smtClean="0"/>
                        <a:t>Different U.T.</a:t>
                      </a:r>
                      <a:endParaRPr lang="en-US" sz="2800" dirty="0"/>
                    </a:p>
                  </a:txBody>
                  <a:tcPr marL="91436" marR="91436" anchor="ctr"/>
                </a:tc>
                <a:tc>
                  <a:txBody>
                    <a:bodyPr/>
                    <a:lstStyle/>
                    <a:p>
                      <a:pPr algn="ctr"/>
                      <a:r>
                        <a:rPr lang="en-US" sz="2800" dirty="0" smtClean="0"/>
                        <a:t>IGST</a:t>
                      </a:r>
                      <a:endParaRPr lang="en-US" sz="2800" dirty="0"/>
                    </a:p>
                  </a:txBody>
                  <a:tcPr marL="91436" marR="91436" anchor="ctr"/>
                </a:tc>
              </a:tr>
            </a:tbl>
          </a:graphicData>
        </a:graphic>
      </p:graphicFrame>
      <p:sp>
        <p:nvSpPr>
          <p:cNvPr id="28700" name="Rectangle 2"/>
          <p:cNvSpPr>
            <a:spLocks noChangeArrowheads="1"/>
          </p:cNvSpPr>
          <p:nvPr/>
        </p:nvSpPr>
        <p:spPr bwMode="auto">
          <a:xfrm>
            <a:off x="2593975" y="273050"/>
            <a:ext cx="73009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2" panose="05020102010507070707" pitchFamily="18" charset="2"/>
              <a:buNone/>
            </a:pPr>
            <a:r>
              <a:rPr lang="en-US" altLang="en-US" b="1">
                <a:solidFill>
                  <a:srgbClr val="FF0000"/>
                </a:solidFill>
                <a:latin typeface="Arial" panose="020B0604020202020204" pitchFamily="34" charset="0"/>
              </a:rPr>
              <a:t>Calculation of Taxes</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0"/>
            <a:ext cx="10969625" cy="461963"/>
          </a:xfrm>
        </p:spPr>
        <p:txBody>
          <a:bodyPr/>
          <a:lstStyle/>
          <a:p>
            <a:r>
              <a:rPr lang="en-US" altLang="en-US" b="1" smtClean="0">
                <a:solidFill>
                  <a:srgbClr val="FF0000"/>
                </a:solidFill>
              </a:rPr>
              <a:t>What is not under GST</a:t>
            </a:r>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b="8900"/>
          <a:stretch>
            <a:fillRect/>
          </a:stretch>
        </p:blipFill>
        <p:spPr>
          <a:xfrm>
            <a:off x="0" y="647700"/>
            <a:ext cx="12188825" cy="6064250"/>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9225" y="1009650"/>
            <a:ext cx="6810375"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E:\GST\PPT\images FOR PPT\Madhyapradesh.gif"/>
          <p:cNvPicPr>
            <a:picLocks noChangeAspect="1" noChangeArrowheads="1"/>
          </p:cNvPicPr>
          <p:nvPr/>
        </p:nvPicPr>
        <p:blipFill>
          <a:blip r:embed="rId3">
            <a:extLst>
              <a:ext uri="{28A0092B-C50C-407E-A947-70E740481C1C}">
                <a14:useLocalDpi xmlns:a14="http://schemas.microsoft.com/office/drawing/2010/main" xmlns="" val="0"/>
              </a:ext>
            </a:extLst>
          </a:blip>
          <a:srcRect l="1276" t="3464" r="15434" b="1299"/>
          <a:stretch>
            <a:fillRect/>
          </a:stretch>
        </p:blipFill>
        <p:spPr bwMode="auto">
          <a:xfrm>
            <a:off x="6894513" y="2420938"/>
            <a:ext cx="3771900" cy="403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3" descr="E:\GST\PPT\images FOR PPT\maharashtra map.gif"/>
          <p:cNvPicPr>
            <a:picLocks noChangeAspect="1" noChangeArrowheads="1"/>
          </p:cNvPicPr>
          <p:nvPr/>
        </p:nvPicPr>
        <p:blipFill>
          <a:blip r:embed="rId4">
            <a:extLst>
              <a:ext uri="{28A0092B-C50C-407E-A947-70E740481C1C}">
                <a14:useLocalDpi xmlns:a14="http://schemas.microsoft.com/office/drawing/2010/main" xmlns="" val="0"/>
              </a:ext>
            </a:extLst>
          </a:blip>
          <a:srcRect l="3999" t="1515" r="12000" b="3030"/>
          <a:stretch>
            <a:fillRect/>
          </a:stretch>
        </p:blipFill>
        <p:spPr bwMode="auto">
          <a:xfrm>
            <a:off x="1739900" y="1878013"/>
            <a:ext cx="4300538" cy="497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Rectangle 57"/>
          <p:cNvSpPr/>
          <p:nvPr/>
        </p:nvSpPr>
        <p:spPr>
          <a:xfrm>
            <a:off x="1522413" y="134938"/>
            <a:ext cx="6477000" cy="5159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defRPr/>
            </a:pPr>
            <a:r>
              <a:rPr lang="en-CA" sz="3200" b="1" dirty="0">
                <a:solidFill>
                  <a:srgbClr val="FFFEFF"/>
                </a:solidFill>
                <a:latin typeface="+mj-lt"/>
                <a:cs typeface="Calibri Light"/>
              </a:rPr>
              <a:t>Limitations of Previous Tax regime</a:t>
            </a:r>
          </a:p>
        </p:txBody>
      </p:sp>
      <p:pic>
        <p:nvPicPr>
          <p:cNvPr id="30725" name="Picture 2" descr="E:\GST\PPT\images FOR PPT\Cascading effect.png"/>
          <p:cNvPicPr>
            <a:picLocks noChangeAspect="1" noChangeArrowheads="1"/>
          </p:cNvPicPr>
          <p:nvPr/>
        </p:nvPicPr>
        <p:blipFill>
          <a:blip r:embed="rId5">
            <a:extLst>
              <a:ext uri="{28A0092B-C50C-407E-A947-70E740481C1C}">
                <a14:useLocalDpi xmlns:a14="http://schemas.microsoft.com/office/drawing/2010/main" xmlns="" val="0"/>
              </a:ext>
            </a:extLst>
          </a:blip>
          <a:srcRect l="57233" t="8696" r="629" b="4349"/>
          <a:stretch>
            <a:fillRect/>
          </a:stretch>
        </p:blipFill>
        <p:spPr bwMode="auto">
          <a:xfrm>
            <a:off x="8255000" y="2803525"/>
            <a:ext cx="3265488" cy="1747838"/>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0726" name="Picture 2" descr="E:\GST\PPT\images FOR PPT\Cascading effect.png"/>
          <p:cNvPicPr>
            <a:picLocks noChangeAspect="1" noChangeArrowheads="1"/>
          </p:cNvPicPr>
          <p:nvPr/>
        </p:nvPicPr>
        <p:blipFill>
          <a:blip r:embed="rId5">
            <a:extLst>
              <a:ext uri="{28A0092B-C50C-407E-A947-70E740481C1C}">
                <a14:useLocalDpi xmlns:a14="http://schemas.microsoft.com/office/drawing/2010/main" xmlns="" val="0"/>
              </a:ext>
            </a:extLst>
          </a:blip>
          <a:srcRect l="629" t="8696" r="55347" b="4349"/>
          <a:stretch>
            <a:fillRect/>
          </a:stretch>
        </p:blipFill>
        <p:spPr bwMode="auto">
          <a:xfrm>
            <a:off x="1957388" y="2755900"/>
            <a:ext cx="2830512" cy="2084388"/>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Curved Up Arrow 9"/>
          <p:cNvSpPr/>
          <p:nvPr/>
        </p:nvSpPr>
        <p:spPr>
          <a:xfrm>
            <a:off x="2174875" y="4840288"/>
            <a:ext cx="2232025" cy="808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solidFill>
                <a:schemeClr val="tx1"/>
              </a:solidFill>
            </a:endParaRPr>
          </a:p>
        </p:txBody>
      </p:sp>
      <p:sp>
        <p:nvSpPr>
          <p:cNvPr id="11" name="TextBox 10"/>
          <p:cNvSpPr txBox="1"/>
          <p:nvPr/>
        </p:nvSpPr>
        <p:spPr>
          <a:xfrm>
            <a:off x="2284413" y="5648325"/>
            <a:ext cx="2395537" cy="593725"/>
          </a:xfrm>
          <a:prstGeom prst="rect">
            <a:avLst/>
          </a:prstGeom>
          <a:solidFill>
            <a:schemeClr val="accent4"/>
          </a:solidFill>
        </p:spPr>
        <p:txBody>
          <a:bodyPr lIns="71113" tIns="35556" rIns="71113" bIns="35556">
            <a:spAutoFit/>
          </a:bodyPr>
          <a:lstStyle/>
          <a:p>
            <a:pPr>
              <a:defRPr/>
            </a:pPr>
            <a:r>
              <a:rPr lang="en-US" sz="1700" dirty="0">
                <a:solidFill>
                  <a:schemeClr val="bg1"/>
                </a:solidFill>
              </a:rPr>
              <a:t>Credit of Excise not allowed</a:t>
            </a:r>
          </a:p>
        </p:txBody>
      </p:sp>
      <p:sp>
        <p:nvSpPr>
          <p:cNvPr id="15" name="TextBox 14"/>
          <p:cNvSpPr txBox="1"/>
          <p:nvPr/>
        </p:nvSpPr>
        <p:spPr>
          <a:xfrm>
            <a:off x="7783513" y="4695825"/>
            <a:ext cx="3736975" cy="1903413"/>
          </a:xfrm>
          <a:prstGeom prst="rect">
            <a:avLst/>
          </a:prstGeom>
          <a:solidFill>
            <a:schemeClr val="accent4"/>
          </a:solidFill>
        </p:spPr>
        <p:txBody>
          <a:bodyPr lIns="71113" tIns="35556" rIns="71113" bIns="35556">
            <a:spAutoFit/>
          </a:bodyPr>
          <a:lstStyle/>
          <a:p>
            <a:pPr>
              <a:defRPr/>
            </a:pPr>
            <a:r>
              <a:rPr lang="en-US" sz="1700" dirty="0">
                <a:solidFill>
                  <a:schemeClr val="tx1"/>
                </a:solidFill>
              </a:rPr>
              <a:t>Credit of CST Not Available (This should relate to interstate  supply. An arrow can be shown from wholesaler  in Maharashtra to retailer in Madhya Pradesh and show that credit of  CST paid in </a:t>
            </a:r>
            <a:r>
              <a:rPr lang="en-US" sz="1700" dirty="0" err="1">
                <a:solidFill>
                  <a:schemeClr val="tx1"/>
                </a:solidFill>
              </a:rPr>
              <a:t>Mah</a:t>
            </a:r>
            <a:r>
              <a:rPr lang="en-US" sz="1700" dirty="0">
                <a:solidFill>
                  <a:schemeClr val="tx1"/>
                </a:solidFill>
              </a:rPr>
              <a:t>. not available to Retailer in MP)</a:t>
            </a:r>
          </a:p>
        </p:txBody>
      </p:sp>
      <p:sp>
        <p:nvSpPr>
          <p:cNvPr id="30730" name="TextBox 15"/>
          <p:cNvSpPr txBox="1">
            <a:spLocks noChangeArrowheads="1"/>
          </p:cNvSpPr>
          <p:nvPr/>
        </p:nvSpPr>
        <p:spPr bwMode="auto">
          <a:xfrm>
            <a:off x="2393950" y="1209675"/>
            <a:ext cx="320992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100">
                <a:solidFill>
                  <a:srgbClr val="000000"/>
                </a:solidFill>
                <a:latin typeface="Arial" panose="020B0604020202020204" pitchFamily="34" charset="0"/>
              </a:rPr>
              <a:t>MAHARASHTRA</a:t>
            </a:r>
          </a:p>
        </p:txBody>
      </p:sp>
      <p:sp>
        <p:nvSpPr>
          <p:cNvPr id="30731" name="TextBox 16"/>
          <p:cNvSpPr txBox="1">
            <a:spLocks noChangeArrowheads="1"/>
          </p:cNvSpPr>
          <p:nvPr/>
        </p:nvSpPr>
        <p:spPr bwMode="auto">
          <a:xfrm>
            <a:off x="7508875" y="1479550"/>
            <a:ext cx="3157538"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100">
                <a:solidFill>
                  <a:srgbClr val="000000"/>
                </a:solidFill>
                <a:latin typeface="Arial" panose="020B0604020202020204" pitchFamily="34" charset="0"/>
              </a:rPr>
              <a:t>MADHYA PRADESH</a:t>
            </a:r>
          </a:p>
        </p:txBody>
      </p:sp>
      <p:sp>
        <p:nvSpPr>
          <p:cNvPr id="18" name="Rectangle 17"/>
          <p:cNvSpPr/>
          <p:nvPr/>
        </p:nvSpPr>
        <p:spPr>
          <a:xfrm>
            <a:off x="2936875" y="739775"/>
            <a:ext cx="6738938" cy="549275"/>
          </a:xfrm>
          <a:prstGeom prst="rect">
            <a:avLst/>
          </a:prstGeom>
          <a:noFill/>
        </p:spPr>
        <p:txBody>
          <a:bodyPr lIns="71113" tIns="35556" rIns="71113" bIns="35556">
            <a:spAutoFit/>
          </a:bodyPr>
          <a:lstStyle/>
          <a:p>
            <a:pPr algn="ctr">
              <a:defRPr/>
            </a:pPr>
            <a:r>
              <a:rPr lang="en-CA" sz="3100" b="1" dirty="0">
                <a:solidFill>
                  <a:srgbClr val="FF0000"/>
                </a:solidFill>
                <a:latin typeface="+mj-lt"/>
              </a:rPr>
              <a:t>1. Cascading Effect of Tax</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GST\PPT\images FOR PPT\VAT Registration.png"/>
          <p:cNvPicPr>
            <a:picLocks noChangeAspect="1" noChangeArrowheads="1"/>
          </p:cNvPicPr>
          <p:nvPr/>
        </p:nvPicPr>
        <p:blipFill>
          <a:blip r:embed="rId3"/>
          <a:srcRect t="7674" r="2251" b="4077"/>
          <a:stretch>
            <a:fillRect/>
          </a:stretch>
        </p:blipFill>
        <p:spPr bwMode="auto">
          <a:xfrm>
            <a:off x="1794555" y="4370295"/>
            <a:ext cx="1524000" cy="1815353"/>
          </a:xfrm>
          <a:prstGeom prst="ellipse">
            <a:avLst/>
          </a:prstGeom>
          <a:noFill/>
        </p:spPr>
      </p:pic>
      <p:pic>
        <p:nvPicPr>
          <p:cNvPr id="4099" name="Picture 3" descr="E:\GST\PPT\images FOR PPT\Excise.jpg"/>
          <p:cNvPicPr>
            <a:picLocks noChangeAspect="1" noChangeArrowheads="1"/>
          </p:cNvPicPr>
          <p:nvPr/>
        </p:nvPicPr>
        <p:blipFill>
          <a:blip r:embed="rId4"/>
          <a:srcRect r="633" b="633"/>
          <a:stretch>
            <a:fillRect/>
          </a:stretch>
        </p:blipFill>
        <p:spPr bwMode="auto">
          <a:xfrm>
            <a:off x="1740126" y="1344706"/>
            <a:ext cx="1524000" cy="1882588"/>
          </a:xfrm>
          <a:prstGeom prst="ellipse">
            <a:avLst/>
          </a:prstGeom>
          <a:noFill/>
          <a:ln>
            <a:solidFill>
              <a:schemeClr val="accent3">
                <a:lumMod val="75000"/>
              </a:schemeClr>
            </a:solidFill>
          </a:ln>
        </p:spPr>
      </p:pic>
      <p:pic>
        <p:nvPicPr>
          <p:cNvPr id="1026" name="Picture 2" descr="E:\GST\PPT\images FOR PPT\Service tax.png"/>
          <p:cNvPicPr>
            <a:picLocks noChangeAspect="1" noChangeArrowheads="1"/>
          </p:cNvPicPr>
          <p:nvPr/>
        </p:nvPicPr>
        <p:blipFill>
          <a:blip r:embed="rId5"/>
          <a:srcRect/>
          <a:stretch>
            <a:fillRect/>
          </a:stretch>
        </p:blipFill>
        <p:spPr bwMode="auto">
          <a:xfrm>
            <a:off x="5495698" y="1143684"/>
            <a:ext cx="1284514" cy="1473413"/>
          </a:xfrm>
          <a:prstGeom prst="ellipse">
            <a:avLst/>
          </a:prstGeom>
          <a:noFill/>
        </p:spPr>
      </p:pic>
      <p:pic>
        <p:nvPicPr>
          <p:cNvPr id="32773" name="Picture 3" descr="E:\GST\PPT\images FOR PPT\reg.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68900" y="3160713"/>
            <a:ext cx="21367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E:\GST\PPT\images FOR PPT\Entertainment Tax.png"/>
          <p:cNvPicPr>
            <a:picLocks noChangeAspect="1" noChangeArrowheads="1"/>
          </p:cNvPicPr>
          <p:nvPr/>
        </p:nvPicPr>
        <p:blipFill>
          <a:blip r:embed="rId7"/>
          <a:srcRect/>
          <a:stretch>
            <a:fillRect/>
          </a:stretch>
        </p:blipFill>
        <p:spPr bwMode="auto">
          <a:xfrm>
            <a:off x="5495699" y="5042648"/>
            <a:ext cx="1632857" cy="1815353"/>
          </a:xfrm>
          <a:prstGeom prst="ellipse">
            <a:avLst/>
          </a:prstGeom>
          <a:noFill/>
        </p:spPr>
      </p:pic>
      <p:pic>
        <p:nvPicPr>
          <p:cNvPr id="1029" name="Picture 5" descr="E:\GST\PPT\images FOR PPT\Luxury Tax.png"/>
          <p:cNvPicPr>
            <a:picLocks noChangeAspect="1" noChangeArrowheads="1"/>
          </p:cNvPicPr>
          <p:nvPr/>
        </p:nvPicPr>
        <p:blipFill>
          <a:blip r:embed="rId8"/>
          <a:srcRect l="26000" t="22136" r="24000" b="27709"/>
          <a:stretch>
            <a:fillRect/>
          </a:stretch>
        </p:blipFill>
        <p:spPr bwMode="auto">
          <a:xfrm>
            <a:off x="9087985" y="4370295"/>
            <a:ext cx="1469571" cy="1815353"/>
          </a:xfrm>
          <a:prstGeom prst="ellipse">
            <a:avLst/>
          </a:prstGeom>
          <a:noFill/>
        </p:spPr>
      </p:pic>
      <p:cxnSp>
        <p:nvCxnSpPr>
          <p:cNvPr id="23" name="Straight Arrow Connector 22"/>
          <p:cNvCxnSpPr/>
          <p:nvPr/>
        </p:nvCxnSpPr>
        <p:spPr>
          <a:xfrm>
            <a:off x="3263900" y="2622550"/>
            <a:ext cx="1797050" cy="604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956300" y="2924175"/>
            <a:ext cx="60483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7618413" y="2689225"/>
            <a:ext cx="1414462" cy="604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373438" y="4437063"/>
            <a:ext cx="1741487" cy="739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7618413" y="4437063"/>
            <a:ext cx="1414462" cy="739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076950" y="4740275"/>
            <a:ext cx="4699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59038" y="615950"/>
            <a:ext cx="7027862"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r>
              <a:rPr lang="en-US" sz="3200" b="1" dirty="0">
                <a:solidFill>
                  <a:srgbClr val="FF0000"/>
                </a:solidFill>
              </a:rPr>
              <a:t>2.  Multiple Registrations </a:t>
            </a:r>
            <a:endParaRPr lang="en-IN" sz="3200" b="1" dirty="0">
              <a:solidFill>
                <a:srgbClr val="FF0000"/>
              </a:solidFill>
            </a:endParaRPr>
          </a:p>
        </p:txBody>
      </p:sp>
      <p:pic>
        <p:nvPicPr>
          <p:cNvPr id="32783" name="Picture 16" descr="manufacturing-icon-the-manufacturing-process-17.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12238" y="1160463"/>
            <a:ext cx="1673225"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012238" y="2689225"/>
            <a:ext cx="1198562" cy="708025"/>
          </a:xfrm>
          <a:prstGeom prst="rect">
            <a:avLst/>
          </a:prstGeom>
          <a:solidFill>
            <a:srgbClr val="0070C0"/>
          </a:solidFill>
          <a:ln>
            <a:solidFill>
              <a:schemeClr val="bg1"/>
            </a:solidFill>
          </a:ln>
        </p:spPr>
        <p:txBody>
          <a:bodyPr>
            <a:spAutoFit/>
          </a:bodyPr>
          <a:lstStyle/>
          <a:p>
            <a:pPr>
              <a:defRPr/>
            </a:pPr>
            <a:r>
              <a:rPr lang="en-IN" sz="2000" b="1" dirty="0">
                <a:solidFill>
                  <a:schemeClr val="bg1">
                    <a:lumMod val="95000"/>
                  </a:schemeClr>
                </a:solidFill>
              </a:rPr>
              <a:t>Central Excise</a:t>
            </a:r>
          </a:p>
        </p:txBody>
      </p:sp>
      <p:sp>
        <p:nvSpPr>
          <p:cNvPr id="18" name="Rectangle 17"/>
          <p:cNvSpPr/>
          <p:nvPr/>
        </p:nvSpPr>
        <p:spPr>
          <a:xfrm>
            <a:off x="7938" y="11113"/>
            <a:ext cx="6477000"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defRPr/>
            </a:pPr>
            <a:r>
              <a:rPr lang="en-CA" sz="3200" b="1" dirty="0">
                <a:solidFill>
                  <a:srgbClr val="FFFEFF"/>
                </a:solidFill>
                <a:latin typeface="+mj-lt"/>
                <a:cs typeface="Calibri Light"/>
              </a:rPr>
              <a:t>Limitations of </a:t>
            </a:r>
            <a:r>
              <a:rPr lang="en-CA" sz="3200" b="1" dirty="0">
                <a:solidFill>
                  <a:srgbClr val="FFFEFF"/>
                </a:solidFill>
                <a:cs typeface="Calibri Light"/>
              </a:rPr>
              <a:t>Previous </a:t>
            </a:r>
            <a:r>
              <a:rPr lang="en-CA" sz="3200" b="1" dirty="0">
                <a:solidFill>
                  <a:srgbClr val="FFFEFF"/>
                </a:solidFill>
                <a:latin typeface="+mj-lt"/>
                <a:cs typeface="Calibri Light"/>
              </a:rPr>
              <a:t>Tax regime</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2855913" y="511175"/>
            <a:ext cx="6367462" cy="51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r>
              <a:rPr lang="en-US" sz="2500" b="1" dirty="0">
                <a:solidFill>
                  <a:srgbClr val="FF0000"/>
                </a:solidFill>
              </a:rPr>
              <a:t>3. </a:t>
            </a:r>
            <a:r>
              <a:rPr lang="en-US" sz="3200" b="1" dirty="0">
                <a:solidFill>
                  <a:srgbClr val="FF0000"/>
                </a:solidFill>
              </a:rPr>
              <a:t>Different Points of Taxation</a:t>
            </a:r>
            <a:endParaRPr lang="en-IN" sz="3200" b="1" dirty="0">
              <a:solidFill>
                <a:srgbClr val="FF0000"/>
              </a:solidFill>
            </a:endParaRPr>
          </a:p>
        </p:txBody>
      </p:sp>
      <p:pic>
        <p:nvPicPr>
          <p:cNvPr id="34819" name="Picture 5" descr="shopping-cart-hi.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699500" y="2689225"/>
            <a:ext cx="1150938" cy="134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6" descr="manufacturing-icon-the-manufacturing-process-17.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00175" y="2057400"/>
            <a:ext cx="2136775"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7" descr="green-delivery-truck-clipart-delivery_truck.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079875" y="2352675"/>
            <a:ext cx="1600200"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8" descr="department_store-exterior-clipart-4109.jpg"/>
          <p:cNvPicPr>
            <a:picLocks noChangeAspect="1"/>
          </p:cNvPicPr>
          <p:nvPr/>
        </p:nvPicPr>
        <p:blipFill>
          <a:blip r:embed="rId6">
            <a:extLst>
              <a:ext uri="{28A0092B-C50C-407E-A947-70E740481C1C}">
                <a14:useLocalDpi xmlns:a14="http://schemas.microsoft.com/office/drawing/2010/main" xmlns="" val="0"/>
              </a:ext>
            </a:extLst>
          </a:blip>
          <a:srcRect l="2000" t="3383" r="2000" b="15414"/>
          <a:stretch>
            <a:fillRect/>
          </a:stretch>
        </p:blipFill>
        <p:spPr bwMode="auto">
          <a:xfrm>
            <a:off x="6326188" y="2420938"/>
            <a:ext cx="1673225" cy="168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a:off x="3317875" y="3227388"/>
            <a:ext cx="600075" cy="4032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p>
        </p:txBody>
      </p:sp>
      <p:sp>
        <p:nvSpPr>
          <p:cNvPr id="11" name="Right Arrow 10"/>
          <p:cNvSpPr/>
          <p:nvPr/>
        </p:nvSpPr>
        <p:spPr>
          <a:xfrm>
            <a:off x="5659438" y="3227388"/>
            <a:ext cx="598487" cy="4032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p>
        </p:txBody>
      </p:sp>
      <p:sp>
        <p:nvSpPr>
          <p:cNvPr id="12" name="Right Arrow 11"/>
          <p:cNvSpPr/>
          <p:nvPr/>
        </p:nvSpPr>
        <p:spPr>
          <a:xfrm>
            <a:off x="8216900" y="3227388"/>
            <a:ext cx="598488" cy="4032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p>
        </p:txBody>
      </p:sp>
      <p:sp>
        <p:nvSpPr>
          <p:cNvPr id="34826" name="TextBox 12"/>
          <p:cNvSpPr txBox="1">
            <a:spLocks noChangeArrowheads="1"/>
          </p:cNvSpPr>
          <p:nvPr/>
        </p:nvSpPr>
        <p:spPr bwMode="auto">
          <a:xfrm>
            <a:off x="2284413" y="4840288"/>
            <a:ext cx="2613025" cy="10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a:solidFill>
                  <a:srgbClr val="FF0000"/>
                </a:solidFill>
                <a:latin typeface="Arial" panose="020B0604020202020204" pitchFamily="34" charset="0"/>
              </a:rPr>
              <a:t>Central Excise</a:t>
            </a:r>
          </a:p>
          <a:p>
            <a:pPr algn="ctr">
              <a:spcBef>
                <a:spcPct val="0"/>
              </a:spcBef>
              <a:buFontTx/>
              <a:buNone/>
            </a:pPr>
            <a:r>
              <a:rPr lang="en-US" altLang="en-US" sz="2200" b="1">
                <a:solidFill>
                  <a:srgbClr val="FF0000"/>
                </a:solidFill>
                <a:latin typeface="Arial" panose="020B0604020202020204" pitchFamily="34" charset="0"/>
              </a:rPr>
              <a:t>(On Manufacturing)</a:t>
            </a:r>
          </a:p>
        </p:txBody>
      </p:sp>
      <p:cxnSp>
        <p:nvCxnSpPr>
          <p:cNvPr id="15" name="Straight Arrow Connector 14"/>
          <p:cNvCxnSpPr/>
          <p:nvPr/>
        </p:nvCxnSpPr>
        <p:spPr>
          <a:xfrm rot="5400000">
            <a:off x="3355375" y="346233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804661" y="346233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4829" name="TextBox 16"/>
          <p:cNvSpPr txBox="1">
            <a:spLocks noChangeArrowheads="1"/>
          </p:cNvSpPr>
          <p:nvPr/>
        </p:nvSpPr>
        <p:spPr bwMode="auto">
          <a:xfrm>
            <a:off x="4787900" y="4840288"/>
            <a:ext cx="2830513" cy="10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a:solidFill>
                  <a:srgbClr val="FF0000"/>
                </a:solidFill>
                <a:latin typeface="Arial" panose="020B0604020202020204" pitchFamily="34" charset="0"/>
              </a:rPr>
              <a:t>Service Tax</a:t>
            </a:r>
          </a:p>
          <a:p>
            <a:pPr algn="ctr">
              <a:spcBef>
                <a:spcPct val="0"/>
              </a:spcBef>
              <a:buFontTx/>
              <a:buNone/>
            </a:pPr>
            <a:r>
              <a:rPr lang="en-US" altLang="en-US" sz="2200" b="1">
                <a:solidFill>
                  <a:srgbClr val="FF0000"/>
                </a:solidFill>
                <a:latin typeface="Arial" panose="020B0604020202020204" pitchFamily="34" charset="0"/>
              </a:rPr>
              <a:t>(On provision of Service)</a:t>
            </a:r>
          </a:p>
        </p:txBody>
      </p:sp>
      <p:sp>
        <p:nvSpPr>
          <p:cNvPr id="34830" name="TextBox 17"/>
          <p:cNvSpPr txBox="1">
            <a:spLocks noChangeArrowheads="1"/>
          </p:cNvSpPr>
          <p:nvPr/>
        </p:nvSpPr>
        <p:spPr bwMode="auto">
          <a:xfrm>
            <a:off x="7454900" y="4840288"/>
            <a:ext cx="2395538" cy="10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200" b="1">
                <a:solidFill>
                  <a:srgbClr val="FF0000"/>
                </a:solidFill>
                <a:latin typeface="Arial" panose="020B0604020202020204" pitchFamily="34" charset="0"/>
              </a:rPr>
              <a:t>VAT</a:t>
            </a:r>
          </a:p>
          <a:p>
            <a:pPr algn="ctr">
              <a:spcBef>
                <a:spcPct val="0"/>
              </a:spcBef>
              <a:buFontTx/>
              <a:buNone/>
            </a:pPr>
            <a:r>
              <a:rPr lang="en-US" altLang="en-US" sz="2200" b="1">
                <a:solidFill>
                  <a:srgbClr val="FF0000"/>
                </a:solidFill>
                <a:latin typeface="Arial" panose="020B0604020202020204" pitchFamily="34" charset="0"/>
              </a:rPr>
              <a:t>( On sale of Goods)</a:t>
            </a:r>
          </a:p>
        </p:txBody>
      </p:sp>
      <p:cxnSp>
        <p:nvCxnSpPr>
          <p:cNvPr id="19" name="Straight Arrow Connector 18"/>
          <p:cNvCxnSpPr/>
          <p:nvPr/>
        </p:nvCxnSpPr>
        <p:spPr>
          <a:xfrm rot="5400000">
            <a:off x="8417232" y="346233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4832" name="Rectangle 1"/>
          <p:cNvSpPr>
            <a:spLocks noChangeArrowheads="1"/>
          </p:cNvSpPr>
          <p:nvPr/>
        </p:nvSpPr>
        <p:spPr bwMode="auto">
          <a:xfrm>
            <a:off x="4678363" y="3275013"/>
            <a:ext cx="2865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FF0000"/>
                </a:solidFill>
                <a:latin typeface="Arial" panose="020B0604020202020204" pitchFamily="34" charset="0"/>
              </a:rPr>
              <a:t>Limitations of current Tax regime :</a:t>
            </a:r>
          </a:p>
        </p:txBody>
      </p:sp>
      <p:sp>
        <p:nvSpPr>
          <p:cNvPr id="21" name="Rectangle 20"/>
          <p:cNvSpPr/>
          <p:nvPr/>
        </p:nvSpPr>
        <p:spPr>
          <a:xfrm>
            <a:off x="0" y="0"/>
            <a:ext cx="6477000"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defRPr/>
            </a:pPr>
            <a:r>
              <a:rPr lang="en-CA" sz="3200" b="1" dirty="0">
                <a:solidFill>
                  <a:srgbClr val="FFFEFF"/>
                </a:solidFill>
                <a:latin typeface="+mj-lt"/>
                <a:cs typeface="Calibri Light"/>
              </a:rPr>
              <a:t>Limitations of </a:t>
            </a:r>
            <a:r>
              <a:rPr lang="en-CA" sz="3200" b="1" dirty="0">
                <a:solidFill>
                  <a:srgbClr val="FFFEFF"/>
                </a:solidFill>
                <a:cs typeface="Calibri Light"/>
              </a:rPr>
              <a:t>Previous </a:t>
            </a:r>
            <a:r>
              <a:rPr lang="en-CA" sz="3200" b="1" dirty="0">
                <a:solidFill>
                  <a:srgbClr val="FFFEFF"/>
                </a:solidFill>
                <a:latin typeface="+mj-lt"/>
                <a:cs typeface="Calibri Light"/>
              </a:rPr>
              <a:t>Tax regime</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a2.jpg"/>
          <p:cNvPicPr>
            <a:picLocks noChangeAspect="1"/>
          </p:cNvPicPr>
          <p:nvPr/>
        </p:nvPicPr>
        <p:blipFill>
          <a:blip r:embed="rId3">
            <a:clrChange>
              <a:clrFrom>
                <a:srgbClr val="F1F0EC"/>
              </a:clrFrom>
              <a:clrTo>
                <a:srgbClr val="F1F0EC">
                  <a:alpha val="0"/>
                </a:srgbClr>
              </a:clrTo>
            </a:clrChange>
            <a:extLst>
              <a:ext uri="{28A0092B-C50C-407E-A947-70E740481C1C}">
                <a14:useLocalDpi xmlns:a14="http://schemas.microsoft.com/office/drawing/2010/main" xmlns="" val="0"/>
              </a:ext>
            </a:extLst>
          </a:blip>
          <a:srcRect l="19278" r="11905"/>
          <a:stretch>
            <a:fillRect/>
          </a:stretch>
        </p:blipFill>
        <p:spPr bwMode="auto">
          <a:xfrm>
            <a:off x="1574800" y="1933575"/>
            <a:ext cx="3048000" cy="324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6" descr="gujrat-011.jpg"/>
          <p:cNvPicPr>
            <a:picLocks noChangeAspect="1"/>
          </p:cNvPicPr>
          <p:nvPr/>
        </p:nvPicPr>
        <p:blipFill>
          <a:blip r:embed="rId4">
            <a:clrChange>
              <a:clrFrom>
                <a:srgbClr val="E4E4E4"/>
              </a:clrFrom>
              <a:clrTo>
                <a:srgbClr val="E4E4E4">
                  <a:alpha val="0"/>
                </a:srgbClr>
              </a:clrTo>
            </a:clrChange>
            <a:extLst>
              <a:ext uri="{28A0092B-C50C-407E-A947-70E740481C1C}">
                <a14:useLocalDpi xmlns:a14="http://schemas.microsoft.com/office/drawing/2010/main" xmlns="" val="0"/>
              </a:ext>
            </a:extLst>
          </a:blip>
          <a:srcRect l="16571" t="9518" r="16000" b="5663"/>
          <a:stretch>
            <a:fillRect/>
          </a:stretch>
        </p:blipFill>
        <p:spPr bwMode="auto">
          <a:xfrm>
            <a:off x="6899275" y="2017713"/>
            <a:ext cx="3211513" cy="295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rc 7"/>
          <p:cNvSpPr/>
          <p:nvPr/>
        </p:nvSpPr>
        <p:spPr>
          <a:xfrm rot="18880889">
            <a:off x="4110037" y="2252663"/>
            <a:ext cx="3389313" cy="2808288"/>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anchor="ctr"/>
          <a:lstStyle/>
          <a:p>
            <a:pPr algn="ctr">
              <a:defRPr/>
            </a:pPr>
            <a:endParaRPr lang="en-US"/>
          </a:p>
        </p:txBody>
      </p:sp>
      <p:sp>
        <p:nvSpPr>
          <p:cNvPr id="13" name="Arc 12"/>
          <p:cNvSpPr/>
          <p:nvPr/>
        </p:nvSpPr>
        <p:spPr>
          <a:xfrm rot="8213184">
            <a:off x="4481513" y="409575"/>
            <a:ext cx="2743200" cy="3549650"/>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anchor="ctr"/>
          <a:lstStyle/>
          <a:p>
            <a:pPr algn="ctr">
              <a:defRPr/>
            </a:pPr>
            <a:endParaRPr lang="en-US"/>
          </a:p>
        </p:txBody>
      </p:sp>
      <p:sp>
        <p:nvSpPr>
          <p:cNvPr id="15" name="Right Arrow 14"/>
          <p:cNvSpPr/>
          <p:nvPr/>
        </p:nvSpPr>
        <p:spPr>
          <a:xfrm>
            <a:off x="5549900" y="3765550"/>
            <a:ext cx="544513" cy="2682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p>
        </p:txBody>
      </p:sp>
      <p:sp>
        <p:nvSpPr>
          <p:cNvPr id="17" name="Left Arrow 16"/>
          <p:cNvSpPr/>
          <p:nvPr/>
        </p:nvSpPr>
        <p:spPr>
          <a:xfrm>
            <a:off x="5495925" y="1816100"/>
            <a:ext cx="544513" cy="2682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endParaRPr lang="en-US"/>
          </a:p>
        </p:txBody>
      </p:sp>
      <p:sp>
        <p:nvSpPr>
          <p:cNvPr id="36872" name="TextBox 17"/>
          <p:cNvSpPr txBox="1">
            <a:spLocks noChangeArrowheads="1"/>
          </p:cNvSpPr>
          <p:nvPr/>
        </p:nvSpPr>
        <p:spPr bwMode="auto">
          <a:xfrm>
            <a:off x="5603875" y="1543050"/>
            <a:ext cx="179705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a:solidFill>
                  <a:srgbClr val="371FC9"/>
                </a:solidFill>
                <a:latin typeface="Arial" panose="020B0604020202020204" pitchFamily="34" charset="0"/>
              </a:rPr>
              <a:t>No Entry Tax</a:t>
            </a:r>
          </a:p>
        </p:txBody>
      </p:sp>
      <p:sp>
        <p:nvSpPr>
          <p:cNvPr id="36873" name="TextBox 18"/>
          <p:cNvSpPr txBox="1">
            <a:spLocks noChangeArrowheads="1"/>
          </p:cNvSpPr>
          <p:nvPr/>
        </p:nvSpPr>
        <p:spPr bwMode="auto">
          <a:xfrm>
            <a:off x="5060950" y="3895725"/>
            <a:ext cx="1087438"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a:solidFill>
                  <a:srgbClr val="371FC9"/>
                </a:solidFill>
                <a:latin typeface="Arial" panose="020B0604020202020204" pitchFamily="34" charset="0"/>
              </a:rPr>
              <a:t>Entry Tax</a:t>
            </a:r>
          </a:p>
        </p:txBody>
      </p:sp>
      <p:sp>
        <p:nvSpPr>
          <p:cNvPr id="36874" name="TextBox 19"/>
          <p:cNvSpPr txBox="1">
            <a:spLocks noChangeArrowheads="1"/>
          </p:cNvSpPr>
          <p:nvPr/>
        </p:nvSpPr>
        <p:spPr bwMode="auto">
          <a:xfrm>
            <a:off x="4951413" y="5580063"/>
            <a:ext cx="1958975"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900" b="1">
                <a:solidFill>
                  <a:srgbClr val="371FC9"/>
                </a:solidFill>
                <a:latin typeface="Arial" panose="020B0604020202020204" pitchFamily="34" charset="0"/>
              </a:rPr>
              <a:t>Value Added Tax</a:t>
            </a:r>
          </a:p>
          <a:p>
            <a:pPr algn="ctr">
              <a:spcBef>
                <a:spcPct val="0"/>
              </a:spcBef>
              <a:buFontTx/>
              <a:buNone/>
            </a:pPr>
            <a:r>
              <a:rPr lang="en-US" altLang="en-US" sz="1900" b="1">
                <a:solidFill>
                  <a:srgbClr val="371FC9"/>
                </a:solidFill>
                <a:latin typeface="Arial" panose="020B0604020202020204" pitchFamily="34" charset="0"/>
              </a:rPr>
              <a:t>e.g. on Sugar</a:t>
            </a:r>
          </a:p>
        </p:txBody>
      </p:sp>
      <p:cxnSp>
        <p:nvCxnSpPr>
          <p:cNvPr id="22" name="Straight Arrow Connector 21"/>
          <p:cNvCxnSpPr/>
          <p:nvPr/>
        </p:nvCxnSpPr>
        <p:spPr>
          <a:xfrm rot="5400000" flipH="1" flipV="1">
            <a:off x="6318250" y="4610100"/>
            <a:ext cx="1457325" cy="70802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10800000">
            <a:off x="4298950" y="3832225"/>
            <a:ext cx="815975" cy="18811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36877" name="TextBox 27"/>
          <p:cNvSpPr txBox="1">
            <a:spLocks noChangeArrowheads="1"/>
          </p:cNvSpPr>
          <p:nvPr/>
        </p:nvSpPr>
        <p:spPr bwMode="auto">
          <a:xfrm>
            <a:off x="6802438" y="4706938"/>
            <a:ext cx="706437"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FF0000"/>
                </a:solidFill>
                <a:latin typeface="Arial" panose="020B0604020202020204" pitchFamily="34" charset="0"/>
              </a:rPr>
              <a:t>@   4%</a:t>
            </a:r>
          </a:p>
        </p:txBody>
      </p:sp>
      <p:sp>
        <p:nvSpPr>
          <p:cNvPr id="36878" name="TextBox 28"/>
          <p:cNvSpPr txBox="1">
            <a:spLocks noChangeArrowheads="1"/>
          </p:cNvSpPr>
          <p:nvPr/>
        </p:nvSpPr>
        <p:spPr bwMode="auto">
          <a:xfrm>
            <a:off x="4516438" y="4706938"/>
            <a:ext cx="815975"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solidFill>
                  <a:srgbClr val="FF0000"/>
                </a:solidFill>
                <a:latin typeface="Arial" panose="020B0604020202020204" pitchFamily="34" charset="0"/>
              </a:rPr>
              <a:t>@  NIL %</a:t>
            </a:r>
          </a:p>
        </p:txBody>
      </p:sp>
      <p:sp>
        <p:nvSpPr>
          <p:cNvPr id="30" name="Rectangle 29"/>
          <p:cNvSpPr/>
          <p:nvPr/>
        </p:nvSpPr>
        <p:spPr>
          <a:xfrm>
            <a:off x="2787650" y="555625"/>
            <a:ext cx="6048375" cy="51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r>
              <a:rPr lang="en-US" sz="2500" b="1" dirty="0">
                <a:solidFill>
                  <a:srgbClr val="FF0000"/>
                </a:solidFill>
              </a:rPr>
              <a:t>4. </a:t>
            </a:r>
            <a:r>
              <a:rPr lang="en-US" sz="3200" b="1" dirty="0">
                <a:solidFill>
                  <a:srgbClr val="FF0000"/>
                </a:solidFill>
              </a:rPr>
              <a:t>Lack of Uniformity</a:t>
            </a:r>
            <a:endParaRPr lang="en-IN" sz="2500" b="1" dirty="0">
              <a:solidFill>
                <a:srgbClr val="FF0000"/>
              </a:solidFill>
            </a:endParaRPr>
          </a:p>
        </p:txBody>
      </p:sp>
      <p:sp>
        <p:nvSpPr>
          <p:cNvPr id="21" name="Rectangle 20"/>
          <p:cNvSpPr/>
          <p:nvPr/>
        </p:nvSpPr>
        <p:spPr>
          <a:xfrm>
            <a:off x="7938" y="11113"/>
            <a:ext cx="6477000"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defRPr/>
            </a:pPr>
            <a:r>
              <a:rPr lang="en-CA" sz="3200" b="1" dirty="0">
                <a:solidFill>
                  <a:srgbClr val="FFFEFF"/>
                </a:solidFill>
                <a:latin typeface="+mj-lt"/>
                <a:cs typeface="Calibri Light"/>
              </a:rPr>
              <a:t>Limitations of </a:t>
            </a:r>
            <a:r>
              <a:rPr lang="en-CA" sz="3200" b="1" dirty="0">
                <a:solidFill>
                  <a:srgbClr val="FFFEFF"/>
                </a:solidFill>
                <a:cs typeface="Calibri Light"/>
              </a:rPr>
              <a:t>Previous </a:t>
            </a:r>
            <a:r>
              <a:rPr lang="en-CA" sz="3200" b="1" dirty="0">
                <a:solidFill>
                  <a:srgbClr val="FFFEFF"/>
                </a:solidFill>
                <a:latin typeface="+mj-lt"/>
                <a:cs typeface="Calibri Light"/>
              </a:rPr>
              <a:t>Tax regime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GST\PPT\images FOR PPT\dilema1-300x22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6900" y="4202113"/>
            <a:ext cx="2286000" cy="211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Rectangle 57"/>
          <p:cNvSpPr/>
          <p:nvPr/>
        </p:nvSpPr>
        <p:spPr>
          <a:xfrm>
            <a:off x="2284413" y="460375"/>
            <a:ext cx="6748462"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r>
              <a:rPr lang="en-US" sz="2500" b="1" dirty="0">
                <a:solidFill>
                  <a:srgbClr val="FF0000"/>
                </a:solidFill>
              </a:rPr>
              <a:t>5. </a:t>
            </a:r>
            <a:r>
              <a:rPr lang="en-US" sz="3200" b="1" dirty="0">
                <a:solidFill>
                  <a:srgbClr val="FF0000"/>
                </a:solidFill>
              </a:rPr>
              <a:t>Goods Vs. Services dilemma ? </a:t>
            </a:r>
          </a:p>
        </p:txBody>
      </p:sp>
      <p:pic>
        <p:nvPicPr>
          <p:cNvPr id="38916" name="Picture 5" descr="download.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019925" y="2219325"/>
            <a:ext cx="2314575"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TextBox 22"/>
          <p:cNvSpPr txBox="1">
            <a:spLocks noChangeArrowheads="1"/>
          </p:cNvSpPr>
          <p:nvPr/>
        </p:nvSpPr>
        <p:spPr bwMode="auto">
          <a:xfrm>
            <a:off x="5332413" y="4605338"/>
            <a:ext cx="103346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a:solidFill>
                  <a:srgbClr val="FF0000"/>
                </a:solidFill>
                <a:latin typeface="Arial" panose="020B0604020202020204" pitchFamily="34" charset="0"/>
              </a:rPr>
              <a:t>Sale</a:t>
            </a:r>
          </a:p>
        </p:txBody>
      </p:sp>
      <p:sp>
        <p:nvSpPr>
          <p:cNvPr id="38918" name="TextBox 23"/>
          <p:cNvSpPr txBox="1">
            <a:spLocks noChangeArrowheads="1"/>
          </p:cNvSpPr>
          <p:nvPr/>
        </p:nvSpPr>
        <p:spPr bwMode="auto">
          <a:xfrm>
            <a:off x="6584950" y="5345113"/>
            <a:ext cx="187166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a:solidFill>
                  <a:srgbClr val="FF0000"/>
                </a:solidFill>
                <a:latin typeface="Arial" panose="020B0604020202020204" pitchFamily="34" charset="0"/>
              </a:rPr>
              <a:t>Manufacturing</a:t>
            </a:r>
          </a:p>
        </p:txBody>
      </p:sp>
      <p:sp>
        <p:nvSpPr>
          <p:cNvPr id="38919" name="TextBox 24"/>
          <p:cNvSpPr txBox="1">
            <a:spLocks noChangeArrowheads="1"/>
          </p:cNvSpPr>
          <p:nvPr/>
        </p:nvSpPr>
        <p:spPr bwMode="auto">
          <a:xfrm>
            <a:off x="2174875" y="1209675"/>
            <a:ext cx="2124075"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500">
                <a:solidFill>
                  <a:srgbClr val="FF0000"/>
                </a:solidFill>
                <a:latin typeface="Arial" panose="020B0604020202020204" pitchFamily="34" charset="0"/>
              </a:rPr>
              <a:t>License</a:t>
            </a:r>
            <a:r>
              <a:rPr lang="en-US" altLang="en-US" sz="2500">
                <a:solidFill>
                  <a:srgbClr val="000000"/>
                </a:solidFill>
                <a:latin typeface="Arial" panose="020B0604020202020204" pitchFamily="34" charset="0"/>
              </a:rPr>
              <a:t> </a:t>
            </a:r>
            <a:r>
              <a:rPr lang="en-US" altLang="en-US" sz="2500">
                <a:solidFill>
                  <a:srgbClr val="FF0000"/>
                </a:solidFill>
                <a:latin typeface="Arial" panose="020B0604020202020204" pitchFamily="34" charset="0"/>
              </a:rPr>
              <a:t>Software in CD</a:t>
            </a:r>
          </a:p>
        </p:txBody>
      </p:sp>
      <p:sp>
        <p:nvSpPr>
          <p:cNvPr id="38920" name="TextBox 26"/>
          <p:cNvSpPr txBox="1">
            <a:spLocks noChangeArrowheads="1"/>
          </p:cNvSpPr>
          <p:nvPr/>
        </p:nvSpPr>
        <p:spPr bwMode="auto">
          <a:xfrm>
            <a:off x="3179763" y="5143500"/>
            <a:ext cx="1608137"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a:solidFill>
                  <a:srgbClr val="FF0000"/>
                </a:solidFill>
                <a:latin typeface="Arial" panose="020B0604020202020204" pitchFamily="34" charset="0"/>
              </a:rPr>
              <a:t>Services</a:t>
            </a:r>
          </a:p>
        </p:txBody>
      </p:sp>
      <p:pic>
        <p:nvPicPr>
          <p:cNvPr id="38921" name="Picture 3" descr="E:\GST\PPT\images FOR PPT\Softwar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09713" y="2339975"/>
            <a:ext cx="2897187" cy="268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2" name="TextBox 28"/>
          <p:cNvSpPr txBox="1">
            <a:spLocks noChangeArrowheads="1"/>
          </p:cNvSpPr>
          <p:nvPr/>
        </p:nvSpPr>
        <p:spPr bwMode="auto">
          <a:xfrm>
            <a:off x="6856413" y="1277938"/>
            <a:ext cx="2122487"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113" tIns="35556" rIns="71113" bIns="3555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500">
                <a:solidFill>
                  <a:srgbClr val="FF0000"/>
                </a:solidFill>
                <a:latin typeface="Arial" panose="020B0604020202020204" pitchFamily="34" charset="0"/>
              </a:rPr>
              <a:t>Sale of Food In Restaurant </a:t>
            </a:r>
          </a:p>
        </p:txBody>
      </p:sp>
      <p:sp>
        <p:nvSpPr>
          <p:cNvPr id="38923" name="TextBox 10"/>
          <p:cNvSpPr txBox="1">
            <a:spLocks noChangeArrowheads="1"/>
          </p:cNvSpPr>
          <p:nvPr/>
        </p:nvSpPr>
        <p:spPr bwMode="auto">
          <a:xfrm>
            <a:off x="1520825" y="4763"/>
            <a:ext cx="2927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FF0000"/>
                </a:solidFill>
                <a:latin typeface="Arial" panose="020B0604020202020204" pitchFamily="34" charset="0"/>
              </a:rPr>
              <a:t>Limitations of current Tax regime :</a:t>
            </a:r>
          </a:p>
        </p:txBody>
      </p:sp>
      <p:sp>
        <p:nvSpPr>
          <p:cNvPr id="12" name="Rectangle 11"/>
          <p:cNvSpPr/>
          <p:nvPr/>
        </p:nvSpPr>
        <p:spPr>
          <a:xfrm>
            <a:off x="7938" y="11113"/>
            <a:ext cx="6477000" cy="517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defRPr/>
            </a:pPr>
            <a:r>
              <a:rPr lang="en-CA" sz="3200" b="1" dirty="0">
                <a:solidFill>
                  <a:srgbClr val="FFFEFF"/>
                </a:solidFill>
                <a:latin typeface="+mj-lt"/>
                <a:cs typeface="Calibri Light"/>
              </a:rPr>
              <a:t>Limitations of </a:t>
            </a:r>
            <a:r>
              <a:rPr lang="en-CA" sz="3200" b="1" dirty="0">
                <a:solidFill>
                  <a:srgbClr val="FFFEFF"/>
                </a:solidFill>
                <a:cs typeface="Calibri Light"/>
              </a:rPr>
              <a:t>Previous </a:t>
            </a:r>
            <a:r>
              <a:rPr lang="en-CA" sz="3200" b="1" dirty="0">
                <a:solidFill>
                  <a:srgbClr val="FFFEFF"/>
                </a:solidFill>
                <a:latin typeface="+mj-lt"/>
                <a:cs typeface="Calibri Light"/>
              </a:rPr>
              <a:t>Tax regime</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79613" y="274638"/>
            <a:ext cx="8229600" cy="715962"/>
          </a:xfrm>
        </p:spPr>
        <p:txBody>
          <a:bodyPr/>
          <a:lstStyle/>
          <a:p>
            <a:r>
              <a:rPr lang="en-IN" altLang="en-US" sz="3200" b="1" smtClean="0">
                <a:solidFill>
                  <a:srgbClr val="FF0000"/>
                </a:solidFill>
                <a:ea typeface="Verdana" panose="020B0604030504040204" pitchFamily="34" charset="0"/>
                <a:cs typeface="Calibri" panose="020F0502020204030204" pitchFamily="34" charset="0"/>
              </a:rPr>
              <a:t>Salient features of GST</a:t>
            </a:r>
          </a:p>
        </p:txBody>
      </p:sp>
      <p:sp>
        <p:nvSpPr>
          <p:cNvPr id="3" name="Content Placeholder 2"/>
          <p:cNvSpPr>
            <a:spLocks noGrp="1"/>
          </p:cNvSpPr>
          <p:nvPr>
            <p:ph idx="1"/>
          </p:nvPr>
        </p:nvSpPr>
        <p:spPr>
          <a:xfrm>
            <a:off x="1801813" y="1295400"/>
            <a:ext cx="8980487" cy="5410200"/>
          </a:xfrm>
        </p:spPr>
        <p:txBody>
          <a:bodyPr rtlCol="0">
            <a:normAutofit fontScale="85000" lnSpcReduction="10000"/>
          </a:bodyPr>
          <a:lstStyle/>
          <a:p>
            <a:pPr algn="just">
              <a:lnSpc>
                <a:spcPct val="120000"/>
              </a:lnSpc>
              <a:spcBef>
                <a:spcPts val="0"/>
              </a:spcBef>
              <a:defRPr/>
            </a:pPr>
            <a:r>
              <a:rPr lang="en-IN" sz="3100" dirty="0"/>
              <a:t>The GST would be applicable </a:t>
            </a:r>
            <a:r>
              <a:rPr lang="en-IN" sz="3100" b="1" dirty="0">
                <a:solidFill>
                  <a:srgbClr val="FF0000"/>
                </a:solidFill>
              </a:rPr>
              <a:t>on the supply </a:t>
            </a:r>
            <a:r>
              <a:rPr lang="en-IN" sz="3100" dirty="0"/>
              <a:t>of goods or services. </a:t>
            </a:r>
          </a:p>
          <a:p>
            <a:pPr algn="just">
              <a:lnSpc>
                <a:spcPct val="120000"/>
              </a:lnSpc>
              <a:spcBef>
                <a:spcPts val="0"/>
              </a:spcBef>
              <a:defRPr/>
            </a:pPr>
            <a:endParaRPr lang="en-IN" sz="3100" dirty="0"/>
          </a:p>
          <a:p>
            <a:pPr algn="just">
              <a:lnSpc>
                <a:spcPct val="120000"/>
              </a:lnSpc>
              <a:spcBef>
                <a:spcPts val="0"/>
              </a:spcBef>
              <a:defRPr/>
            </a:pPr>
            <a:r>
              <a:rPr lang="en-IN" sz="3100" dirty="0"/>
              <a:t>It would be a single GST on any item out of which 50% will go to Central </a:t>
            </a:r>
            <a:r>
              <a:rPr lang="en-IN" sz="3100" dirty="0" err="1"/>
              <a:t>Govt</a:t>
            </a:r>
            <a:r>
              <a:rPr lang="en-IN" sz="3100" dirty="0"/>
              <a:t> and 50% will go to State </a:t>
            </a:r>
            <a:r>
              <a:rPr lang="en-IN" sz="3100" dirty="0" err="1"/>
              <a:t>Govt</a:t>
            </a:r>
            <a:r>
              <a:rPr lang="en-IN" sz="3100" dirty="0"/>
              <a:t> / Union Territory. </a:t>
            </a:r>
          </a:p>
          <a:p>
            <a:pPr algn="just">
              <a:lnSpc>
                <a:spcPct val="120000"/>
              </a:lnSpc>
              <a:spcBef>
                <a:spcPts val="0"/>
              </a:spcBef>
              <a:defRPr/>
            </a:pPr>
            <a:endParaRPr lang="en-IN" sz="3100" dirty="0"/>
          </a:p>
          <a:p>
            <a:pPr lvl="1" algn="just">
              <a:lnSpc>
                <a:spcPct val="120000"/>
              </a:lnSpc>
              <a:spcBef>
                <a:spcPts val="0"/>
              </a:spcBef>
              <a:buFont typeface="Wingdings" panose="05000000000000000000" pitchFamily="2" charset="2"/>
              <a:buChar char="Ø"/>
              <a:defRPr/>
            </a:pPr>
            <a:r>
              <a:rPr lang="en-IN" sz="2700" dirty="0"/>
              <a:t>Central tax (</a:t>
            </a:r>
            <a:r>
              <a:rPr lang="en-IN" sz="2700" b="1" dirty="0">
                <a:solidFill>
                  <a:srgbClr val="FF0000"/>
                </a:solidFill>
              </a:rPr>
              <a:t>CGST</a:t>
            </a:r>
            <a:r>
              <a:rPr lang="en-IN" sz="2700" dirty="0"/>
              <a:t>) and State tax (</a:t>
            </a:r>
            <a:r>
              <a:rPr lang="en-IN" sz="2700" b="1" dirty="0">
                <a:solidFill>
                  <a:srgbClr val="FF0000"/>
                </a:solidFill>
              </a:rPr>
              <a:t>SGST</a:t>
            </a:r>
            <a:r>
              <a:rPr lang="en-IN" sz="2700" dirty="0"/>
              <a:t>) / Union territory tax (</a:t>
            </a:r>
            <a:r>
              <a:rPr lang="en-IN" sz="2700" b="1" dirty="0">
                <a:solidFill>
                  <a:srgbClr val="FF0000"/>
                </a:solidFill>
              </a:rPr>
              <a:t>UTGST)</a:t>
            </a:r>
            <a:r>
              <a:rPr lang="en-IN" sz="2700" dirty="0"/>
              <a:t>. </a:t>
            </a:r>
          </a:p>
          <a:p>
            <a:pPr marL="0" indent="0" algn="just">
              <a:lnSpc>
                <a:spcPct val="120000"/>
              </a:lnSpc>
              <a:spcBef>
                <a:spcPts val="0"/>
              </a:spcBef>
              <a:buFont typeface="Arial" panose="020B0604020202020204" pitchFamily="34" charset="0"/>
              <a:buNone/>
              <a:defRPr/>
            </a:pPr>
            <a:endParaRPr lang="en-IN" sz="3100" dirty="0"/>
          </a:p>
          <a:p>
            <a:pPr algn="just">
              <a:lnSpc>
                <a:spcPct val="120000"/>
              </a:lnSpc>
              <a:spcBef>
                <a:spcPts val="0"/>
              </a:spcBef>
              <a:defRPr/>
            </a:pPr>
            <a:r>
              <a:rPr lang="en-IN" sz="3100" dirty="0"/>
              <a:t>The GST would apply on </a:t>
            </a:r>
            <a:r>
              <a:rPr lang="en-IN" sz="3100" b="1" dirty="0">
                <a:solidFill>
                  <a:srgbClr val="FF0000"/>
                </a:solidFill>
              </a:rPr>
              <a:t>all goods or services or both </a:t>
            </a:r>
            <a:r>
              <a:rPr lang="en-IN" sz="3100" dirty="0"/>
              <a:t>other than alcoholic liquor for human consumption and five petroleum products.</a:t>
            </a:r>
          </a:p>
          <a:p>
            <a:pPr algn="just">
              <a:lnSpc>
                <a:spcPct val="120000"/>
              </a:lnSpc>
              <a:spcBef>
                <a:spcPts val="0"/>
              </a:spcBef>
              <a:defRPr/>
            </a:pPr>
            <a:endParaRPr lang="en-IN" sz="3100" dirty="0"/>
          </a:p>
          <a:p>
            <a:pPr algn="just">
              <a:lnSpc>
                <a:spcPct val="120000"/>
              </a:lnSpc>
              <a:spcBef>
                <a:spcPts val="0"/>
              </a:spcBef>
              <a:defRPr/>
            </a:pPr>
            <a:endParaRPr lang="en-IN" sz="3100" dirty="0"/>
          </a:p>
          <a:p>
            <a:pPr>
              <a:defRPr/>
            </a:pPr>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IN" altLang="en-US" sz="3200" b="1" smtClean="0">
                <a:solidFill>
                  <a:srgbClr val="FF0000"/>
                </a:solidFill>
                <a:ea typeface="Verdana" panose="020B0604030504040204" pitchFamily="34" charset="0"/>
                <a:cs typeface="Calibri" panose="020F0502020204030204" pitchFamily="34" charset="0"/>
              </a:rPr>
              <a:t>Salient features of GST... </a:t>
            </a:r>
            <a:r>
              <a:rPr lang="en-IN" altLang="en-US" sz="2000" b="1" smtClean="0">
                <a:solidFill>
                  <a:srgbClr val="FF0000"/>
                </a:solidFill>
                <a:ea typeface="Verdana" panose="020B0604030504040204" pitchFamily="34" charset="0"/>
                <a:cs typeface="Calibri" panose="020F0502020204030204" pitchFamily="34" charset="0"/>
              </a:rPr>
              <a:t>(contd.)</a:t>
            </a:r>
            <a:endParaRPr lang="en-IN" altLang="en-US" sz="2000" smtClean="0">
              <a:solidFill>
                <a:srgbClr val="FF0000"/>
              </a:solidFill>
              <a:ea typeface="Verdana" panose="020B0604030504040204" pitchFamily="34" charset="0"/>
              <a:cs typeface="Calibri" panose="020F0502020204030204" pitchFamily="34" charset="0"/>
            </a:endParaRPr>
          </a:p>
        </p:txBody>
      </p:sp>
      <p:sp>
        <p:nvSpPr>
          <p:cNvPr id="3" name="Content Placeholder 2"/>
          <p:cNvSpPr>
            <a:spLocks noGrp="1"/>
          </p:cNvSpPr>
          <p:nvPr>
            <p:ph idx="1"/>
          </p:nvPr>
        </p:nvSpPr>
        <p:spPr/>
        <p:txBody>
          <a:bodyPr rtlCol="0">
            <a:normAutofit fontScale="92500"/>
          </a:bodyPr>
          <a:lstStyle/>
          <a:p>
            <a:pPr algn="just">
              <a:lnSpc>
                <a:spcPct val="120000"/>
              </a:lnSpc>
              <a:spcBef>
                <a:spcPts val="0"/>
              </a:spcBef>
              <a:defRPr/>
            </a:pPr>
            <a:r>
              <a:rPr lang="en-IN" dirty="0"/>
              <a:t>D</a:t>
            </a:r>
            <a:r>
              <a:rPr lang="en-IN" b="1" dirty="0"/>
              <a:t>estination based </a:t>
            </a:r>
            <a:r>
              <a:rPr lang="en-IN" b="1" dirty="0">
                <a:solidFill>
                  <a:srgbClr val="FF0000"/>
                </a:solidFill>
              </a:rPr>
              <a:t>consumption tax</a:t>
            </a:r>
            <a:endParaRPr lang="en-IN" dirty="0">
              <a:solidFill>
                <a:srgbClr val="FF0000"/>
              </a:solidFill>
            </a:endParaRPr>
          </a:p>
          <a:p>
            <a:pPr lvl="1" algn="just">
              <a:lnSpc>
                <a:spcPct val="120000"/>
              </a:lnSpc>
              <a:spcBef>
                <a:spcPts val="0"/>
              </a:spcBef>
              <a:buFont typeface="Wingdings" panose="05000000000000000000" pitchFamily="2" charset="2"/>
              <a:buChar char="Ø"/>
              <a:defRPr/>
            </a:pPr>
            <a:r>
              <a:rPr lang="en-US" dirty="0"/>
              <a:t>The tax would accrue to the State which has jurisdiction over the place of consumption which is also termed as place of supply.</a:t>
            </a:r>
          </a:p>
          <a:p>
            <a:pPr lvl="1" algn="just">
              <a:lnSpc>
                <a:spcPct val="120000"/>
              </a:lnSpc>
              <a:spcBef>
                <a:spcPts val="0"/>
              </a:spcBef>
              <a:buFont typeface="Wingdings" panose="05000000000000000000" pitchFamily="2" charset="2"/>
              <a:buChar char="Ø"/>
              <a:defRPr/>
            </a:pPr>
            <a:r>
              <a:rPr lang="en-US" dirty="0"/>
              <a:t>Levied at all stages right from manufacture up to final consumption with credit of taxes paid at previous stages available as setoff.   </a:t>
            </a:r>
          </a:p>
          <a:p>
            <a:pPr lvl="1" algn="just">
              <a:lnSpc>
                <a:spcPct val="120000"/>
              </a:lnSpc>
              <a:spcBef>
                <a:spcPts val="0"/>
              </a:spcBef>
              <a:buFont typeface="Wingdings" panose="05000000000000000000" pitchFamily="2" charset="2"/>
              <a:buChar char="Ø"/>
              <a:defRPr/>
            </a:pPr>
            <a:r>
              <a:rPr lang="en-US" dirty="0"/>
              <a:t>In a nutshell, </a:t>
            </a:r>
            <a:r>
              <a:rPr lang="en-US" dirty="0">
                <a:solidFill>
                  <a:srgbClr val="FF0000"/>
                </a:solidFill>
              </a:rPr>
              <a:t>only value addition will be taxed</a:t>
            </a:r>
            <a:r>
              <a:rPr lang="en-US" dirty="0"/>
              <a:t> and burden of tax is to be borne by the final consumer.</a:t>
            </a:r>
          </a:p>
          <a:p>
            <a:pPr lvl="1" algn="just">
              <a:lnSpc>
                <a:spcPct val="120000"/>
              </a:lnSpc>
              <a:spcBef>
                <a:spcPts val="0"/>
              </a:spcBef>
              <a:buFont typeface="Wingdings" panose="05000000000000000000" pitchFamily="2" charset="2"/>
              <a:buChar char="Ø"/>
              <a:defRPr/>
            </a:pPr>
            <a:r>
              <a:rPr lang="en-US" dirty="0"/>
              <a:t>Exports </a:t>
            </a:r>
            <a:r>
              <a:rPr lang="en-IN" dirty="0"/>
              <a:t>would be tax-free and imports taxed at the same rate as </a:t>
            </a:r>
            <a:r>
              <a:rPr lang="en-IN" dirty="0" smtClean="0"/>
              <a:t>integrated tax (IGST) levied on inter-State supply of like domestic products </a:t>
            </a:r>
            <a:endParaRPr lang="en-IN" dirty="0"/>
          </a:p>
          <a:p>
            <a:pPr algn="just">
              <a:lnSpc>
                <a:spcPct val="120000"/>
              </a:lnSpc>
              <a:spcBef>
                <a:spcPts val="0"/>
              </a:spcBef>
              <a:defRPr/>
            </a:pPr>
            <a:endParaRPr lang="en-IN" dirty="0"/>
          </a:p>
          <a:p>
            <a:pPr>
              <a:defRPr/>
            </a:pPr>
            <a:endParaRPr lang="en-IN"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79613" y="274638"/>
            <a:ext cx="8229600" cy="715962"/>
          </a:xfrm>
        </p:spPr>
        <p:txBody>
          <a:bodyPr/>
          <a:lstStyle/>
          <a:p>
            <a:r>
              <a:rPr lang="en-IN" altLang="en-US" sz="3200" b="1" smtClean="0">
                <a:solidFill>
                  <a:srgbClr val="FF0000"/>
                </a:solidFill>
                <a:ea typeface="Verdana" panose="020B0604030504040204" pitchFamily="34" charset="0"/>
                <a:cs typeface="Calibri" panose="020F0502020204030204" pitchFamily="34" charset="0"/>
              </a:rPr>
              <a:t>Salient features of GST... </a:t>
            </a:r>
            <a:r>
              <a:rPr lang="en-IN" altLang="en-US" sz="2000" b="1" smtClean="0">
                <a:solidFill>
                  <a:srgbClr val="FF0000"/>
                </a:solidFill>
                <a:ea typeface="Verdana" panose="020B0604030504040204" pitchFamily="34" charset="0"/>
                <a:cs typeface="Calibri" panose="020F0502020204030204" pitchFamily="34" charset="0"/>
              </a:rPr>
              <a:t>(contd.)</a:t>
            </a:r>
            <a:endParaRPr lang="en-IN" altLang="en-US" sz="2600" smtClean="0">
              <a:solidFill>
                <a:srgbClr val="FF0000"/>
              </a:solidFill>
              <a:ea typeface="Verdana" panose="020B0604030504040204" pitchFamily="34" charset="0"/>
              <a:cs typeface="Calibri" panose="020F0502020204030204" pitchFamily="34" charset="0"/>
            </a:endParaRPr>
          </a:p>
        </p:txBody>
      </p:sp>
      <p:sp>
        <p:nvSpPr>
          <p:cNvPr id="3" name="Content Placeholder 2"/>
          <p:cNvSpPr>
            <a:spLocks noGrp="1"/>
          </p:cNvSpPr>
          <p:nvPr>
            <p:ph idx="1"/>
          </p:nvPr>
        </p:nvSpPr>
        <p:spPr>
          <a:xfrm>
            <a:off x="1979613" y="1295400"/>
            <a:ext cx="8229600" cy="5562600"/>
          </a:xfrm>
        </p:spPr>
        <p:txBody>
          <a:bodyPr rtlCol="0">
            <a:normAutofit/>
          </a:bodyPr>
          <a:lstStyle/>
          <a:p>
            <a:pPr algn="just">
              <a:spcBef>
                <a:spcPts val="0"/>
              </a:spcBef>
              <a:defRPr/>
            </a:pPr>
            <a:r>
              <a:rPr lang="en-IN" sz="2400" dirty="0">
                <a:solidFill>
                  <a:srgbClr val="0070C0"/>
                </a:solidFill>
              </a:rPr>
              <a:t>Tax payers with an aggregate turnover in a financial year up to </a:t>
            </a:r>
            <a:r>
              <a:rPr lang="en-IN" sz="2400" b="1" dirty="0">
                <a:solidFill>
                  <a:srgbClr val="0070C0"/>
                </a:solidFill>
              </a:rPr>
              <a:t>Rs.20 </a:t>
            </a:r>
            <a:r>
              <a:rPr lang="en-IN" sz="2400" b="1" dirty="0" smtClean="0">
                <a:solidFill>
                  <a:srgbClr val="0070C0"/>
                </a:solidFill>
              </a:rPr>
              <a:t>lakhs*</a:t>
            </a:r>
            <a:r>
              <a:rPr lang="en-IN" sz="2400" dirty="0" smtClean="0">
                <a:solidFill>
                  <a:srgbClr val="0070C0"/>
                </a:solidFill>
              </a:rPr>
              <a:t> </a:t>
            </a:r>
            <a:r>
              <a:rPr lang="en-IN" sz="2400" dirty="0">
                <a:solidFill>
                  <a:srgbClr val="0070C0"/>
                </a:solidFill>
              </a:rPr>
              <a:t>would be exempt from tax. </a:t>
            </a:r>
          </a:p>
          <a:p>
            <a:pPr algn="just">
              <a:spcBef>
                <a:spcPts val="0"/>
              </a:spcBef>
              <a:defRPr/>
            </a:pPr>
            <a:endParaRPr lang="en-IN" sz="2400" dirty="0"/>
          </a:p>
          <a:p>
            <a:pPr lvl="1" algn="just">
              <a:spcBef>
                <a:spcPts val="0"/>
              </a:spcBef>
              <a:buFont typeface="Wingdings" panose="05000000000000000000" pitchFamily="2" charset="2"/>
              <a:buChar char="Ø"/>
              <a:defRPr/>
            </a:pPr>
            <a:r>
              <a:rPr lang="en-IN" sz="2400" dirty="0"/>
              <a:t>For special category states specified in Article 279A, the threshold exemption shall be </a:t>
            </a:r>
            <a:r>
              <a:rPr lang="en-IN" sz="2400" dirty="0" err="1"/>
              <a:t>Rs</a:t>
            </a:r>
            <a:r>
              <a:rPr lang="en-IN" sz="2400" dirty="0"/>
              <a:t>. 10</a:t>
            </a:r>
            <a:r>
              <a:rPr lang="en-IN" sz="2400" b="1" dirty="0">
                <a:solidFill>
                  <a:srgbClr val="FF0000"/>
                </a:solidFill>
              </a:rPr>
              <a:t> </a:t>
            </a:r>
            <a:r>
              <a:rPr lang="en-IN" sz="2400" b="1" dirty="0" smtClean="0">
                <a:solidFill>
                  <a:srgbClr val="FF0000"/>
                </a:solidFill>
              </a:rPr>
              <a:t>lakhs*</a:t>
            </a:r>
            <a:r>
              <a:rPr lang="en-IN" sz="2400" dirty="0" smtClean="0"/>
              <a:t>.</a:t>
            </a:r>
            <a:r>
              <a:rPr lang="en-IN" sz="2400" dirty="0"/>
              <a:t> </a:t>
            </a:r>
          </a:p>
          <a:p>
            <a:pPr lvl="1" algn="just">
              <a:spcBef>
                <a:spcPts val="0"/>
              </a:spcBef>
              <a:buFont typeface="Wingdings" panose="05000000000000000000" pitchFamily="2" charset="2"/>
              <a:buChar char="Ø"/>
              <a:defRPr/>
            </a:pPr>
            <a:r>
              <a:rPr lang="en-IN" sz="2400" dirty="0"/>
              <a:t>Tax payers making </a:t>
            </a:r>
            <a:r>
              <a:rPr lang="en-IN" sz="2400" b="1" dirty="0">
                <a:solidFill>
                  <a:srgbClr val="FF0000"/>
                </a:solidFill>
              </a:rPr>
              <a:t>inter-State supplies </a:t>
            </a:r>
            <a:r>
              <a:rPr lang="en-IN" sz="2400" dirty="0"/>
              <a:t>or paying tax on </a:t>
            </a:r>
            <a:r>
              <a:rPr lang="en-IN" sz="2400" b="1" dirty="0">
                <a:solidFill>
                  <a:srgbClr val="FF0000"/>
                </a:solidFill>
              </a:rPr>
              <a:t>reverse charge basis</a:t>
            </a:r>
            <a:r>
              <a:rPr lang="en-IN" sz="2400" dirty="0"/>
              <a:t> shall not be eligible for threshold exemption</a:t>
            </a:r>
            <a:r>
              <a:rPr lang="en-IN" sz="2000" dirty="0"/>
              <a:t>. </a:t>
            </a:r>
          </a:p>
          <a:p>
            <a:pPr algn="just">
              <a:spcBef>
                <a:spcPts val="0"/>
              </a:spcBef>
              <a:defRPr/>
            </a:pPr>
            <a:endParaRPr lang="en-IN" sz="2400" dirty="0"/>
          </a:p>
          <a:p>
            <a:pPr algn="just">
              <a:spcBef>
                <a:spcPts val="0"/>
              </a:spcBef>
              <a:defRPr/>
            </a:pPr>
            <a:r>
              <a:rPr lang="en-IN" sz="2400" dirty="0"/>
              <a:t>Small taxpayers with an aggregate turnover in a financial year up to </a:t>
            </a:r>
            <a:r>
              <a:rPr lang="en-IN" sz="2400" b="1" dirty="0" err="1">
                <a:solidFill>
                  <a:srgbClr val="FF0000"/>
                </a:solidFill>
              </a:rPr>
              <a:t>Rs</a:t>
            </a:r>
            <a:r>
              <a:rPr lang="en-IN" sz="2400" b="1" dirty="0">
                <a:solidFill>
                  <a:srgbClr val="FF0000"/>
                </a:solidFill>
              </a:rPr>
              <a:t>. 50 </a:t>
            </a:r>
            <a:r>
              <a:rPr lang="en-IN" sz="2400" b="1" dirty="0" smtClean="0">
                <a:solidFill>
                  <a:srgbClr val="FF0000"/>
                </a:solidFill>
              </a:rPr>
              <a:t>lakhs*</a:t>
            </a:r>
            <a:r>
              <a:rPr lang="en-IN" sz="2400" dirty="0" smtClean="0"/>
              <a:t> </a:t>
            </a:r>
            <a:r>
              <a:rPr lang="en-IN" sz="2400" dirty="0"/>
              <a:t>shall be eligible for </a:t>
            </a:r>
            <a:r>
              <a:rPr lang="en-IN" sz="2400" b="1" dirty="0">
                <a:solidFill>
                  <a:srgbClr val="FF0000"/>
                </a:solidFill>
              </a:rPr>
              <a:t>composition levy</a:t>
            </a:r>
            <a:r>
              <a:rPr lang="en-IN" sz="2400" dirty="0"/>
              <a:t>.</a:t>
            </a:r>
          </a:p>
          <a:p>
            <a:pPr algn="just">
              <a:spcBef>
                <a:spcPts val="0"/>
              </a:spcBef>
              <a:buFont typeface="Arial" panose="020B0604020202020204" pitchFamily="34" charset="0"/>
              <a:buNone/>
              <a:defRPr/>
            </a:pPr>
            <a:endParaRPr lang="en-IN" sz="2400" dirty="0"/>
          </a:p>
          <a:p>
            <a:pPr marL="0" indent="0" algn="just">
              <a:spcBef>
                <a:spcPts val="0"/>
              </a:spcBef>
              <a:buFont typeface="Arial" panose="020B0604020202020204" pitchFamily="34" charset="0"/>
              <a:buNone/>
              <a:defRPr/>
            </a:pPr>
            <a:r>
              <a:rPr lang="en-IN" sz="2400" b="1" dirty="0">
                <a:solidFill>
                  <a:srgbClr val="FF0000"/>
                </a:solidFill>
              </a:rPr>
              <a:t> </a:t>
            </a:r>
          </a:p>
          <a:p>
            <a:pPr algn="just">
              <a:defRPr/>
            </a:pPr>
            <a:r>
              <a:rPr lang="en-IN" sz="2400">
                <a:solidFill>
                  <a:srgbClr val="0070C0"/>
                </a:solidFill>
              </a:rPr>
              <a:t>(* subject to revisions)</a:t>
            </a:r>
            <a:endParaRPr lang="en-IN" sz="2400" dirty="0"/>
          </a:p>
          <a:p>
            <a:pPr>
              <a:defRPr/>
            </a:pPr>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79613" y="274638"/>
            <a:ext cx="8229600" cy="715962"/>
          </a:xfrm>
        </p:spPr>
        <p:txBody>
          <a:bodyPr/>
          <a:lstStyle/>
          <a:p>
            <a:r>
              <a:rPr lang="en-IN" altLang="en-US" sz="3200" b="1" smtClean="0">
                <a:solidFill>
                  <a:srgbClr val="FF0000"/>
                </a:solidFill>
                <a:ea typeface="Verdana" panose="020B0604030504040204" pitchFamily="34" charset="0"/>
                <a:cs typeface="Calibri" panose="020F0502020204030204" pitchFamily="34" charset="0"/>
              </a:rPr>
              <a:t>Salient features of GST... </a:t>
            </a:r>
            <a:r>
              <a:rPr lang="en-IN" altLang="en-US" sz="2000" b="1" smtClean="0">
                <a:solidFill>
                  <a:srgbClr val="FF0000"/>
                </a:solidFill>
                <a:ea typeface="Verdana" panose="020B0604030504040204" pitchFamily="34" charset="0"/>
                <a:cs typeface="Calibri" panose="020F0502020204030204" pitchFamily="34" charset="0"/>
              </a:rPr>
              <a:t>(contd.)</a:t>
            </a:r>
            <a:endParaRPr lang="en-IN" altLang="en-US" sz="3200" smtClean="0">
              <a:solidFill>
                <a:srgbClr val="FF0000"/>
              </a:solidFill>
              <a:ea typeface="Verdana" panose="020B0604030504040204" pitchFamily="34" charset="0"/>
              <a:cs typeface="Calibri" panose="020F0502020204030204" pitchFamily="34" charset="0"/>
            </a:endParaRPr>
          </a:p>
        </p:txBody>
      </p:sp>
      <p:sp>
        <p:nvSpPr>
          <p:cNvPr id="3" name="Content Placeholder 2"/>
          <p:cNvSpPr>
            <a:spLocks noGrp="1"/>
          </p:cNvSpPr>
          <p:nvPr>
            <p:ph idx="1"/>
          </p:nvPr>
        </p:nvSpPr>
        <p:spPr>
          <a:xfrm>
            <a:off x="1903413" y="1371600"/>
            <a:ext cx="8229600" cy="5334000"/>
          </a:xfrm>
        </p:spPr>
        <p:txBody>
          <a:bodyPr>
            <a:normAutofit/>
          </a:bodyPr>
          <a:lstStyle/>
          <a:p>
            <a:pPr algn="just">
              <a:spcBef>
                <a:spcPts val="0"/>
              </a:spcBef>
              <a:defRPr/>
            </a:pPr>
            <a:r>
              <a:rPr lang="en-IN" sz="2400" dirty="0"/>
              <a:t>An Integrated GST (</a:t>
            </a:r>
            <a:r>
              <a:rPr lang="en-IN" sz="2400" b="1" dirty="0">
                <a:solidFill>
                  <a:srgbClr val="FF0000"/>
                </a:solidFill>
              </a:rPr>
              <a:t>IGST</a:t>
            </a:r>
            <a:r>
              <a:rPr lang="en-IN" sz="2400" dirty="0"/>
              <a:t>) would be levied and collected by the Centre on inter-State supply of goods and services. </a:t>
            </a:r>
          </a:p>
          <a:p>
            <a:pPr algn="just">
              <a:spcBef>
                <a:spcPts val="0"/>
              </a:spcBef>
              <a:defRPr/>
            </a:pPr>
            <a:endParaRPr lang="en-IN" sz="2400" dirty="0"/>
          </a:p>
          <a:p>
            <a:pPr algn="just">
              <a:spcBef>
                <a:spcPts val="0"/>
              </a:spcBef>
              <a:defRPr/>
            </a:pPr>
            <a:r>
              <a:rPr lang="en-IN" sz="2400" b="1" dirty="0">
                <a:solidFill>
                  <a:srgbClr val="FF0000"/>
                </a:solidFill>
              </a:rPr>
              <a:t>HSN code </a:t>
            </a:r>
            <a:r>
              <a:rPr lang="en-IN" sz="2400" dirty="0"/>
              <a:t>shall be used for classifying the goods under the GST regime. </a:t>
            </a:r>
          </a:p>
          <a:p>
            <a:pPr algn="just">
              <a:spcBef>
                <a:spcPts val="0"/>
              </a:spcBef>
              <a:defRPr/>
            </a:pPr>
            <a:endParaRPr lang="en-IN" sz="2400" dirty="0"/>
          </a:p>
          <a:p>
            <a:pPr algn="just">
              <a:spcBef>
                <a:spcPts val="0"/>
              </a:spcBef>
              <a:defRPr/>
            </a:pPr>
            <a:r>
              <a:rPr lang="en-IN" sz="2400" dirty="0"/>
              <a:t>Taxpayers whose turnover is above </a:t>
            </a:r>
            <a:r>
              <a:rPr lang="en-IN" sz="2400" dirty="0" err="1"/>
              <a:t>Rs</a:t>
            </a:r>
            <a:r>
              <a:rPr lang="en-IN" sz="2400" dirty="0"/>
              <a:t>. 1.5 crores but below </a:t>
            </a:r>
            <a:r>
              <a:rPr lang="en-IN" sz="2400" dirty="0" err="1"/>
              <a:t>Rs</a:t>
            </a:r>
            <a:r>
              <a:rPr lang="en-IN" sz="2400" dirty="0"/>
              <a:t>. 5 crores shall use </a:t>
            </a:r>
            <a:r>
              <a:rPr lang="en-IN" sz="2400" b="1" dirty="0"/>
              <a:t>2-digit code </a:t>
            </a:r>
            <a:r>
              <a:rPr lang="en-IN" sz="2400" dirty="0"/>
              <a:t>and the taxpayers whose turnover is </a:t>
            </a:r>
            <a:r>
              <a:rPr lang="en-IN" sz="2400" dirty="0" err="1"/>
              <a:t>Rs</a:t>
            </a:r>
            <a:r>
              <a:rPr lang="en-IN" sz="2400" dirty="0"/>
              <a:t>. 5 crores and above shall use </a:t>
            </a:r>
            <a:r>
              <a:rPr lang="en-IN" sz="2400" b="1" dirty="0"/>
              <a:t>4-digit code</a:t>
            </a:r>
            <a:r>
              <a:rPr lang="en-IN" sz="2400" dirty="0"/>
              <a:t>.</a:t>
            </a:r>
          </a:p>
          <a:p>
            <a:pPr algn="just">
              <a:spcBef>
                <a:spcPts val="0"/>
              </a:spcBef>
              <a:defRPr/>
            </a:pPr>
            <a:endParaRPr lang="en-IN" sz="2400" dirty="0"/>
          </a:p>
          <a:p>
            <a:pPr algn="just">
              <a:spcBef>
                <a:spcPts val="0"/>
              </a:spcBef>
              <a:defRPr/>
            </a:pPr>
            <a:r>
              <a:rPr lang="en-IN" sz="2400" dirty="0"/>
              <a:t>For Services, Service Accounting Codes (SAC) shall be used</a:t>
            </a:r>
          </a:p>
          <a:p>
            <a:pPr algn="just">
              <a:spcBef>
                <a:spcPts val="0"/>
              </a:spcBef>
              <a:defRPr/>
            </a:pPr>
            <a:endParaRPr lang="en-IN" sz="2400" dirty="0"/>
          </a:p>
          <a:p>
            <a:pPr algn="just">
              <a:spcBef>
                <a:spcPts val="0"/>
              </a:spcBef>
              <a:defRPr/>
            </a:pPr>
            <a:endParaRPr lang="en-IN" sz="2400" dirty="0"/>
          </a:p>
          <a:p>
            <a:pPr marL="0" indent="0" algn="just">
              <a:spcBef>
                <a:spcPts val="0"/>
              </a:spcBef>
              <a:buFont typeface="Arial" panose="020B0604020202020204" pitchFamily="34" charset="0"/>
              <a:buNone/>
              <a:defRPr/>
            </a:pPr>
            <a:endParaRPr lang="en-IN" sz="2400" dirty="0"/>
          </a:p>
          <a:p>
            <a:pPr algn="just">
              <a:spcBef>
                <a:spcPts val="0"/>
              </a:spcBef>
              <a:defRPr/>
            </a:pPr>
            <a:endParaRPr lang="en-IN" sz="2400" dirty="0"/>
          </a:p>
          <a:p>
            <a:pPr>
              <a:defRPr/>
            </a:pPr>
            <a:endParaRPr lang="en-IN"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79613" y="274638"/>
            <a:ext cx="8229600" cy="715962"/>
          </a:xfrm>
        </p:spPr>
        <p:txBody>
          <a:bodyPr/>
          <a:lstStyle/>
          <a:p>
            <a:r>
              <a:rPr lang="en-IN" altLang="en-US" sz="3200" b="1" smtClean="0">
                <a:solidFill>
                  <a:srgbClr val="FF0000"/>
                </a:solidFill>
                <a:ea typeface="Verdana" panose="020B0604030504040204" pitchFamily="34" charset="0"/>
                <a:cs typeface="Calibri" panose="020F0502020204030204" pitchFamily="34" charset="0"/>
              </a:rPr>
              <a:t>Salient features of GST... </a:t>
            </a:r>
            <a:r>
              <a:rPr lang="en-IN" altLang="en-US" sz="2000" b="1" smtClean="0">
                <a:solidFill>
                  <a:srgbClr val="FF0000"/>
                </a:solidFill>
                <a:ea typeface="Verdana" panose="020B0604030504040204" pitchFamily="34" charset="0"/>
                <a:cs typeface="Calibri" panose="020F0502020204030204" pitchFamily="34" charset="0"/>
              </a:rPr>
              <a:t>(contd.)</a:t>
            </a:r>
            <a:endParaRPr lang="en-IN" altLang="en-US" sz="2600" smtClean="0">
              <a:solidFill>
                <a:srgbClr val="FF0000"/>
              </a:solidFill>
              <a:ea typeface="Verdana" panose="020B0604030504040204" pitchFamily="34" charset="0"/>
              <a:cs typeface="Calibri" panose="020F0502020204030204" pitchFamily="34" charset="0"/>
            </a:endParaRPr>
          </a:p>
        </p:txBody>
      </p:sp>
      <p:sp>
        <p:nvSpPr>
          <p:cNvPr id="3" name="Content Placeholder 2"/>
          <p:cNvSpPr>
            <a:spLocks noGrp="1"/>
          </p:cNvSpPr>
          <p:nvPr>
            <p:ph idx="1"/>
          </p:nvPr>
        </p:nvSpPr>
        <p:spPr>
          <a:xfrm>
            <a:off x="1979613" y="1371600"/>
            <a:ext cx="8229600" cy="5257800"/>
          </a:xfrm>
        </p:spPr>
        <p:txBody>
          <a:bodyPr/>
          <a:lstStyle/>
          <a:p>
            <a:pPr algn="just">
              <a:spcBef>
                <a:spcPct val="0"/>
              </a:spcBef>
            </a:pPr>
            <a:endParaRPr lang="en-IN" altLang="en-US" sz="2200" smtClean="0"/>
          </a:p>
          <a:p>
            <a:pPr algn="just">
              <a:spcBef>
                <a:spcPct val="0"/>
              </a:spcBef>
            </a:pPr>
            <a:r>
              <a:rPr lang="en-IN" altLang="en-US" sz="2200" smtClean="0"/>
              <a:t>Exports and Supplies to SEZs shall be treated as </a:t>
            </a:r>
            <a:r>
              <a:rPr lang="en-IN" altLang="en-US" sz="2200" b="1" smtClean="0">
                <a:solidFill>
                  <a:srgbClr val="FF0000"/>
                </a:solidFill>
              </a:rPr>
              <a:t>zero-rated supply</a:t>
            </a:r>
            <a:r>
              <a:rPr lang="en-IN" altLang="en-US" sz="2200" smtClean="0"/>
              <a:t>. No tax is payable on exports but ITC related to the supply shall be refunded to exporters.</a:t>
            </a:r>
          </a:p>
          <a:p>
            <a:pPr algn="just">
              <a:spcBef>
                <a:spcPct val="0"/>
              </a:spcBef>
            </a:pPr>
            <a:endParaRPr lang="en-IN" altLang="en-US" sz="2200" smtClean="0"/>
          </a:p>
          <a:p>
            <a:pPr algn="just">
              <a:spcBef>
                <a:spcPct val="0"/>
              </a:spcBef>
            </a:pPr>
            <a:r>
              <a:rPr lang="en-IN" altLang="en-US" sz="2200" b="1" smtClean="0">
                <a:solidFill>
                  <a:srgbClr val="FF0000"/>
                </a:solidFill>
              </a:rPr>
              <a:t>Import of goods/services </a:t>
            </a:r>
            <a:r>
              <a:rPr lang="en-IN" altLang="en-US" sz="2200" smtClean="0"/>
              <a:t>would be subject to IGST in addition to Basic Customs duty.</a:t>
            </a:r>
          </a:p>
          <a:p>
            <a:pPr algn="just">
              <a:spcBef>
                <a:spcPct val="0"/>
              </a:spcBef>
            </a:pPr>
            <a:endParaRPr lang="en-IN" altLang="en-US" sz="2200" smtClean="0"/>
          </a:p>
          <a:p>
            <a:pPr algn="just">
              <a:spcBef>
                <a:spcPct val="0"/>
              </a:spcBef>
            </a:pPr>
            <a:r>
              <a:rPr lang="en-IN" altLang="en-US" sz="2200" smtClean="0"/>
              <a:t>Laws and procedures for levy and collection of CGST/SGST would be </a:t>
            </a:r>
            <a:r>
              <a:rPr lang="en-IN" altLang="en-US" sz="2200" b="1" smtClean="0">
                <a:solidFill>
                  <a:srgbClr val="FF0000"/>
                </a:solidFill>
              </a:rPr>
              <a:t>harmonized</a:t>
            </a:r>
            <a:r>
              <a:rPr lang="en-IN" altLang="en-US" sz="2200" smtClean="0"/>
              <a:t> to the extent possible.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163513"/>
            <a:ext cx="10969625" cy="654050"/>
          </a:xfrm>
        </p:spPr>
        <p:txBody>
          <a:bodyPr/>
          <a:lstStyle/>
          <a:p>
            <a:r>
              <a:rPr lang="en-US" altLang="en-US" b="1" smtClean="0">
                <a:solidFill>
                  <a:srgbClr val="FF0000"/>
                </a:solidFill>
              </a:rPr>
              <a:t>GST as Indirect Tax</a:t>
            </a:r>
            <a:endParaRPr lang="en-US" altLang="en-US" smtClean="0">
              <a:solidFill>
                <a:srgbClr val="FF0000"/>
              </a:solidFill>
            </a:endParaRPr>
          </a:p>
        </p:txBody>
      </p:sp>
      <p:sp>
        <p:nvSpPr>
          <p:cNvPr id="8195" name="Content Placeholder 2"/>
          <p:cNvSpPr>
            <a:spLocks noGrp="1"/>
          </p:cNvSpPr>
          <p:nvPr>
            <p:ph idx="1"/>
          </p:nvPr>
        </p:nvSpPr>
        <p:spPr>
          <a:xfrm>
            <a:off x="490538" y="941388"/>
            <a:ext cx="11301412" cy="5445125"/>
          </a:xfrm>
        </p:spPr>
        <p:txBody>
          <a:bodyPr/>
          <a:lstStyle/>
          <a:p>
            <a:pPr algn="just">
              <a:spcBef>
                <a:spcPts val="1800"/>
              </a:spcBef>
            </a:pPr>
            <a:r>
              <a:rPr lang="en-US" altLang="en-US" sz="2800" smtClean="0"/>
              <a:t>With the implementation of GST, we have already witnessed a number of positive changes in the fiscal domain of India. The various taxes that were mandatory earlier are now obsolete. </a:t>
            </a:r>
          </a:p>
          <a:p>
            <a:pPr algn="just">
              <a:spcBef>
                <a:spcPts val="1800"/>
              </a:spcBef>
            </a:pPr>
            <a:r>
              <a:rPr lang="en-US" altLang="en-US" sz="2800" smtClean="0"/>
              <a:t>GST is making sure the slogan </a:t>
            </a:r>
            <a:r>
              <a:rPr lang="en-US" altLang="en-US" sz="2800" smtClean="0">
                <a:solidFill>
                  <a:srgbClr val="FF0000"/>
                </a:solidFill>
              </a:rPr>
              <a:t>“One Nation, One Tax, One Market” </a:t>
            </a:r>
            <a:r>
              <a:rPr lang="en-US" altLang="en-US" sz="2800" smtClean="0"/>
              <a:t>becomes the reality of our country and not just a dream.</a:t>
            </a:r>
          </a:p>
          <a:p>
            <a:pPr algn="just">
              <a:spcBef>
                <a:spcPts val="1800"/>
              </a:spcBef>
            </a:pPr>
            <a:r>
              <a:rPr lang="en-US" altLang="en-US" sz="2800" smtClean="0"/>
              <a:t>With ‘Goods &amp; Services Tax (GST), the biggest relief so far is clearly the elimination of the </a:t>
            </a:r>
            <a:r>
              <a:rPr lang="en-US" altLang="en-US" sz="2800" b="1" smtClean="0">
                <a:solidFill>
                  <a:srgbClr val="0070C0"/>
                </a:solidFill>
              </a:rPr>
              <a:t>‘cascading effect of tax’ or the ‘tax on tax’.</a:t>
            </a:r>
          </a:p>
          <a:p>
            <a:pPr algn="just">
              <a:spcBef>
                <a:spcPts val="1800"/>
              </a:spcBef>
            </a:pPr>
            <a:r>
              <a:rPr lang="en-US" altLang="en-US" sz="2800" smtClean="0"/>
              <a:t>Cascading effect of tax is a situation wherein the end-consumer of any goods or service has to bear the burden of the tax to be paid on the previously calculated tax and as a result would suffer an increased or inflated price.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rcRect b="13231"/>
          <a:stretch>
            <a:fillRect/>
          </a:stretch>
        </p:blipFill>
        <p:spPr>
          <a:xfrm>
            <a:off x="0" y="266700"/>
            <a:ext cx="12188825" cy="6235700"/>
          </a:xfr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rcRect b="11723"/>
          <a:stretch>
            <a:fillRect/>
          </a:stretch>
        </p:blipFill>
        <p:spPr>
          <a:xfrm>
            <a:off x="0" y="163513"/>
            <a:ext cx="12091988" cy="6086475"/>
          </a:xfr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06600" y="-101600"/>
            <a:ext cx="8078788" cy="6975475"/>
          </a:xfr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274638"/>
            <a:ext cx="10969625" cy="476250"/>
          </a:xfrm>
        </p:spPr>
        <p:txBody>
          <a:bodyPr/>
          <a:lstStyle/>
          <a:p>
            <a:r>
              <a:rPr lang="en-US" altLang="en-US" sz="3200" b="1" smtClean="0">
                <a:solidFill>
                  <a:srgbClr val="FF0000"/>
                </a:solidFill>
              </a:rPr>
              <a:t>GST Rates</a:t>
            </a:r>
          </a:p>
        </p:txBody>
      </p:sp>
      <p:sp>
        <p:nvSpPr>
          <p:cNvPr id="54275" name="Content Placeholder 2"/>
          <p:cNvSpPr>
            <a:spLocks noGrp="1"/>
          </p:cNvSpPr>
          <p:nvPr>
            <p:ph idx="1"/>
          </p:nvPr>
        </p:nvSpPr>
        <p:spPr>
          <a:xfrm>
            <a:off x="450850" y="1173163"/>
            <a:ext cx="11368088" cy="4953000"/>
          </a:xfrm>
        </p:spPr>
        <p:txBody>
          <a:bodyPr/>
          <a:lstStyle/>
          <a:p>
            <a:pPr algn="just"/>
            <a:r>
              <a:rPr lang="en-US" altLang="en-US" sz="2800" smtClean="0"/>
              <a:t>Rates: 0%( on essential items, rice/wheat)</a:t>
            </a:r>
          </a:p>
          <a:p>
            <a:pPr algn="just"/>
            <a:r>
              <a:rPr lang="en-US" altLang="en-US" sz="2800" smtClean="0"/>
              <a:t>5%: ( on items of mass consumption )</a:t>
            </a:r>
          </a:p>
          <a:p>
            <a:pPr algn="just"/>
            <a:r>
              <a:rPr lang="en-US" altLang="en-US" sz="2800" smtClean="0"/>
              <a:t>12%/18%:(standard rates covering most manufactured items and Services)</a:t>
            </a:r>
          </a:p>
          <a:p>
            <a:pPr algn="just"/>
            <a:r>
              <a:rPr lang="en-US" altLang="en-US" sz="2800" smtClean="0"/>
              <a:t>28% : ( on Consumer Durable Goods, Pan masala, tobacco and aerated drinks etc) </a:t>
            </a:r>
          </a:p>
          <a:p>
            <a:pPr algn="just"/>
            <a:r>
              <a:rPr lang="en-US" altLang="en-US" sz="2800" smtClean="0"/>
              <a:t>Basic philosophy behind these rates are that, to the extent possible, the current combined rate of tax levied on individual goods by the Central and the State Governments should be maintained in GST</a:t>
            </a:r>
          </a:p>
          <a:p>
            <a:pPr algn="just"/>
            <a:r>
              <a:rPr lang="en-US" altLang="en-US" sz="2800" smtClean="0"/>
              <a:t>Uniform GST rate not possible at this stage as luxury goods and goods consumed by poorer sections of society cannot be taxed at the same rate</a:t>
            </a:r>
          </a:p>
          <a:p>
            <a:pPr algn="just"/>
            <a:r>
              <a:rPr lang="en-US" altLang="en-US" sz="2800" b="1" smtClean="0"/>
              <a:t> Rates will be notified by Government on recommendations of GST Council.</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rcRect b="4375"/>
          <a:stretch>
            <a:fillRect/>
          </a:stretch>
        </p:blipFill>
        <p:spPr>
          <a:xfrm>
            <a:off x="0" y="0"/>
            <a:ext cx="12188825" cy="6742113"/>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xmlns="" val="0"/>
              </a:ext>
            </a:extLst>
          </a:blip>
          <a:srcRect b="4156"/>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122613" y="338138"/>
            <a:ext cx="5334000" cy="5159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algn="ctr">
              <a:defRPr/>
            </a:pPr>
            <a:r>
              <a:rPr lang="en-US" sz="3200" b="1" dirty="0">
                <a:latin typeface="+mj-lt"/>
              </a:rPr>
              <a:t>What is GST?</a:t>
            </a:r>
            <a:endParaRPr lang="en-IN" sz="3200" b="1" dirty="0">
              <a:latin typeface="+mj-lt"/>
            </a:endParaRPr>
          </a:p>
        </p:txBody>
      </p:sp>
      <p:pic>
        <p:nvPicPr>
          <p:cNvPr id="10243" name="Picture 2" descr="E:\GST\PPT\images FOR PPT\GST complexity.jpg"/>
          <p:cNvPicPr>
            <a:picLocks noChangeAspect="1" noChangeArrowheads="1"/>
          </p:cNvPicPr>
          <p:nvPr/>
        </p:nvPicPr>
        <p:blipFill>
          <a:blip r:embed="rId3">
            <a:extLst>
              <a:ext uri="{28A0092B-C50C-407E-A947-70E740481C1C}">
                <a14:useLocalDpi xmlns:a14="http://schemas.microsoft.com/office/drawing/2010/main" xmlns="" val="0"/>
              </a:ext>
            </a:extLst>
          </a:blip>
          <a:srcRect b="3999"/>
          <a:stretch>
            <a:fillRect/>
          </a:stretch>
        </p:blipFill>
        <p:spPr bwMode="auto">
          <a:xfrm>
            <a:off x="6257925" y="1133475"/>
            <a:ext cx="4667250" cy="444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58" name="Diagram 157"/>
          <p:cNvGraphicFramePr/>
          <p:nvPr/>
        </p:nvGraphicFramePr>
        <p:xfrm>
          <a:off x="1637731" y="1021174"/>
          <a:ext cx="4435522" cy="5584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5" name="TextBox 1"/>
          <p:cNvSpPr txBox="1">
            <a:spLocks noChangeArrowheads="1"/>
          </p:cNvSpPr>
          <p:nvPr/>
        </p:nvSpPr>
        <p:spPr bwMode="auto">
          <a:xfrm>
            <a:off x="6073775" y="5580063"/>
            <a:ext cx="51577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2060"/>
                </a:solidFill>
                <a:latin typeface="Arial" panose="020B0604020202020204" pitchFamily="34" charset="0"/>
              </a:rPr>
              <a:t>ONE NATION: ONE TAX</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525"/>
            <a:ext cx="11928475"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xmlns="" val="0"/>
              </a:ext>
            </a:extLst>
          </a:blip>
          <a:srcRect b="5505"/>
          <a:stretch>
            <a:fillRect/>
          </a:stretch>
        </p:blipFill>
        <p:spPr bwMode="auto">
          <a:xfrm>
            <a:off x="-1588" y="0"/>
            <a:ext cx="12193588" cy="660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xmlns="" val="0"/>
              </a:ext>
            </a:extLst>
          </a:blip>
          <a:srcRect b="3699"/>
          <a:stretch>
            <a:fillRect/>
          </a:stretch>
        </p:blipFill>
        <p:spPr bwMode="auto">
          <a:xfrm>
            <a:off x="-30163" y="53975"/>
            <a:ext cx="12218988" cy="661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10278</TotalTime>
  <Words>1789</Words>
  <Application>Microsoft Office PowerPoint</Application>
  <PresentationFormat>Custom</PresentationFormat>
  <Paragraphs>166</Paragraphs>
  <Slides>34</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Bookman Old Style</vt:lpstr>
      <vt:lpstr>Calibri</vt:lpstr>
      <vt:lpstr>Wingdings</vt:lpstr>
      <vt:lpstr>Wingdings 2</vt:lpstr>
      <vt:lpstr>Calibri Light</vt:lpstr>
      <vt:lpstr>Verdana</vt:lpstr>
      <vt:lpstr>Constantia</vt:lpstr>
      <vt:lpstr>Office Theme</vt:lpstr>
      <vt:lpstr>Custom Design</vt:lpstr>
      <vt:lpstr>Slide 1</vt:lpstr>
      <vt:lpstr>Slide 2</vt:lpstr>
      <vt:lpstr>GST as Indirect Tax</vt:lpstr>
      <vt:lpstr>Slide 4</vt:lpstr>
      <vt:lpstr>Slide 5</vt:lpstr>
      <vt:lpstr>Slide 6</vt:lpstr>
      <vt:lpstr>Slide 7</vt:lpstr>
      <vt:lpstr>Slide 8</vt:lpstr>
      <vt:lpstr>Slide 9</vt:lpstr>
      <vt:lpstr>Main Features of the GST Act</vt:lpstr>
      <vt:lpstr>Tax Structure in India Before GST</vt:lpstr>
      <vt:lpstr>Slide 12</vt:lpstr>
      <vt:lpstr>Tax Structure in India Before GST</vt:lpstr>
      <vt:lpstr>Slide 14</vt:lpstr>
      <vt:lpstr>GST</vt:lpstr>
      <vt:lpstr>Slide 16</vt:lpstr>
      <vt:lpstr>Slide 17</vt:lpstr>
      <vt:lpstr>Slide 18</vt:lpstr>
      <vt:lpstr>What is not under GST</vt:lpstr>
      <vt:lpstr>Slide 20</vt:lpstr>
      <vt:lpstr>Slide 21</vt:lpstr>
      <vt:lpstr>Slide 22</vt:lpstr>
      <vt:lpstr>Slide 23</vt:lpstr>
      <vt:lpstr>Slide 24</vt:lpstr>
      <vt:lpstr>Salient features of GST</vt:lpstr>
      <vt:lpstr>Salient features of GST... (contd.)</vt:lpstr>
      <vt:lpstr>Salient features of GST... (contd.)</vt:lpstr>
      <vt:lpstr>Salient features of GST... (contd.)</vt:lpstr>
      <vt:lpstr>Salient features of GST... (contd.)</vt:lpstr>
      <vt:lpstr>Slide 30</vt:lpstr>
      <vt:lpstr>Slide 31</vt:lpstr>
      <vt:lpstr>Slide 32</vt:lpstr>
      <vt:lpstr>GST Rates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Adesh k</cp:lastModifiedBy>
  <cp:revision>1013</cp:revision>
  <dcterms:modified xsi:type="dcterms:W3CDTF">2024-11-22T02:13:21Z</dcterms:modified>
</cp:coreProperties>
</file>