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80" r:id="rId4"/>
    <p:sldId id="258" r:id="rId5"/>
    <p:sldId id="282" r:id="rId6"/>
    <p:sldId id="281" r:id="rId7"/>
    <p:sldId id="259" r:id="rId8"/>
    <p:sldId id="260" r:id="rId9"/>
    <p:sldId id="261" r:id="rId10"/>
    <p:sldId id="262" r:id="rId11"/>
    <p:sldId id="263" r:id="rId12"/>
    <p:sldId id="283" r:id="rId13"/>
    <p:sldId id="284" r:id="rId14"/>
    <p:sldId id="285" r:id="rId15"/>
    <p:sldId id="286" r:id="rId16"/>
    <p:sldId id="287" r:id="rId17"/>
    <p:sldId id="288" r:id="rId18"/>
    <p:sldId id="289" r:id="rId19"/>
    <p:sldId id="290" r:id="rId20"/>
    <p:sldId id="264" r:id="rId21"/>
    <p:sldId id="265" r:id="rId22"/>
    <p:sldId id="267" r:id="rId23"/>
    <p:sldId id="266" r:id="rId24"/>
    <p:sldId id="268" r:id="rId25"/>
    <p:sldId id="269" r:id="rId26"/>
    <p:sldId id="270" r:id="rId27"/>
    <p:sldId id="271" r:id="rId28"/>
    <p:sldId id="272" r:id="rId29"/>
    <p:sldId id="273" r:id="rId30"/>
    <p:sldId id="291" r:id="rId31"/>
    <p:sldId id="292" r:id="rId32"/>
    <p:sldId id="293" r:id="rId33"/>
    <p:sldId id="294" r:id="rId34"/>
    <p:sldId id="295" r:id="rId35"/>
    <p:sldId id="296" r:id="rId36"/>
    <p:sldId id="297" r:id="rId37"/>
    <p:sldId id="298" r:id="rId38"/>
    <p:sldId id="299" r:id="rId39"/>
    <p:sldId id="300" r:id="rId40"/>
    <p:sldId id="301" r:id="rId41"/>
    <p:sldId id="302" r:id="rId42"/>
    <p:sldId id="303" r:id="rId43"/>
    <p:sldId id="304" r:id="rId44"/>
    <p:sldId id="305" r:id="rId45"/>
    <p:sldId id="306" r:id="rId46"/>
    <p:sldId id="307" r:id="rId47"/>
    <p:sldId id="308" r:id="rId48"/>
    <p:sldId id="309" r:id="rId49"/>
    <p:sldId id="310" r:id="rId50"/>
    <p:sldId id="311" r:id="rId51"/>
    <p:sldId id="314" r:id="rId52"/>
    <p:sldId id="312" r:id="rId53"/>
    <p:sldId id="313" r:id="rId54"/>
    <p:sldId id="315"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764533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323407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5035177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91739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65947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6142168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26678846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1697790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1768742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FBAAAB-5FDF-439A-A632-56661E5BB790}" type="datetimeFigureOut">
              <a:rPr lang="en-US" smtClean="0"/>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1476155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FBAAAB-5FDF-439A-A632-56661E5BB790}"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1486347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9FBAAAB-5FDF-439A-A632-56661E5BB790}" type="datetimeFigureOut">
              <a:rPr lang="en-US" smtClean="0"/>
              <a:t>11/21/2024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3452655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9FBAAAB-5FDF-439A-A632-56661E5BB790}" type="datetimeFigureOut">
              <a:rPr lang="en-US" smtClean="0"/>
              <a:t>11/21/2024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259777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FBAAAB-5FDF-439A-A632-56661E5BB790}" type="datetimeFigureOut">
              <a:rPr lang="en-US" smtClean="0"/>
              <a:t>11/21/2024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842635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FBAAAB-5FDF-439A-A632-56661E5BB790}"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2979893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FBAAAB-5FDF-439A-A632-56661E5BB790}" type="datetimeFigureOut">
              <a:rPr lang="en-US" smtClean="0"/>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CB2194-B796-4435-901E-7BA52CB3C3D2}" type="slidenum">
              <a:rPr lang="en-US" smtClean="0"/>
              <a:t>‹#›</a:t>
            </a:fld>
            <a:endParaRPr lang="en-US"/>
          </a:p>
        </p:txBody>
      </p:sp>
    </p:spTree>
    <p:extLst>
      <p:ext uri="{BB962C8B-B14F-4D97-AF65-F5344CB8AC3E}">
        <p14:creationId xmlns:p14="http://schemas.microsoft.com/office/powerpoint/2010/main" val="274290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9FBAAAB-5FDF-439A-A632-56661E5BB790}" type="datetimeFigureOut">
              <a:rPr lang="en-US" smtClean="0"/>
              <a:t>11/21/2024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2CB2194-B796-4435-901E-7BA52CB3C3D2}" type="slidenum">
              <a:rPr lang="en-US" smtClean="0"/>
              <a:t>‹#›</a:t>
            </a:fld>
            <a:endParaRPr lang="en-US"/>
          </a:p>
        </p:txBody>
      </p:sp>
    </p:spTree>
    <p:extLst>
      <p:ext uri="{BB962C8B-B14F-4D97-AF65-F5344CB8AC3E}">
        <p14:creationId xmlns:p14="http://schemas.microsoft.com/office/powerpoint/2010/main" val="345933414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4BC9D-1CF4-E81D-8058-BC88B167E830}"/>
              </a:ext>
            </a:extLst>
          </p:cNvPr>
          <p:cNvSpPr>
            <a:spLocks noGrp="1"/>
          </p:cNvSpPr>
          <p:nvPr>
            <p:ph type="title" idx="4294967295"/>
          </p:nvPr>
        </p:nvSpPr>
        <p:spPr>
          <a:xfrm>
            <a:off x="0" y="365125"/>
            <a:ext cx="10515600" cy="1325563"/>
          </a:xfrm>
        </p:spPr>
        <p:txBody>
          <a:bodyPr>
            <a:normAutofit fontScale="90000"/>
          </a:bodyPr>
          <a:lstStyle/>
          <a:p>
            <a:pPr algn="ctr"/>
            <a:br>
              <a:rPr lang="en-US" dirty="0"/>
            </a:br>
            <a:br>
              <a:rPr lang="en-US" dirty="0"/>
            </a:br>
            <a:br>
              <a:rPr lang="en-US" dirty="0"/>
            </a:br>
            <a:br>
              <a:rPr lang="en-US" dirty="0"/>
            </a:br>
            <a:br>
              <a:rPr lang="en-US" dirty="0"/>
            </a:br>
            <a:endParaRPr lang="en-US" dirty="0"/>
          </a:p>
        </p:txBody>
      </p:sp>
      <p:sp>
        <p:nvSpPr>
          <p:cNvPr id="3" name="Subtitle 2">
            <a:extLst>
              <a:ext uri="{FF2B5EF4-FFF2-40B4-BE49-F238E27FC236}">
                <a16:creationId xmlns:a16="http://schemas.microsoft.com/office/drawing/2014/main" id="{71CF183A-24E5-14FD-4D9D-19F6D18C3A29}"/>
              </a:ext>
            </a:extLst>
          </p:cNvPr>
          <p:cNvSpPr>
            <a:spLocks noGrp="1"/>
          </p:cNvSpPr>
          <p:nvPr>
            <p:ph idx="4294967295"/>
          </p:nvPr>
        </p:nvSpPr>
        <p:spPr>
          <a:xfrm>
            <a:off x="0" y="1825625"/>
            <a:ext cx="10515600" cy="4351338"/>
          </a:xfrm>
        </p:spPr>
        <p:txBody>
          <a:bodyPr>
            <a:normAutofit/>
          </a:bodyPr>
          <a:lstStyle/>
          <a:p>
            <a:pPr algn="ctr"/>
            <a:endParaRPr lang="en-US" dirty="0"/>
          </a:p>
          <a:p>
            <a:pPr algn="ctr"/>
            <a:endParaRPr lang="en-US" dirty="0"/>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Dr. Varun Bansal</a:t>
            </a:r>
          </a:p>
          <a:p>
            <a:pPr marL="0" indent="0" algn="ctr">
              <a:buNone/>
            </a:pP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Professor, School of Engineering and Technology</a:t>
            </a:r>
          </a:p>
          <a:p>
            <a:pPr marL="0" indent="0" algn="ctr">
              <a:buNone/>
            </a:pPr>
            <a:r>
              <a:rPr lang="en-US"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Shobhit</a:t>
            </a:r>
            <a:r>
              <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University </a:t>
            </a:r>
            <a:r>
              <a:rPr lang="en-US"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Gangoh</a:t>
            </a:r>
            <a:endParaRPr lang="en-US"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r>
              <a:rPr lang="en-US" b="1" i="0" dirty="0">
                <a:solidFill>
                  <a:srgbClr val="000000"/>
                </a:solidFill>
                <a:effectLst/>
                <a:latin typeface="Barlow Semi Condensed" panose="020F0502020204030204" pitchFamily="2" charset="0"/>
              </a:rPr>
              <a:t>Topic : -  Automata </a:t>
            </a:r>
          </a:p>
          <a:p>
            <a:pPr marL="0" indent="0" algn="ctr">
              <a:buNone/>
            </a:pPr>
            <a:endParaRPr lang="en-US" b="1" dirty="0">
              <a:solidFill>
                <a:srgbClr val="00B0F0"/>
              </a:solidFill>
            </a:endParaRPr>
          </a:p>
          <a:p>
            <a:pPr algn="ctr"/>
            <a:endParaRPr lang="en-US" dirty="0"/>
          </a:p>
          <a:p>
            <a:pPr algn="ctr"/>
            <a:endParaRPr lang="en-US" dirty="0"/>
          </a:p>
          <a:p>
            <a:pPr algn="ctr"/>
            <a:endParaRPr lang="en-US" dirty="0"/>
          </a:p>
          <a:p>
            <a:pPr algn="ctr"/>
            <a:endParaRPr lang="en-US" dirty="0"/>
          </a:p>
          <a:p>
            <a:pPr algn="ct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53276" y="-192005"/>
            <a:ext cx="2084478" cy="1882693"/>
          </a:xfrm>
          <a:prstGeom prst="rect">
            <a:avLst/>
          </a:prstGeom>
        </p:spPr>
      </p:pic>
      <p:sp>
        <p:nvSpPr>
          <p:cNvPr id="6" name="Rectangle 5"/>
          <p:cNvSpPr/>
          <p:nvPr/>
        </p:nvSpPr>
        <p:spPr>
          <a:xfrm>
            <a:off x="1941535" y="1825625"/>
            <a:ext cx="7415408" cy="769441"/>
          </a:xfrm>
          <a:prstGeom prst="rect">
            <a:avLst/>
          </a:prstGeom>
        </p:spPr>
        <p:txBody>
          <a:bodyPr wrap="square">
            <a:spAutoFit/>
          </a:bodyPr>
          <a:lstStyle/>
          <a:p>
            <a:pPr algn="ctr"/>
            <a:r>
              <a:rPr lang="en-US" sz="4400" b="1" dirty="0" err="1">
                <a:solidFill>
                  <a:schemeClr val="tx2">
                    <a:lumMod val="75000"/>
                  </a:schemeClr>
                </a:solidFill>
              </a:rPr>
              <a:t>Shobhit</a:t>
            </a:r>
            <a:r>
              <a:rPr lang="en-US" sz="4400" b="1" dirty="0">
                <a:solidFill>
                  <a:schemeClr val="tx2">
                    <a:lumMod val="75000"/>
                  </a:schemeClr>
                </a:solidFill>
              </a:rPr>
              <a:t> University </a:t>
            </a:r>
            <a:r>
              <a:rPr lang="en-US" sz="4400" b="1" dirty="0" err="1">
                <a:solidFill>
                  <a:schemeClr val="tx2">
                    <a:lumMod val="75000"/>
                  </a:schemeClr>
                </a:solidFill>
              </a:rPr>
              <a:t>Gangoh</a:t>
            </a:r>
            <a:endParaRPr lang="en-US" sz="4400" dirty="0"/>
          </a:p>
        </p:txBody>
      </p:sp>
    </p:spTree>
    <p:extLst>
      <p:ext uri="{BB962C8B-B14F-4D97-AF65-F5344CB8AC3E}">
        <p14:creationId xmlns:p14="http://schemas.microsoft.com/office/powerpoint/2010/main" val="3563550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3EAF0-3753-3394-088D-ADA5BDB44105}"/>
              </a:ext>
            </a:extLst>
          </p:cNvPr>
          <p:cNvSpPr>
            <a:spLocks noGrp="1"/>
          </p:cNvSpPr>
          <p:nvPr>
            <p:ph type="title"/>
          </p:nvPr>
        </p:nvSpPr>
        <p:spPr/>
        <p:txBody>
          <a:bodyPr>
            <a:normAutofit/>
          </a:bodyPr>
          <a:lstStyle/>
          <a:p>
            <a:r>
              <a:rPr lang="en-US" sz="4400" b="0" i="0" dirty="0">
                <a:solidFill>
                  <a:srgbClr val="610B4B"/>
                </a:solidFill>
                <a:effectLst/>
                <a:latin typeface="erdana"/>
              </a:rPr>
              <a:t>Language</a:t>
            </a:r>
            <a:br>
              <a:rPr lang="en-US" b="0" i="0" dirty="0">
                <a:solidFill>
                  <a:srgbClr val="610B4B"/>
                </a:solidFill>
                <a:effectLst/>
                <a:latin typeface="erdana"/>
              </a:rPr>
            </a:br>
            <a:endParaRPr lang="en-US" dirty="0"/>
          </a:p>
        </p:txBody>
      </p:sp>
      <p:sp>
        <p:nvSpPr>
          <p:cNvPr id="7" name="Rectangle 4">
            <a:extLst>
              <a:ext uri="{FF2B5EF4-FFF2-40B4-BE49-F238E27FC236}">
                <a16:creationId xmlns:a16="http://schemas.microsoft.com/office/drawing/2014/main" id="{5C75089C-0DA4-5788-62C7-AE17C460DA99}"/>
              </a:ext>
            </a:extLst>
          </p:cNvPr>
          <p:cNvSpPr>
            <a:spLocks noGrp="1" noChangeArrowheads="1"/>
          </p:cNvSpPr>
          <p:nvPr>
            <p:ph idx="1"/>
          </p:nvPr>
        </p:nvSpPr>
        <p:spPr bwMode="auto">
          <a:xfrm>
            <a:off x="677334" y="1696727"/>
            <a:ext cx="8596669" cy="44601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8872" tIns="44436" rIns="91440" bIns="4443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a:ln>
                  <a:noFill/>
                </a:ln>
                <a:solidFill>
                  <a:srgbClr val="333333"/>
                </a:solidFill>
                <a:effectLst/>
                <a:latin typeface="inter-regular"/>
              </a:rPr>
              <a:t>A language is a collection of appropriate string. A language which is formed over Σ can be </a:t>
            </a:r>
            <a:r>
              <a:rPr kumimoji="0" lang="en-US" altLang="en-US" sz="3600" b="1" i="0" u="none" strike="noStrike" cap="none" normalizeH="0" baseline="0" dirty="0">
                <a:ln>
                  <a:noFill/>
                </a:ln>
                <a:solidFill>
                  <a:srgbClr val="333333"/>
                </a:solidFill>
                <a:effectLst/>
                <a:latin typeface="inter-bold"/>
              </a:rPr>
              <a:t>Finite</a:t>
            </a:r>
            <a:r>
              <a:rPr kumimoji="0" lang="en-US" altLang="en-US" sz="3600" b="0" i="0" u="none" strike="noStrike" cap="none" normalizeH="0" baseline="0" dirty="0">
                <a:ln>
                  <a:noFill/>
                </a:ln>
                <a:solidFill>
                  <a:srgbClr val="333333"/>
                </a:solidFill>
                <a:effectLst/>
                <a:latin typeface="inter-regular"/>
              </a:rPr>
              <a:t> or </a:t>
            </a:r>
            <a:r>
              <a:rPr kumimoji="0" lang="en-US" altLang="en-US" sz="3600" b="1" i="0" u="none" strike="noStrike" cap="none" normalizeH="0" baseline="0" dirty="0">
                <a:ln>
                  <a:noFill/>
                </a:ln>
                <a:solidFill>
                  <a:srgbClr val="333333"/>
                </a:solidFill>
                <a:effectLst/>
                <a:latin typeface="inter-bold"/>
              </a:rPr>
              <a:t>Infinite</a:t>
            </a:r>
            <a:r>
              <a:rPr kumimoji="0" lang="en-US" altLang="en-US" sz="3600" b="0" i="0" u="none" strike="noStrike" cap="none" normalizeH="0" baseline="0" dirty="0">
                <a:ln>
                  <a:noFill/>
                </a:ln>
                <a:solidFill>
                  <a:srgbClr val="333333"/>
                </a:solidFill>
                <a:effectLst/>
                <a:latin typeface="inter-regular"/>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4000" b="0" i="0" u="none" strike="noStrike" cap="none" normalizeH="0" baseline="0" dirty="0">
              <a:ln>
                <a:noFill/>
              </a:ln>
              <a:solidFill>
                <a:srgbClr val="610B4B"/>
              </a:solidFill>
              <a:effectLst/>
              <a:latin typeface="erdan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4000" b="0" i="0" u="none" strike="noStrike" cap="none" normalizeH="0" baseline="0" dirty="0">
                <a:ln>
                  <a:noFill/>
                </a:ln>
                <a:solidFill>
                  <a:srgbClr val="610B4B"/>
                </a:solidFill>
                <a:effectLst/>
                <a:latin typeface="erdana"/>
              </a:rPr>
              <a:t>Example: 1</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33333"/>
                </a:solidFill>
                <a:effectLst/>
                <a:latin typeface="Arial Unicode MS"/>
              </a:rPr>
              <a:t>L1 = {Set of string of length 2} </a:t>
            </a: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n-US" sz="2400" dirty="0">
              <a:solidFill>
                <a:srgbClr val="333333"/>
              </a:solidFill>
              <a:latin typeface="Arial Unicode MS"/>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333333"/>
              </a:solidFill>
              <a:effectLst/>
              <a:latin typeface="Arial Unicode MS"/>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333333"/>
                </a:solidFill>
                <a:effectLst/>
                <a:latin typeface="Arial Unicode MS"/>
              </a:rPr>
              <a:t>= {aa, bb, </a:t>
            </a:r>
            <a:r>
              <a:rPr kumimoji="0" lang="en-US" altLang="en-US" sz="2400" b="0" i="0" u="none" strike="noStrike" cap="none" normalizeH="0" baseline="0" dirty="0" err="1">
                <a:ln>
                  <a:noFill/>
                </a:ln>
                <a:solidFill>
                  <a:srgbClr val="333333"/>
                </a:solidFill>
                <a:effectLst/>
                <a:latin typeface="Arial Unicode MS"/>
              </a:rPr>
              <a:t>ba</a:t>
            </a:r>
            <a:r>
              <a:rPr kumimoji="0" lang="en-US" altLang="en-US" sz="2400" b="0" i="0" u="none" strike="noStrike" cap="none" normalizeH="0" baseline="0" dirty="0">
                <a:ln>
                  <a:noFill/>
                </a:ln>
                <a:solidFill>
                  <a:srgbClr val="333333"/>
                </a:solidFill>
                <a:effectLst/>
                <a:latin typeface="Arial Unicode MS"/>
              </a:rPr>
              <a:t>, bb} </a:t>
            </a:r>
            <a:r>
              <a:rPr kumimoji="0" lang="en-US" altLang="en-US" sz="2400" b="1" i="0" u="none" strike="noStrike" cap="none" normalizeH="0" baseline="0" dirty="0">
                <a:ln>
                  <a:noFill/>
                </a:ln>
                <a:solidFill>
                  <a:srgbClr val="333333"/>
                </a:solidFill>
                <a:effectLst/>
                <a:latin typeface="inter-bold"/>
              </a:rPr>
              <a:t>Finite Language</a:t>
            </a:r>
            <a:endParaRPr kumimoji="0" lang="en-US" altLang="en-US" sz="4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3058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73F65-C596-00D0-CDD6-20F4E1AE66A4}"/>
              </a:ext>
            </a:extLst>
          </p:cNvPr>
          <p:cNvSpPr>
            <a:spLocks noGrp="1"/>
          </p:cNvSpPr>
          <p:nvPr>
            <p:ph type="title"/>
          </p:nvPr>
        </p:nvSpPr>
        <p:spPr/>
        <p:txBody>
          <a:bodyPr/>
          <a:lstStyle/>
          <a:p>
            <a:r>
              <a:rPr kumimoji="0" lang="en-US" altLang="en-US" sz="3600" b="0" i="0" u="none" strike="noStrike" cap="none" normalizeH="0" baseline="0" dirty="0">
                <a:ln>
                  <a:noFill/>
                </a:ln>
                <a:solidFill>
                  <a:srgbClr val="610B4B"/>
                </a:solidFill>
                <a:effectLst/>
                <a:latin typeface="erdana"/>
              </a:rPr>
              <a:t>Example: 2</a:t>
            </a:r>
            <a:br>
              <a:rPr kumimoji="0" lang="en-US" altLang="en-US" sz="3600" b="0" i="0" u="none" strike="noStrike" cap="none" normalizeH="0" baseline="0" dirty="0">
                <a:ln>
                  <a:noFill/>
                </a:ln>
                <a:solidFill>
                  <a:srgbClr val="610B4B"/>
                </a:solidFill>
                <a:effectLst/>
                <a:latin typeface="erdana"/>
              </a:rPr>
            </a:br>
            <a:endParaRPr lang="en-US" dirty="0"/>
          </a:p>
        </p:txBody>
      </p:sp>
      <p:sp>
        <p:nvSpPr>
          <p:cNvPr id="4" name="Rectangle 1">
            <a:extLst>
              <a:ext uri="{FF2B5EF4-FFF2-40B4-BE49-F238E27FC236}">
                <a16:creationId xmlns:a16="http://schemas.microsoft.com/office/drawing/2014/main" id="{CA5BE4EA-FF61-AE3F-9EFD-CB3CC4426CA8}"/>
              </a:ext>
            </a:extLst>
          </p:cNvPr>
          <p:cNvSpPr>
            <a:spLocks noGrp="1" noChangeArrowheads="1"/>
          </p:cNvSpPr>
          <p:nvPr>
            <p:ph idx="1"/>
          </p:nvPr>
        </p:nvSpPr>
        <p:spPr bwMode="auto">
          <a:xfrm>
            <a:off x="434086" y="1393087"/>
            <a:ext cx="9083164" cy="107462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8872" tIns="44436" rIns="91440" bIns="44436"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333333"/>
                </a:solidFill>
                <a:effectLst/>
                <a:latin typeface="Arial Unicode MS"/>
              </a:rPr>
              <a:t>L2 = {Set of all strings starts with 'a’}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rgbClr val="333333"/>
                </a:solidFill>
                <a:effectLst/>
                <a:latin typeface="Arial Unicode MS"/>
              </a:rPr>
              <a:t>= {a, aa, </a:t>
            </a:r>
            <a:r>
              <a:rPr kumimoji="0" lang="en-US" altLang="en-US" sz="3200" b="0" i="0" u="none" strike="noStrike" cap="none" normalizeH="0" baseline="0" dirty="0" err="1">
                <a:ln>
                  <a:noFill/>
                </a:ln>
                <a:solidFill>
                  <a:srgbClr val="333333"/>
                </a:solidFill>
                <a:effectLst/>
                <a:latin typeface="Arial Unicode MS"/>
              </a:rPr>
              <a:t>aaa</a:t>
            </a:r>
            <a:r>
              <a:rPr kumimoji="0" lang="en-US" altLang="en-US" sz="3200" b="0" i="0" u="none" strike="noStrike" cap="none" normalizeH="0" baseline="0" dirty="0">
                <a:ln>
                  <a:noFill/>
                </a:ln>
                <a:solidFill>
                  <a:srgbClr val="333333"/>
                </a:solidFill>
                <a:effectLst/>
                <a:latin typeface="Arial Unicode MS"/>
              </a:rPr>
              <a:t>, abb, </a:t>
            </a:r>
            <a:r>
              <a:rPr kumimoji="0" lang="en-US" altLang="en-US" sz="3200" b="0" i="0" u="none" strike="noStrike" cap="none" normalizeH="0" baseline="0" dirty="0" err="1">
                <a:ln>
                  <a:noFill/>
                </a:ln>
                <a:solidFill>
                  <a:srgbClr val="333333"/>
                </a:solidFill>
                <a:effectLst/>
                <a:latin typeface="Arial Unicode MS"/>
              </a:rPr>
              <a:t>abbb</a:t>
            </a:r>
            <a:r>
              <a:rPr kumimoji="0" lang="en-US" altLang="en-US" sz="3200" b="0" i="0" u="none" strike="noStrike" cap="none" normalizeH="0" baseline="0" dirty="0">
                <a:ln>
                  <a:noFill/>
                </a:ln>
                <a:solidFill>
                  <a:srgbClr val="333333"/>
                </a:solidFill>
                <a:effectLst/>
                <a:latin typeface="Arial Unicode MS"/>
              </a:rPr>
              <a:t>, </a:t>
            </a:r>
            <a:r>
              <a:rPr kumimoji="0" lang="en-US" altLang="en-US" sz="3200" b="0" i="0" u="none" strike="noStrike" cap="none" normalizeH="0" baseline="0" dirty="0" err="1">
                <a:ln>
                  <a:noFill/>
                </a:ln>
                <a:solidFill>
                  <a:srgbClr val="333333"/>
                </a:solidFill>
                <a:effectLst/>
                <a:latin typeface="Arial Unicode MS"/>
              </a:rPr>
              <a:t>ababb</a:t>
            </a:r>
            <a:r>
              <a:rPr kumimoji="0" lang="en-US" altLang="en-US" sz="3200" b="0" i="0" u="none" strike="noStrike" cap="none" normalizeH="0" baseline="0" dirty="0">
                <a:ln>
                  <a:noFill/>
                </a:ln>
                <a:solidFill>
                  <a:srgbClr val="333333"/>
                </a:solidFill>
                <a:effectLst/>
                <a:latin typeface="Arial Unicode MS"/>
              </a:rPr>
              <a:t>} </a:t>
            </a:r>
            <a:r>
              <a:rPr kumimoji="0" lang="en-US" altLang="en-US" sz="3200" b="1" i="0" u="none" strike="noStrike" cap="none" normalizeH="0" baseline="0" dirty="0">
                <a:ln>
                  <a:noFill/>
                </a:ln>
                <a:solidFill>
                  <a:srgbClr val="333333"/>
                </a:solidFill>
                <a:effectLst/>
                <a:latin typeface="inter-bold"/>
              </a:rPr>
              <a:t>Infinite Language</a:t>
            </a:r>
            <a:endParaRPr kumimoji="0" lang="en-US" altLang="en-US" sz="6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2666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4ECDB-2B14-DB48-A048-4907D29B89BD}"/>
              </a:ext>
            </a:extLst>
          </p:cNvPr>
          <p:cNvSpPr>
            <a:spLocks noGrp="1"/>
          </p:cNvSpPr>
          <p:nvPr>
            <p:ph type="title"/>
          </p:nvPr>
        </p:nvSpPr>
        <p:spPr>
          <a:xfrm>
            <a:off x="677334" y="609600"/>
            <a:ext cx="8596668" cy="754743"/>
          </a:xfrm>
        </p:spPr>
        <p:txBody>
          <a:bodyPr/>
          <a:lstStyle/>
          <a:p>
            <a:r>
              <a:rPr lang="en-US" dirty="0"/>
              <a:t>Some basic operation on String</a:t>
            </a:r>
          </a:p>
        </p:txBody>
      </p:sp>
      <p:sp>
        <p:nvSpPr>
          <p:cNvPr id="3" name="Content Placeholder 2">
            <a:extLst>
              <a:ext uri="{FF2B5EF4-FFF2-40B4-BE49-F238E27FC236}">
                <a16:creationId xmlns:a16="http://schemas.microsoft.com/office/drawing/2014/main" id="{A0964E08-10B1-7F03-B328-4AF476C22BA5}"/>
              </a:ext>
            </a:extLst>
          </p:cNvPr>
          <p:cNvSpPr>
            <a:spLocks noGrp="1"/>
          </p:cNvSpPr>
          <p:nvPr>
            <p:ph idx="1"/>
          </p:nvPr>
        </p:nvSpPr>
        <p:spPr>
          <a:xfrm>
            <a:off x="677334" y="1465943"/>
            <a:ext cx="9598780" cy="5392057"/>
          </a:xfrm>
        </p:spPr>
        <p:txBody>
          <a:bodyPr/>
          <a:lstStyle/>
          <a:p>
            <a:r>
              <a:rPr lang="en-US" sz="2400" dirty="0"/>
              <a:t>So. Before we proceed further lets do a work on string, which will help us throughout the subject.</a:t>
            </a:r>
          </a:p>
          <a:p>
            <a:r>
              <a:rPr lang="en-US" sz="2400" b="1" dirty="0">
                <a:solidFill>
                  <a:srgbClr val="00B0F0"/>
                </a:solidFill>
              </a:rPr>
              <a:t>Length of a string: </a:t>
            </a:r>
            <a:r>
              <a:rPr lang="en-US" sz="2400" dirty="0"/>
              <a:t>It is defined as number symbol in the string denoted like |W|</a:t>
            </a:r>
          </a:p>
          <a:p>
            <a:r>
              <a:rPr lang="en-US" sz="2400" dirty="0"/>
              <a:t>Length of string |00110| = 5</a:t>
            </a:r>
          </a:p>
          <a:p>
            <a:endParaRPr lang="en-US" sz="2400" dirty="0"/>
          </a:p>
          <a:p>
            <a:r>
              <a:rPr lang="en-US" sz="2400" dirty="0"/>
              <a:t>|</a:t>
            </a:r>
            <a:r>
              <a:rPr lang="en-US" sz="2400" dirty="0" err="1"/>
              <a:t>aaba</a:t>
            </a:r>
            <a:r>
              <a:rPr lang="en-US" sz="2400" dirty="0"/>
              <a:t>| = </a:t>
            </a:r>
          </a:p>
          <a:p>
            <a:endParaRPr lang="en-US" sz="2400" dirty="0"/>
          </a:p>
          <a:p>
            <a:r>
              <a:rPr lang="en-US" sz="2400" dirty="0"/>
              <a:t>|010| = </a:t>
            </a:r>
          </a:p>
          <a:p>
            <a:endParaRPr lang="en-US" dirty="0"/>
          </a:p>
        </p:txBody>
      </p:sp>
    </p:spTree>
    <p:extLst>
      <p:ext uri="{BB962C8B-B14F-4D97-AF65-F5344CB8AC3E}">
        <p14:creationId xmlns:p14="http://schemas.microsoft.com/office/powerpoint/2010/main" val="38163446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2FB12-3D35-07F1-FCE4-C50959B10609}"/>
              </a:ext>
            </a:extLst>
          </p:cNvPr>
          <p:cNvSpPr>
            <a:spLocks noGrp="1"/>
          </p:cNvSpPr>
          <p:nvPr>
            <p:ph type="title"/>
          </p:nvPr>
        </p:nvSpPr>
        <p:spPr>
          <a:xfrm>
            <a:off x="677334" y="609600"/>
            <a:ext cx="8596668" cy="841829"/>
          </a:xfrm>
        </p:spPr>
        <p:txBody>
          <a:bodyPr/>
          <a:lstStyle/>
          <a:p>
            <a:r>
              <a:rPr lang="en-US" dirty="0"/>
              <a:t>Concatenation of string</a:t>
            </a:r>
          </a:p>
        </p:txBody>
      </p:sp>
      <p:sp>
        <p:nvSpPr>
          <p:cNvPr id="3" name="Content Placeholder 2">
            <a:extLst>
              <a:ext uri="{FF2B5EF4-FFF2-40B4-BE49-F238E27FC236}">
                <a16:creationId xmlns:a16="http://schemas.microsoft.com/office/drawing/2014/main" id="{1A0A2F47-0C9E-6FB9-BB59-E00333A1642B}"/>
              </a:ext>
            </a:extLst>
          </p:cNvPr>
          <p:cNvSpPr>
            <a:spLocks noGrp="1"/>
          </p:cNvSpPr>
          <p:nvPr>
            <p:ph idx="1"/>
          </p:nvPr>
        </p:nvSpPr>
        <p:spPr>
          <a:xfrm>
            <a:off x="677333" y="1553029"/>
            <a:ext cx="9337523" cy="5050971"/>
          </a:xfrm>
        </p:spPr>
        <p:txBody>
          <a:bodyPr/>
          <a:lstStyle/>
          <a:p>
            <a:pPr algn="just"/>
            <a:r>
              <a:rPr lang="en-US" sz="2800" dirty="0"/>
              <a:t>Let X and Y be two strings then Concatenation is defined as the string formed by making a copy of string X followed by a copy of string Y.</a:t>
            </a:r>
          </a:p>
          <a:p>
            <a:pPr algn="just"/>
            <a:r>
              <a:rPr lang="en-US" sz="2800" dirty="0"/>
              <a:t>E.g. W= ab , X= </a:t>
            </a:r>
            <a:r>
              <a:rPr lang="en-US" sz="2800" dirty="0" err="1"/>
              <a:t>ba</a:t>
            </a:r>
            <a:endParaRPr lang="en-US" sz="2800" dirty="0"/>
          </a:p>
          <a:p>
            <a:pPr algn="just"/>
            <a:endParaRPr lang="en-US" sz="2800" dirty="0"/>
          </a:p>
          <a:p>
            <a:pPr algn="just"/>
            <a:r>
              <a:rPr lang="en-US" sz="2800" dirty="0"/>
              <a:t>WX = ?</a:t>
            </a:r>
          </a:p>
          <a:p>
            <a:pPr algn="just"/>
            <a:r>
              <a:rPr lang="en-US" sz="2800" dirty="0"/>
              <a:t>XW = ?</a:t>
            </a:r>
          </a:p>
          <a:p>
            <a:pPr algn="just"/>
            <a:endParaRPr lang="en-US" dirty="0"/>
          </a:p>
        </p:txBody>
      </p:sp>
    </p:spTree>
    <p:extLst>
      <p:ext uri="{BB962C8B-B14F-4D97-AF65-F5344CB8AC3E}">
        <p14:creationId xmlns:p14="http://schemas.microsoft.com/office/powerpoint/2010/main" val="4029359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8015-AE0A-B13F-BBBB-37103679A279}"/>
              </a:ext>
            </a:extLst>
          </p:cNvPr>
          <p:cNvSpPr>
            <a:spLocks noGrp="1"/>
          </p:cNvSpPr>
          <p:nvPr>
            <p:ph type="title"/>
          </p:nvPr>
        </p:nvSpPr>
        <p:spPr>
          <a:xfrm>
            <a:off x="677334" y="609600"/>
            <a:ext cx="8596668" cy="783771"/>
          </a:xfrm>
        </p:spPr>
        <p:txBody>
          <a:bodyPr/>
          <a:lstStyle/>
          <a:p>
            <a:r>
              <a:rPr lang="en-US" dirty="0"/>
              <a:t>Reverse of String</a:t>
            </a:r>
          </a:p>
        </p:txBody>
      </p:sp>
      <p:sp>
        <p:nvSpPr>
          <p:cNvPr id="3" name="Content Placeholder 2">
            <a:extLst>
              <a:ext uri="{FF2B5EF4-FFF2-40B4-BE49-F238E27FC236}">
                <a16:creationId xmlns:a16="http://schemas.microsoft.com/office/drawing/2014/main" id="{2903FC93-520A-67E3-220A-71C0B40F9227}"/>
              </a:ext>
            </a:extLst>
          </p:cNvPr>
          <p:cNvSpPr>
            <a:spLocks noGrp="1"/>
          </p:cNvSpPr>
          <p:nvPr>
            <p:ph idx="1"/>
          </p:nvPr>
        </p:nvSpPr>
        <p:spPr>
          <a:xfrm>
            <a:off x="677334" y="1393371"/>
            <a:ext cx="8596668" cy="4647991"/>
          </a:xfrm>
        </p:spPr>
        <p:txBody>
          <a:bodyPr/>
          <a:lstStyle/>
          <a:p>
            <a:pPr algn="just"/>
            <a:r>
              <a:rPr lang="en-US" sz="2800" dirty="0"/>
              <a:t>If there is a String W then reverse of a string a denoted by </a:t>
            </a:r>
            <a:r>
              <a:rPr lang="en-US" sz="2800" dirty="0" err="1"/>
              <a:t>Wr</a:t>
            </a:r>
            <a:r>
              <a:rPr lang="en-US" sz="2800" dirty="0"/>
              <a:t> is just the same string but written in reverse order.</a:t>
            </a:r>
          </a:p>
          <a:p>
            <a:pPr algn="just"/>
            <a:endParaRPr lang="en-US" sz="2800" dirty="0"/>
          </a:p>
          <a:p>
            <a:pPr algn="just"/>
            <a:r>
              <a:rPr lang="en-US" sz="2800" dirty="0"/>
              <a:t>W= W1W2W3W4………… </a:t>
            </a:r>
            <a:r>
              <a:rPr lang="en-US" sz="2800" dirty="0" err="1"/>
              <a:t>Wn</a:t>
            </a:r>
            <a:r>
              <a:rPr lang="en-US" sz="2800" dirty="0"/>
              <a:t> </a:t>
            </a:r>
          </a:p>
          <a:p>
            <a:pPr algn="just"/>
            <a:r>
              <a:rPr lang="en-US" sz="2800" dirty="0" err="1"/>
              <a:t>Wr</a:t>
            </a:r>
            <a:r>
              <a:rPr lang="en-US" sz="2800" dirty="0"/>
              <a:t> = ?</a:t>
            </a:r>
          </a:p>
          <a:p>
            <a:pPr algn="just"/>
            <a:r>
              <a:rPr lang="en-US" sz="2800" dirty="0"/>
              <a:t>|W| are equal or not |</a:t>
            </a:r>
            <a:r>
              <a:rPr lang="en-US" sz="2800" dirty="0" err="1"/>
              <a:t>Wr</a:t>
            </a:r>
            <a:r>
              <a:rPr lang="en-US" sz="2800" dirty="0"/>
              <a:t>|</a:t>
            </a:r>
          </a:p>
          <a:p>
            <a:pPr algn="just"/>
            <a:endParaRPr lang="en-US" dirty="0"/>
          </a:p>
        </p:txBody>
      </p:sp>
    </p:spTree>
    <p:extLst>
      <p:ext uri="{BB962C8B-B14F-4D97-AF65-F5344CB8AC3E}">
        <p14:creationId xmlns:p14="http://schemas.microsoft.com/office/powerpoint/2010/main" val="4164262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8B04-41CE-0110-9BFE-991A16F1308B}"/>
              </a:ext>
            </a:extLst>
          </p:cNvPr>
          <p:cNvSpPr>
            <a:spLocks noGrp="1"/>
          </p:cNvSpPr>
          <p:nvPr>
            <p:ph type="title"/>
          </p:nvPr>
        </p:nvSpPr>
        <p:spPr>
          <a:xfrm>
            <a:off x="677334" y="609600"/>
            <a:ext cx="8596668" cy="841829"/>
          </a:xfrm>
        </p:spPr>
        <p:txBody>
          <a:bodyPr/>
          <a:lstStyle/>
          <a:p>
            <a:r>
              <a:rPr lang="en-US" dirty="0"/>
              <a:t>Empty / Null String </a:t>
            </a:r>
          </a:p>
        </p:txBody>
      </p:sp>
      <p:sp>
        <p:nvSpPr>
          <p:cNvPr id="3" name="Content Placeholder 2">
            <a:extLst>
              <a:ext uri="{FF2B5EF4-FFF2-40B4-BE49-F238E27FC236}">
                <a16:creationId xmlns:a16="http://schemas.microsoft.com/office/drawing/2014/main" id="{BF030B34-3198-CD6C-A6AE-3BAC6128F2E1}"/>
              </a:ext>
            </a:extLst>
          </p:cNvPr>
          <p:cNvSpPr>
            <a:spLocks noGrp="1"/>
          </p:cNvSpPr>
          <p:nvPr>
            <p:ph idx="1"/>
          </p:nvPr>
        </p:nvSpPr>
        <p:spPr>
          <a:xfrm>
            <a:off x="677334" y="1451429"/>
            <a:ext cx="8873066" cy="5406571"/>
          </a:xfrm>
        </p:spPr>
        <p:txBody>
          <a:bodyPr>
            <a:normAutofit/>
          </a:bodyPr>
          <a:lstStyle/>
          <a:p>
            <a:pPr algn="just"/>
            <a:r>
              <a:rPr lang="en-US" dirty="0"/>
              <a:t>The String with zero occurrence of symbols. It is denoted by</a:t>
            </a:r>
            <a:r>
              <a:rPr lang="en-US" sz="3200" dirty="0"/>
              <a:t> </a:t>
            </a:r>
            <a:r>
              <a:rPr lang="el-GR" sz="3200" dirty="0">
                <a:latin typeface="Times New Roman" panose="02020603050405020304" pitchFamily="18" charset="0"/>
                <a:cs typeface="Times New Roman" panose="02020603050405020304" pitchFamily="18" charset="0"/>
              </a:rPr>
              <a:t>ϵ</a:t>
            </a:r>
            <a:r>
              <a:rPr lang="en-US" sz="32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(epsilon) </a:t>
            </a:r>
          </a:p>
          <a:p>
            <a:pPr algn="just"/>
            <a:r>
              <a:rPr lang="en-US" dirty="0">
                <a:latin typeface="Times New Roman" panose="02020603050405020304" pitchFamily="18" charset="0"/>
                <a:cs typeface="Times New Roman" panose="02020603050405020304" pitchFamily="18" charset="0"/>
              </a:rPr>
              <a:t>|</a:t>
            </a:r>
            <a:r>
              <a:rPr lang="el-GR" sz="1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ϵ</a:t>
            </a:r>
            <a:r>
              <a:rPr lang="el-GR" sz="18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 0</a:t>
            </a:r>
          </a:p>
          <a:p>
            <a:pPr algn="just"/>
            <a:r>
              <a:rPr lang="en-US" dirty="0">
                <a:latin typeface="Times New Roman" panose="02020603050405020304" pitchFamily="18" charset="0"/>
                <a:cs typeface="Times New Roman" panose="02020603050405020304" pitchFamily="18" charset="0"/>
              </a:rPr>
              <a:t>If there is a string W , then </a:t>
            </a:r>
            <a:r>
              <a:rPr lang="en-US" dirty="0" err="1">
                <a:latin typeface="Times New Roman" panose="02020603050405020304" pitchFamily="18" charset="0"/>
                <a:cs typeface="Times New Roman" panose="02020603050405020304" pitchFamily="18" charset="0"/>
              </a:rPr>
              <a:t>Wr</a:t>
            </a:r>
            <a:r>
              <a:rPr lang="en-US" dirty="0">
                <a:latin typeface="Times New Roman" panose="02020603050405020304" pitchFamily="18" charset="0"/>
                <a:cs typeface="Times New Roman" panose="02020603050405020304" pitchFamily="18" charset="0"/>
              </a:rPr>
              <a:t> stands for the string obtained by repeating W n times.</a:t>
            </a:r>
          </a:p>
          <a:p>
            <a:pPr algn="just"/>
            <a:r>
              <a:rPr lang="en-US" dirty="0">
                <a:latin typeface="Times New Roman" panose="02020603050405020304" pitchFamily="18" charset="0"/>
                <a:cs typeface="Times New Roman" panose="02020603050405020304" pitchFamily="18" charset="0"/>
              </a:rPr>
              <a:t>W3 = WWW</a:t>
            </a:r>
          </a:p>
          <a:p>
            <a:pPr algn="just"/>
            <a:r>
              <a:rPr lang="en-US" dirty="0">
                <a:latin typeface="Times New Roman" panose="02020603050405020304" pitchFamily="18" charset="0"/>
                <a:cs typeface="Times New Roman" panose="02020603050405020304" pitchFamily="18" charset="0"/>
              </a:rPr>
              <a:t>W2= WW</a:t>
            </a:r>
          </a:p>
          <a:p>
            <a:pPr algn="just"/>
            <a:r>
              <a:rPr lang="en-US" dirty="0">
                <a:latin typeface="Times New Roman" panose="02020603050405020304" pitchFamily="18" charset="0"/>
                <a:cs typeface="Times New Roman" panose="02020603050405020304" pitchFamily="18" charset="0"/>
              </a:rPr>
              <a:t>W1=W</a:t>
            </a:r>
          </a:p>
          <a:p>
            <a:pPr algn="just"/>
            <a:r>
              <a:rPr lang="en-US" dirty="0">
                <a:latin typeface="Times New Roman" panose="02020603050405020304" pitchFamily="18" charset="0"/>
                <a:cs typeface="Times New Roman" panose="02020603050405020304" pitchFamily="18" charset="0"/>
              </a:rPr>
              <a:t>W0=</a:t>
            </a:r>
            <a:r>
              <a:rPr lang="en-US" sz="2800" dirty="0">
                <a:latin typeface="Times New Roman" panose="02020603050405020304" pitchFamily="18" charset="0"/>
                <a:cs typeface="Times New Roman" panose="02020603050405020304" pitchFamily="18" charset="0"/>
              </a:rPr>
              <a:t> </a:t>
            </a:r>
            <a:r>
              <a:rPr lang="el-GR" sz="2800" dirty="0">
                <a:latin typeface="Times New Roman" panose="02020603050405020304" pitchFamily="18" charset="0"/>
                <a:cs typeface="Times New Roman" panose="02020603050405020304" pitchFamily="18" charset="0"/>
              </a:rPr>
              <a:t>ϵ</a:t>
            </a:r>
            <a:r>
              <a:rPr lang="en-US" sz="2800" dirty="0">
                <a:latin typeface="Times New Roman" panose="02020603050405020304" pitchFamily="18" charset="0"/>
                <a:cs typeface="Times New Roman" panose="02020603050405020304" pitchFamily="18" charset="0"/>
              </a:rPr>
              <a:t> </a:t>
            </a:r>
          </a:p>
          <a:p>
            <a:pPr algn="just"/>
            <a:r>
              <a:rPr lang="en-US" sz="2800" dirty="0">
                <a:latin typeface="Times New Roman" panose="02020603050405020304" pitchFamily="18" charset="0"/>
                <a:cs typeface="Times New Roman" panose="02020603050405020304" pitchFamily="18" charset="0"/>
              </a:rPr>
              <a:t>w</a:t>
            </a:r>
            <a:r>
              <a:rPr lang="el-GR" sz="2400" dirty="0">
                <a:latin typeface="Times New Roman" panose="02020603050405020304" pitchFamily="18" charset="0"/>
                <a:cs typeface="Times New Roman" panose="02020603050405020304" pitchFamily="18" charset="0"/>
              </a:rPr>
              <a:t> ϵ</a:t>
            </a:r>
            <a:r>
              <a:rPr lang="en-US" sz="2400" dirty="0">
                <a:latin typeface="Times New Roman" panose="02020603050405020304" pitchFamily="18" charset="0"/>
                <a:cs typeface="Times New Roman" panose="02020603050405020304" pitchFamily="18" charset="0"/>
              </a:rPr>
              <a:t> = </a:t>
            </a:r>
            <a:r>
              <a:rPr lang="el-GR" sz="2800" dirty="0">
                <a:latin typeface="Times New Roman" panose="02020603050405020304" pitchFamily="18" charset="0"/>
                <a:cs typeface="Times New Roman" panose="02020603050405020304" pitchFamily="18" charset="0"/>
              </a:rPr>
              <a:t>ϵ</a:t>
            </a:r>
            <a:r>
              <a:rPr lang="en-US" sz="1800" dirty="0">
                <a:latin typeface="Times New Roman" panose="02020603050405020304" pitchFamily="18" charset="0"/>
                <a:cs typeface="Times New Roman" panose="02020603050405020304" pitchFamily="18" charset="0"/>
              </a:rPr>
              <a:t> W =</a:t>
            </a:r>
          </a:p>
          <a:p>
            <a:pPr algn="just"/>
            <a:endParaRPr lang="en-US" dirty="0">
              <a:latin typeface="Times New Roman" panose="02020603050405020304" pitchFamily="18" charset="0"/>
              <a:cs typeface="Times New Roman" panose="02020603050405020304" pitchFamily="18" charset="0"/>
            </a:endParaRPr>
          </a:p>
          <a:p>
            <a:pPr algn="just"/>
            <a:r>
              <a:rPr lang="el-GR" sz="2800" dirty="0">
                <a:latin typeface="Times New Roman" panose="02020603050405020304" pitchFamily="18" charset="0"/>
                <a:cs typeface="Times New Roman" panose="02020603050405020304" pitchFamily="18" charset="0"/>
              </a:rPr>
              <a:t>ϵ</a:t>
            </a:r>
            <a:r>
              <a:rPr lang="en-US" sz="2800" dirty="0">
                <a:latin typeface="Times New Roman" panose="02020603050405020304" pitchFamily="18" charset="0"/>
                <a:cs typeface="Times New Roman" panose="02020603050405020304" pitchFamily="18" charset="0"/>
              </a:rPr>
              <a:t> = </a:t>
            </a:r>
            <a:r>
              <a:rPr lang="el-GR" sz="2800" dirty="0">
                <a:latin typeface="Times New Roman" panose="02020603050405020304" pitchFamily="18" charset="0"/>
                <a:cs typeface="Times New Roman" panose="02020603050405020304" pitchFamily="18" charset="0"/>
              </a:rPr>
              <a:t>λ</a:t>
            </a:r>
            <a:r>
              <a:rPr lang="en-US" sz="2800" dirty="0">
                <a:latin typeface="Times New Roman" panose="02020603050405020304" pitchFamily="18" charset="0"/>
                <a:cs typeface="Times New Roman" panose="02020603050405020304" pitchFamily="18" charset="0"/>
              </a:rPr>
              <a:t> = ^</a:t>
            </a:r>
            <a:endParaRPr lang="en-US" sz="2800" dirty="0"/>
          </a:p>
        </p:txBody>
      </p:sp>
    </p:spTree>
    <p:extLst>
      <p:ext uri="{BB962C8B-B14F-4D97-AF65-F5344CB8AC3E}">
        <p14:creationId xmlns:p14="http://schemas.microsoft.com/office/powerpoint/2010/main" val="2697993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426A6-6FF8-352D-E074-CC79D2F8D479}"/>
              </a:ext>
            </a:extLst>
          </p:cNvPr>
          <p:cNvSpPr>
            <a:spLocks noGrp="1"/>
          </p:cNvSpPr>
          <p:nvPr>
            <p:ph type="title"/>
          </p:nvPr>
        </p:nvSpPr>
        <p:spPr>
          <a:xfrm>
            <a:off x="677334" y="156238"/>
            <a:ext cx="8596668" cy="1320800"/>
          </a:xfrm>
        </p:spPr>
        <p:txBody>
          <a:bodyPr>
            <a:normAutofit fontScale="90000"/>
          </a:bodyPr>
          <a:lstStyle/>
          <a:p>
            <a:r>
              <a:rPr lang="en-US" dirty="0"/>
              <a:t>Substring : any string of consecutive symbols in some string “W” can be Collectively said a substring. W= </a:t>
            </a:r>
            <a:r>
              <a:rPr lang="en-US" dirty="0" err="1"/>
              <a:t>abab</a:t>
            </a:r>
            <a:r>
              <a:rPr lang="en-US" dirty="0"/>
              <a:t> its substring can be ab, a, </a:t>
            </a:r>
            <a:r>
              <a:rPr lang="en-US" dirty="0" err="1"/>
              <a:t>ba</a:t>
            </a:r>
            <a:r>
              <a:rPr lang="en-US" dirty="0"/>
              <a:t> etc.</a:t>
            </a:r>
          </a:p>
        </p:txBody>
      </p:sp>
      <p:sp>
        <p:nvSpPr>
          <p:cNvPr id="3" name="Content Placeholder 2">
            <a:extLst>
              <a:ext uri="{FF2B5EF4-FFF2-40B4-BE49-F238E27FC236}">
                <a16:creationId xmlns:a16="http://schemas.microsoft.com/office/drawing/2014/main" id="{E1BDD8C9-12EC-7775-2FD2-D587E1343E2A}"/>
              </a:ext>
            </a:extLst>
          </p:cNvPr>
          <p:cNvSpPr>
            <a:spLocks noGrp="1"/>
          </p:cNvSpPr>
          <p:nvPr>
            <p:ph idx="1"/>
          </p:nvPr>
        </p:nvSpPr>
        <p:spPr>
          <a:xfrm>
            <a:off x="677334" y="2656113"/>
            <a:ext cx="8596668" cy="3875315"/>
          </a:xfrm>
        </p:spPr>
        <p:txBody>
          <a:bodyPr/>
          <a:lstStyle/>
          <a:p>
            <a:r>
              <a:rPr lang="en-US" dirty="0"/>
              <a:t>Substring</a:t>
            </a:r>
          </a:p>
          <a:p>
            <a:r>
              <a:rPr lang="en-US" dirty="0"/>
              <a:t>1. </a:t>
            </a:r>
            <a:r>
              <a:rPr lang="en-US" dirty="0" err="1"/>
              <a:t>utg</a:t>
            </a:r>
            <a:endParaRPr lang="en-US" dirty="0"/>
          </a:p>
          <a:p>
            <a:r>
              <a:rPr lang="en-US" dirty="0"/>
              <a:t>2. </a:t>
            </a:r>
            <a:r>
              <a:rPr lang="en-US" dirty="0" err="1"/>
              <a:t>sbr</a:t>
            </a:r>
            <a:endParaRPr lang="en-US" dirty="0"/>
          </a:p>
          <a:p>
            <a:r>
              <a:rPr lang="en-US" dirty="0"/>
              <a:t>3. </a:t>
            </a:r>
            <a:r>
              <a:rPr lang="en-US" dirty="0" err="1"/>
              <a:t>rts</a:t>
            </a:r>
            <a:endParaRPr lang="en-US" dirty="0"/>
          </a:p>
          <a:p>
            <a:r>
              <a:rPr lang="en-US" dirty="0"/>
              <a:t>4. str</a:t>
            </a:r>
          </a:p>
          <a:p>
            <a:r>
              <a:rPr lang="en-US" dirty="0"/>
              <a:t>5. sub</a:t>
            </a:r>
          </a:p>
          <a:p>
            <a:r>
              <a:rPr lang="en-US" sz="1800" dirty="0">
                <a:latin typeface="Times New Roman" panose="02020603050405020304" pitchFamily="18" charset="0"/>
                <a:cs typeface="Times New Roman" panose="02020603050405020304" pitchFamily="18" charset="0"/>
              </a:rPr>
              <a:t>6. </a:t>
            </a:r>
            <a:r>
              <a:rPr lang="el-GR" sz="1800" dirty="0">
                <a:latin typeface="Times New Roman" panose="02020603050405020304" pitchFamily="18" charset="0"/>
                <a:cs typeface="Times New Roman" panose="02020603050405020304" pitchFamily="18" charset="0"/>
              </a:rPr>
              <a:t>ϵ</a:t>
            </a:r>
            <a:endParaRPr lang="en-US" dirty="0"/>
          </a:p>
        </p:txBody>
      </p:sp>
    </p:spTree>
    <p:extLst>
      <p:ext uri="{BB962C8B-B14F-4D97-AF65-F5344CB8AC3E}">
        <p14:creationId xmlns:p14="http://schemas.microsoft.com/office/powerpoint/2010/main" val="2656047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F33B1-B51D-97A2-5CCA-DE75C78D3B71}"/>
              </a:ext>
            </a:extLst>
          </p:cNvPr>
          <p:cNvSpPr>
            <a:spLocks noGrp="1"/>
          </p:cNvSpPr>
          <p:nvPr>
            <p:ph type="title"/>
          </p:nvPr>
        </p:nvSpPr>
        <p:spPr/>
        <p:txBody>
          <a:bodyPr/>
          <a:lstStyle/>
          <a:p>
            <a:r>
              <a:rPr lang="en-US" dirty="0"/>
              <a:t>Ques. Consider a string “GATE” find the total number of substring possible?</a:t>
            </a:r>
          </a:p>
        </p:txBody>
      </p:sp>
      <p:graphicFrame>
        <p:nvGraphicFramePr>
          <p:cNvPr id="4" name="Content Placeholder 3">
            <a:extLst>
              <a:ext uri="{FF2B5EF4-FFF2-40B4-BE49-F238E27FC236}">
                <a16:creationId xmlns:a16="http://schemas.microsoft.com/office/drawing/2014/main" id="{14E8A4A1-71A0-52CB-A019-428ECBEDE6D5}"/>
              </a:ext>
            </a:extLst>
          </p:cNvPr>
          <p:cNvGraphicFramePr>
            <a:graphicFrameLocks noGrp="1"/>
          </p:cNvGraphicFramePr>
          <p:nvPr>
            <p:ph idx="1"/>
            <p:extLst>
              <p:ext uri="{D42A27DB-BD31-4B8C-83A1-F6EECF244321}">
                <p14:modId xmlns:p14="http://schemas.microsoft.com/office/powerpoint/2010/main" val="3196942741"/>
              </p:ext>
            </p:extLst>
          </p:nvPr>
        </p:nvGraphicFramePr>
        <p:xfrm>
          <a:off x="677863" y="2518954"/>
          <a:ext cx="8596308" cy="1925320"/>
        </p:xfrm>
        <a:graphic>
          <a:graphicData uri="http://schemas.openxmlformats.org/drawingml/2006/table">
            <a:tbl>
              <a:tblPr firstRow="1" bandRow="1">
                <a:tableStyleId>{5C22544A-7EE6-4342-B048-85BDC9FD1C3A}</a:tableStyleId>
              </a:tblPr>
              <a:tblGrid>
                <a:gridCol w="1432718">
                  <a:extLst>
                    <a:ext uri="{9D8B030D-6E8A-4147-A177-3AD203B41FA5}">
                      <a16:colId xmlns:a16="http://schemas.microsoft.com/office/drawing/2014/main" val="575823632"/>
                    </a:ext>
                  </a:extLst>
                </a:gridCol>
                <a:gridCol w="1432718">
                  <a:extLst>
                    <a:ext uri="{9D8B030D-6E8A-4147-A177-3AD203B41FA5}">
                      <a16:colId xmlns:a16="http://schemas.microsoft.com/office/drawing/2014/main" val="3437897221"/>
                    </a:ext>
                  </a:extLst>
                </a:gridCol>
                <a:gridCol w="1432718">
                  <a:extLst>
                    <a:ext uri="{9D8B030D-6E8A-4147-A177-3AD203B41FA5}">
                      <a16:colId xmlns:a16="http://schemas.microsoft.com/office/drawing/2014/main" val="4205954855"/>
                    </a:ext>
                  </a:extLst>
                </a:gridCol>
                <a:gridCol w="1432718">
                  <a:extLst>
                    <a:ext uri="{9D8B030D-6E8A-4147-A177-3AD203B41FA5}">
                      <a16:colId xmlns:a16="http://schemas.microsoft.com/office/drawing/2014/main" val="3404965305"/>
                    </a:ext>
                  </a:extLst>
                </a:gridCol>
                <a:gridCol w="1432718">
                  <a:extLst>
                    <a:ext uri="{9D8B030D-6E8A-4147-A177-3AD203B41FA5}">
                      <a16:colId xmlns:a16="http://schemas.microsoft.com/office/drawing/2014/main" val="1843277"/>
                    </a:ext>
                  </a:extLst>
                </a:gridCol>
                <a:gridCol w="1432718">
                  <a:extLst>
                    <a:ext uri="{9D8B030D-6E8A-4147-A177-3AD203B41FA5}">
                      <a16:colId xmlns:a16="http://schemas.microsoft.com/office/drawing/2014/main" val="130096098"/>
                    </a:ext>
                  </a:extLst>
                </a:gridCol>
              </a:tblGrid>
              <a:tr h="281714">
                <a:tc>
                  <a:txBody>
                    <a:bodyPr/>
                    <a:lstStyle/>
                    <a:p>
                      <a:endParaRPr lang="en-US" dirty="0"/>
                    </a:p>
                  </a:txBody>
                  <a:tcPr/>
                </a:tc>
                <a:tc>
                  <a:txBody>
                    <a:bodyPr/>
                    <a:lstStyle/>
                    <a:p>
                      <a:r>
                        <a:rPr lang="en-US" dirty="0"/>
                        <a:t>Substring of length 0</a:t>
                      </a:r>
                    </a:p>
                  </a:txBody>
                  <a:tcPr/>
                </a:tc>
                <a:tc>
                  <a:txBody>
                    <a:bodyPr/>
                    <a:lstStyle/>
                    <a:p>
                      <a:r>
                        <a:rPr lang="en-US" dirty="0"/>
                        <a:t>Substring of length 1</a:t>
                      </a:r>
                    </a:p>
                  </a:txBody>
                  <a:tcPr/>
                </a:tc>
                <a:tc>
                  <a:txBody>
                    <a:bodyPr/>
                    <a:lstStyle/>
                    <a:p>
                      <a:r>
                        <a:rPr lang="en-US" dirty="0"/>
                        <a:t>Substring of length 2</a:t>
                      </a:r>
                    </a:p>
                  </a:txBody>
                  <a:tcPr/>
                </a:tc>
                <a:tc>
                  <a:txBody>
                    <a:bodyPr/>
                    <a:lstStyle/>
                    <a:p>
                      <a:r>
                        <a:rPr lang="en-US" dirty="0"/>
                        <a:t>Substring of length 3 </a:t>
                      </a:r>
                    </a:p>
                  </a:txBody>
                  <a:tcPr/>
                </a:tc>
                <a:tc>
                  <a:txBody>
                    <a:bodyPr/>
                    <a:lstStyle/>
                    <a:p>
                      <a:r>
                        <a:rPr lang="en-US" dirty="0"/>
                        <a:t>Substring of length 4</a:t>
                      </a:r>
                    </a:p>
                  </a:txBody>
                  <a:tcPr/>
                </a:tc>
                <a:extLst>
                  <a:ext uri="{0D108BD9-81ED-4DB2-BD59-A6C34878D82A}">
                    <a16:rowId xmlns:a16="http://schemas.microsoft.com/office/drawing/2014/main" val="3366929435"/>
                  </a:ext>
                </a:extLst>
              </a:tr>
              <a:tr h="370840">
                <a:tc>
                  <a:txBody>
                    <a:bodyPr/>
                    <a:lstStyle/>
                    <a:p>
                      <a:r>
                        <a:rPr lang="en-US" dirty="0"/>
                        <a:t>Number of String Possible</a:t>
                      </a:r>
                    </a:p>
                  </a:txBody>
                  <a:tcPr/>
                </a:tc>
                <a:tc>
                  <a:txBody>
                    <a:bodyPr/>
                    <a:lstStyle/>
                    <a:p>
                      <a:r>
                        <a:rPr lang="en-US" dirty="0"/>
                        <a:t>1</a:t>
                      </a:r>
                    </a:p>
                  </a:txBody>
                  <a:tcPr/>
                </a:tc>
                <a:tc>
                  <a:txBody>
                    <a:bodyPr/>
                    <a:lstStyle/>
                    <a:p>
                      <a:r>
                        <a:rPr lang="en-US" dirty="0"/>
                        <a:t>4</a:t>
                      </a:r>
                    </a:p>
                  </a:txBody>
                  <a:tcPr/>
                </a:tc>
                <a:tc>
                  <a:txBody>
                    <a:bodyPr/>
                    <a:lstStyle/>
                    <a:p>
                      <a:r>
                        <a:rPr lang="en-US" dirty="0"/>
                        <a:t>3</a:t>
                      </a:r>
                    </a:p>
                  </a:txBody>
                  <a:tcPr/>
                </a:tc>
                <a:tc>
                  <a:txBody>
                    <a:bodyPr/>
                    <a:lstStyle/>
                    <a:p>
                      <a:r>
                        <a:rPr lang="en-US" dirty="0"/>
                        <a:t>2</a:t>
                      </a:r>
                    </a:p>
                  </a:txBody>
                  <a:tcPr/>
                </a:tc>
                <a:tc>
                  <a:txBody>
                    <a:bodyPr/>
                    <a:lstStyle/>
                    <a:p>
                      <a:r>
                        <a:rPr lang="en-US" dirty="0"/>
                        <a:t>1</a:t>
                      </a:r>
                    </a:p>
                  </a:txBody>
                  <a:tcPr/>
                </a:tc>
                <a:extLst>
                  <a:ext uri="{0D108BD9-81ED-4DB2-BD59-A6C34878D82A}">
                    <a16:rowId xmlns:a16="http://schemas.microsoft.com/office/drawing/2014/main" val="2264654294"/>
                  </a:ext>
                </a:extLst>
              </a:tr>
              <a:tr h="370840">
                <a:tc>
                  <a:txBody>
                    <a:bodyPr/>
                    <a:lstStyle/>
                    <a:p>
                      <a:r>
                        <a:rPr lang="en-US" dirty="0"/>
                        <a:t>SUBSTRING</a:t>
                      </a:r>
                    </a:p>
                  </a:txBody>
                  <a:tcPr/>
                </a:tc>
                <a:tc>
                  <a:txBody>
                    <a:bodyPr/>
                    <a:lstStyle/>
                    <a:p>
                      <a:r>
                        <a:rPr lang="el-GR" sz="1800" dirty="0">
                          <a:latin typeface="Times New Roman" panose="02020603050405020304" pitchFamily="18" charset="0"/>
                          <a:cs typeface="Times New Roman" panose="02020603050405020304" pitchFamily="18" charset="0"/>
                        </a:rPr>
                        <a:t>ϵ</a:t>
                      </a:r>
                      <a:endParaRPr lang="en-US" dirty="0"/>
                    </a:p>
                  </a:txBody>
                  <a:tcPr/>
                </a:tc>
                <a:tc>
                  <a:txBody>
                    <a:bodyPr/>
                    <a:lstStyle/>
                    <a:p>
                      <a:r>
                        <a:rPr lang="en-US" dirty="0"/>
                        <a:t>G,A,T,E</a:t>
                      </a:r>
                    </a:p>
                  </a:txBody>
                  <a:tcPr/>
                </a:tc>
                <a:tc>
                  <a:txBody>
                    <a:bodyPr/>
                    <a:lstStyle/>
                    <a:p>
                      <a:r>
                        <a:rPr lang="en-US" dirty="0"/>
                        <a:t>GA, AT, TE</a:t>
                      </a:r>
                    </a:p>
                  </a:txBody>
                  <a:tcPr/>
                </a:tc>
                <a:tc>
                  <a:txBody>
                    <a:bodyPr/>
                    <a:lstStyle/>
                    <a:p>
                      <a:r>
                        <a:rPr lang="en-US" dirty="0"/>
                        <a:t>GAT, ATE</a:t>
                      </a:r>
                    </a:p>
                  </a:txBody>
                  <a:tcPr/>
                </a:tc>
                <a:tc>
                  <a:txBody>
                    <a:bodyPr/>
                    <a:lstStyle/>
                    <a:p>
                      <a:r>
                        <a:rPr lang="en-US" dirty="0"/>
                        <a:t>GATE</a:t>
                      </a:r>
                    </a:p>
                  </a:txBody>
                  <a:tcPr/>
                </a:tc>
                <a:extLst>
                  <a:ext uri="{0D108BD9-81ED-4DB2-BD59-A6C34878D82A}">
                    <a16:rowId xmlns:a16="http://schemas.microsoft.com/office/drawing/2014/main" val="1342528787"/>
                  </a:ext>
                </a:extLst>
              </a:tr>
            </a:tbl>
          </a:graphicData>
        </a:graphic>
      </p:graphicFrame>
      <p:sp>
        <p:nvSpPr>
          <p:cNvPr id="5" name="TextBox 4">
            <a:extLst>
              <a:ext uri="{FF2B5EF4-FFF2-40B4-BE49-F238E27FC236}">
                <a16:creationId xmlns:a16="http://schemas.microsoft.com/office/drawing/2014/main" id="{917F4D3C-4BB0-0FD0-1DFE-C9FCA42C8DEC}"/>
              </a:ext>
            </a:extLst>
          </p:cNvPr>
          <p:cNvSpPr txBox="1"/>
          <p:nvPr/>
        </p:nvSpPr>
        <p:spPr>
          <a:xfrm>
            <a:off x="1233714" y="4659086"/>
            <a:ext cx="7721600" cy="369332"/>
          </a:xfrm>
          <a:prstGeom prst="rect">
            <a:avLst/>
          </a:prstGeom>
          <a:noFill/>
        </p:spPr>
        <p:txBody>
          <a:bodyPr wrap="square" rtlCol="0">
            <a:spAutoFit/>
          </a:bodyPr>
          <a:lstStyle/>
          <a:p>
            <a:r>
              <a:rPr lang="en-US" dirty="0"/>
              <a:t>n(n+1) / 2 +1</a:t>
            </a:r>
          </a:p>
        </p:txBody>
      </p:sp>
    </p:spTree>
    <p:extLst>
      <p:ext uri="{BB962C8B-B14F-4D97-AF65-F5344CB8AC3E}">
        <p14:creationId xmlns:p14="http://schemas.microsoft.com/office/powerpoint/2010/main" val="30625722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422BE-1062-1A14-53AC-7BD9C4110EC6}"/>
              </a:ext>
            </a:extLst>
          </p:cNvPr>
          <p:cNvSpPr>
            <a:spLocks noGrp="1"/>
          </p:cNvSpPr>
          <p:nvPr>
            <p:ph type="title"/>
          </p:nvPr>
        </p:nvSpPr>
        <p:spPr/>
        <p:txBody>
          <a:bodyPr/>
          <a:lstStyle/>
          <a:p>
            <a:r>
              <a:rPr lang="en-US" dirty="0"/>
              <a:t>Ques. Consider a string “GGGE” find the total number of substring possible?</a:t>
            </a:r>
          </a:p>
        </p:txBody>
      </p:sp>
      <p:graphicFrame>
        <p:nvGraphicFramePr>
          <p:cNvPr id="4" name="Content Placeholder 3">
            <a:extLst>
              <a:ext uri="{FF2B5EF4-FFF2-40B4-BE49-F238E27FC236}">
                <a16:creationId xmlns:a16="http://schemas.microsoft.com/office/drawing/2014/main" id="{B13FC5B1-6FC1-D47E-53EF-8BA6DFF411DF}"/>
              </a:ext>
            </a:extLst>
          </p:cNvPr>
          <p:cNvGraphicFramePr>
            <a:graphicFrameLocks/>
          </p:cNvGraphicFramePr>
          <p:nvPr>
            <p:extLst>
              <p:ext uri="{D42A27DB-BD31-4B8C-83A1-F6EECF244321}">
                <p14:modId xmlns:p14="http://schemas.microsoft.com/office/powerpoint/2010/main" val="4186773531"/>
              </p:ext>
            </p:extLst>
          </p:nvPr>
        </p:nvGraphicFramePr>
        <p:xfrm>
          <a:off x="677863" y="2518954"/>
          <a:ext cx="8596308" cy="1925320"/>
        </p:xfrm>
        <a:graphic>
          <a:graphicData uri="http://schemas.openxmlformats.org/drawingml/2006/table">
            <a:tbl>
              <a:tblPr firstRow="1" bandRow="1">
                <a:tableStyleId>{5C22544A-7EE6-4342-B048-85BDC9FD1C3A}</a:tableStyleId>
              </a:tblPr>
              <a:tblGrid>
                <a:gridCol w="1432718">
                  <a:extLst>
                    <a:ext uri="{9D8B030D-6E8A-4147-A177-3AD203B41FA5}">
                      <a16:colId xmlns:a16="http://schemas.microsoft.com/office/drawing/2014/main" val="575823632"/>
                    </a:ext>
                  </a:extLst>
                </a:gridCol>
                <a:gridCol w="1432718">
                  <a:extLst>
                    <a:ext uri="{9D8B030D-6E8A-4147-A177-3AD203B41FA5}">
                      <a16:colId xmlns:a16="http://schemas.microsoft.com/office/drawing/2014/main" val="3437897221"/>
                    </a:ext>
                  </a:extLst>
                </a:gridCol>
                <a:gridCol w="1432718">
                  <a:extLst>
                    <a:ext uri="{9D8B030D-6E8A-4147-A177-3AD203B41FA5}">
                      <a16:colId xmlns:a16="http://schemas.microsoft.com/office/drawing/2014/main" val="4205954855"/>
                    </a:ext>
                  </a:extLst>
                </a:gridCol>
                <a:gridCol w="1432718">
                  <a:extLst>
                    <a:ext uri="{9D8B030D-6E8A-4147-A177-3AD203B41FA5}">
                      <a16:colId xmlns:a16="http://schemas.microsoft.com/office/drawing/2014/main" val="3404965305"/>
                    </a:ext>
                  </a:extLst>
                </a:gridCol>
                <a:gridCol w="1432718">
                  <a:extLst>
                    <a:ext uri="{9D8B030D-6E8A-4147-A177-3AD203B41FA5}">
                      <a16:colId xmlns:a16="http://schemas.microsoft.com/office/drawing/2014/main" val="1843277"/>
                    </a:ext>
                  </a:extLst>
                </a:gridCol>
                <a:gridCol w="1432718">
                  <a:extLst>
                    <a:ext uri="{9D8B030D-6E8A-4147-A177-3AD203B41FA5}">
                      <a16:colId xmlns:a16="http://schemas.microsoft.com/office/drawing/2014/main" val="130096098"/>
                    </a:ext>
                  </a:extLst>
                </a:gridCol>
              </a:tblGrid>
              <a:tr h="281714">
                <a:tc>
                  <a:txBody>
                    <a:bodyPr/>
                    <a:lstStyle/>
                    <a:p>
                      <a:endParaRPr lang="en-US" dirty="0"/>
                    </a:p>
                  </a:txBody>
                  <a:tcPr/>
                </a:tc>
                <a:tc>
                  <a:txBody>
                    <a:bodyPr/>
                    <a:lstStyle/>
                    <a:p>
                      <a:r>
                        <a:rPr lang="en-US" dirty="0"/>
                        <a:t>Substring of length 0</a:t>
                      </a:r>
                    </a:p>
                  </a:txBody>
                  <a:tcPr/>
                </a:tc>
                <a:tc>
                  <a:txBody>
                    <a:bodyPr/>
                    <a:lstStyle/>
                    <a:p>
                      <a:r>
                        <a:rPr lang="en-US" dirty="0"/>
                        <a:t>Substring of length 1</a:t>
                      </a:r>
                    </a:p>
                  </a:txBody>
                  <a:tcPr/>
                </a:tc>
                <a:tc>
                  <a:txBody>
                    <a:bodyPr/>
                    <a:lstStyle/>
                    <a:p>
                      <a:r>
                        <a:rPr lang="en-US" dirty="0"/>
                        <a:t>Substring of length 2</a:t>
                      </a:r>
                    </a:p>
                  </a:txBody>
                  <a:tcPr/>
                </a:tc>
                <a:tc>
                  <a:txBody>
                    <a:bodyPr/>
                    <a:lstStyle/>
                    <a:p>
                      <a:r>
                        <a:rPr lang="en-US" dirty="0"/>
                        <a:t>Substring of length 3 </a:t>
                      </a:r>
                    </a:p>
                  </a:txBody>
                  <a:tcPr/>
                </a:tc>
                <a:tc>
                  <a:txBody>
                    <a:bodyPr/>
                    <a:lstStyle/>
                    <a:p>
                      <a:r>
                        <a:rPr lang="en-US" dirty="0"/>
                        <a:t>Substring of length 4</a:t>
                      </a:r>
                    </a:p>
                  </a:txBody>
                  <a:tcPr/>
                </a:tc>
                <a:extLst>
                  <a:ext uri="{0D108BD9-81ED-4DB2-BD59-A6C34878D82A}">
                    <a16:rowId xmlns:a16="http://schemas.microsoft.com/office/drawing/2014/main" val="3366929435"/>
                  </a:ext>
                </a:extLst>
              </a:tr>
              <a:tr h="370840">
                <a:tc>
                  <a:txBody>
                    <a:bodyPr/>
                    <a:lstStyle/>
                    <a:p>
                      <a:r>
                        <a:rPr lang="en-US" sz="1800" dirty="0"/>
                        <a:t>Number of String Possible</a:t>
                      </a:r>
                    </a:p>
                  </a:txBody>
                  <a:tcPr/>
                </a:tc>
                <a:tc>
                  <a:txBody>
                    <a:bodyPr/>
                    <a:lstStyle/>
                    <a:p>
                      <a:r>
                        <a:rPr lang="en-US" sz="1800" dirty="0"/>
                        <a:t>1</a:t>
                      </a:r>
                    </a:p>
                  </a:txBody>
                  <a:tcPr/>
                </a:tc>
                <a:tc>
                  <a:txBody>
                    <a:bodyPr/>
                    <a:lstStyle/>
                    <a:p>
                      <a:r>
                        <a:rPr lang="en-US" sz="1800" dirty="0"/>
                        <a:t>2</a:t>
                      </a:r>
                    </a:p>
                  </a:txBody>
                  <a:tcPr/>
                </a:tc>
                <a:tc>
                  <a:txBody>
                    <a:bodyPr/>
                    <a:lstStyle/>
                    <a:p>
                      <a:r>
                        <a:rPr lang="en-US" sz="1800" dirty="0"/>
                        <a:t>2</a:t>
                      </a:r>
                    </a:p>
                  </a:txBody>
                  <a:tcPr/>
                </a:tc>
                <a:tc>
                  <a:txBody>
                    <a:bodyPr/>
                    <a:lstStyle/>
                    <a:p>
                      <a:r>
                        <a:rPr lang="en-US" sz="1800" dirty="0"/>
                        <a:t>2</a:t>
                      </a:r>
                    </a:p>
                  </a:txBody>
                  <a:tcPr/>
                </a:tc>
                <a:tc>
                  <a:txBody>
                    <a:bodyPr/>
                    <a:lstStyle/>
                    <a:p>
                      <a:r>
                        <a:rPr lang="en-US" sz="1800" dirty="0"/>
                        <a:t>1</a:t>
                      </a:r>
                    </a:p>
                  </a:txBody>
                  <a:tcPr/>
                </a:tc>
                <a:extLst>
                  <a:ext uri="{0D108BD9-81ED-4DB2-BD59-A6C34878D82A}">
                    <a16:rowId xmlns:a16="http://schemas.microsoft.com/office/drawing/2014/main" val="2264654294"/>
                  </a:ext>
                </a:extLst>
              </a:tr>
              <a:tr h="370840">
                <a:tc>
                  <a:txBody>
                    <a:bodyPr/>
                    <a:lstStyle/>
                    <a:p>
                      <a:r>
                        <a:rPr lang="en-US" sz="1800" dirty="0"/>
                        <a:t>SUBSTRING</a:t>
                      </a:r>
                    </a:p>
                  </a:txBody>
                  <a:tcPr/>
                </a:tc>
                <a:tc>
                  <a:txBody>
                    <a:bodyPr/>
                    <a:lstStyle/>
                    <a:p>
                      <a:r>
                        <a:rPr lang="el-GR" sz="1800" dirty="0">
                          <a:latin typeface="Times New Roman" panose="02020603050405020304" pitchFamily="18" charset="0"/>
                          <a:cs typeface="Times New Roman" panose="02020603050405020304" pitchFamily="18" charset="0"/>
                        </a:rPr>
                        <a:t>ϵ</a:t>
                      </a:r>
                      <a:endParaRPr lang="en-US" sz="1800" dirty="0"/>
                    </a:p>
                  </a:txBody>
                  <a:tcPr/>
                </a:tc>
                <a:tc>
                  <a:txBody>
                    <a:bodyPr/>
                    <a:lstStyle/>
                    <a:p>
                      <a:r>
                        <a:rPr lang="en-US" sz="1800" dirty="0"/>
                        <a:t>G, E</a:t>
                      </a:r>
                    </a:p>
                  </a:txBody>
                  <a:tcPr/>
                </a:tc>
                <a:tc>
                  <a:txBody>
                    <a:bodyPr/>
                    <a:lstStyle/>
                    <a:p>
                      <a:r>
                        <a:rPr lang="en-US" sz="1800" dirty="0"/>
                        <a:t>GG,GE</a:t>
                      </a:r>
                    </a:p>
                  </a:txBody>
                  <a:tcPr/>
                </a:tc>
                <a:tc>
                  <a:txBody>
                    <a:bodyPr/>
                    <a:lstStyle/>
                    <a:p>
                      <a:r>
                        <a:rPr lang="en-US" sz="1800" dirty="0"/>
                        <a:t>GGG, GGE</a:t>
                      </a:r>
                    </a:p>
                  </a:txBody>
                  <a:tcPr/>
                </a:tc>
                <a:tc>
                  <a:txBody>
                    <a:bodyPr/>
                    <a:lstStyle/>
                    <a:p>
                      <a:r>
                        <a:rPr lang="en-US" sz="1800" dirty="0"/>
                        <a:t>GGGE</a:t>
                      </a:r>
                    </a:p>
                  </a:txBody>
                  <a:tcPr/>
                </a:tc>
                <a:extLst>
                  <a:ext uri="{0D108BD9-81ED-4DB2-BD59-A6C34878D82A}">
                    <a16:rowId xmlns:a16="http://schemas.microsoft.com/office/drawing/2014/main" val="1342528787"/>
                  </a:ext>
                </a:extLst>
              </a:tr>
            </a:tbl>
          </a:graphicData>
        </a:graphic>
      </p:graphicFrame>
    </p:spTree>
    <p:extLst>
      <p:ext uri="{BB962C8B-B14F-4D97-AF65-F5344CB8AC3E}">
        <p14:creationId xmlns:p14="http://schemas.microsoft.com/office/powerpoint/2010/main" val="1211940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B773E-5242-A2D2-A392-21218F5712DA}"/>
              </a:ext>
            </a:extLst>
          </p:cNvPr>
          <p:cNvSpPr>
            <a:spLocks noGrp="1"/>
          </p:cNvSpPr>
          <p:nvPr>
            <p:ph type="title"/>
          </p:nvPr>
        </p:nvSpPr>
        <p:spPr/>
        <p:txBody>
          <a:bodyPr>
            <a:normAutofit fontScale="90000"/>
          </a:bodyPr>
          <a:lstStyle/>
          <a:p>
            <a:r>
              <a:rPr lang="en-US" dirty="0"/>
              <a:t>Ques. Consider a string “GATE” find the total number of Prefix and suffix possible?</a:t>
            </a:r>
          </a:p>
        </p:txBody>
      </p:sp>
      <p:sp>
        <p:nvSpPr>
          <p:cNvPr id="3" name="Content Placeholder 2">
            <a:extLst>
              <a:ext uri="{FF2B5EF4-FFF2-40B4-BE49-F238E27FC236}">
                <a16:creationId xmlns:a16="http://schemas.microsoft.com/office/drawing/2014/main" id="{1F78C475-5AD7-7B04-E7FA-84A441F2476A}"/>
              </a:ext>
            </a:extLst>
          </p:cNvPr>
          <p:cNvSpPr>
            <a:spLocks noGrp="1"/>
          </p:cNvSpPr>
          <p:nvPr>
            <p:ph idx="1"/>
          </p:nvPr>
        </p:nvSpPr>
        <p:spPr/>
        <p:txBody>
          <a:bodyPr/>
          <a:lstStyle/>
          <a:p>
            <a:r>
              <a:rPr lang="en-US" sz="3600" dirty="0"/>
              <a:t>Prefix (GATE) = (</a:t>
            </a:r>
            <a:r>
              <a:rPr lang="el-GR" sz="3600" dirty="0">
                <a:latin typeface="Times New Roman" panose="02020603050405020304" pitchFamily="18" charset="0"/>
                <a:cs typeface="Times New Roman" panose="02020603050405020304" pitchFamily="18" charset="0"/>
              </a:rPr>
              <a:t>ϵ</a:t>
            </a:r>
            <a:r>
              <a:rPr lang="en-US" sz="3600" dirty="0">
                <a:latin typeface="Times New Roman" panose="02020603050405020304" pitchFamily="18" charset="0"/>
                <a:cs typeface="Times New Roman" panose="02020603050405020304" pitchFamily="18" charset="0"/>
              </a:rPr>
              <a:t> , G, GA, GAT, GATE</a:t>
            </a:r>
            <a:r>
              <a:rPr lang="en-US" sz="3600" dirty="0"/>
              <a:t>)</a:t>
            </a:r>
          </a:p>
          <a:p>
            <a:r>
              <a:rPr lang="en-US" sz="3600" dirty="0"/>
              <a:t>|W| = n =&gt; n+1</a:t>
            </a:r>
          </a:p>
          <a:p>
            <a:r>
              <a:rPr lang="en-US" sz="3600" dirty="0"/>
              <a:t>Suffix(GATE) = (</a:t>
            </a:r>
            <a:r>
              <a:rPr lang="el-GR" sz="3600" dirty="0">
                <a:latin typeface="Times New Roman" panose="02020603050405020304" pitchFamily="18" charset="0"/>
                <a:cs typeface="Times New Roman" panose="02020603050405020304" pitchFamily="18" charset="0"/>
              </a:rPr>
              <a:t>ϵ</a:t>
            </a:r>
            <a:r>
              <a:rPr lang="en-US" sz="3600" dirty="0">
                <a:latin typeface="Times New Roman" panose="02020603050405020304" pitchFamily="18" charset="0"/>
                <a:cs typeface="Times New Roman" panose="02020603050405020304" pitchFamily="18" charset="0"/>
              </a:rPr>
              <a:t> ,E, TE, ATE, GATE</a:t>
            </a:r>
            <a:r>
              <a:rPr lang="en-US" sz="3600" dirty="0"/>
              <a:t>)</a:t>
            </a:r>
          </a:p>
          <a:p>
            <a:r>
              <a:rPr lang="en-US" sz="3600" dirty="0"/>
              <a:t>|W| = n =&gt; n+1</a:t>
            </a:r>
          </a:p>
          <a:p>
            <a:endParaRPr lang="en-US" dirty="0"/>
          </a:p>
        </p:txBody>
      </p:sp>
    </p:spTree>
    <p:extLst>
      <p:ext uri="{BB962C8B-B14F-4D97-AF65-F5344CB8AC3E}">
        <p14:creationId xmlns:p14="http://schemas.microsoft.com/office/powerpoint/2010/main" val="1121367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D1928-82ED-002B-C168-317D0BEB2B96}"/>
              </a:ext>
            </a:extLst>
          </p:cNvPr>
          <p:cNvSpPr>
            <a:spLocks noGrp="1"/>
          </p:cNvSpPr>
          <p:nvPr>
            <p:ph type="title"/>
          </p:nvPr>
        </p:nvSpPr>
        <p:spPr>
          <a:xfrm>
            <a:off x="677334" y="609600"/>
            <a:ext cx="8596668" cy="725714"/>
          </a:xfrm>
        </p:spPr>
        <p:txBody>
          <a:bodyPr>
            <a:normAutofit fontScale="90000"/>
          </a:bodyPr>
          <a:lstStyle/>
          <a:p>
            <a:r>
              <a:rPr lang="en-US" sz="4400" b="1" i="0" dirty="0">
                <a:solidFill>
                  <a:srgbClr val="000000"/>
                </a:solidFill>
                <a:effectLst/>
                <a:latin typeface="Calibri" panose="020F0502020204030204" pitchFamily="34" charset="0"/>
                <a:cs typeface="Calibri" panose="020F0502020204030204" pitchFamily="34" charset="0"/>
              </a:rPr>
              <a:t>Automata – What is it?</a:t>
            </a:r>
            <a:br>
              <a:rPr lang="en-US" b="0" i="0" dirty="0">
                <a:solidFill>
                  <a:srgbClr val="000000"/>
                </a:solidFill>
                <a:effectLst/>
                <a:latin typeface="var(--ff-lato)"/>
              </a:rPr>
            </a:br>
            <a:endParaRPr lang="en-US" dirty="0"/>
          </a:p>
        </p:txBody>
      </p:sp>
      <p:sp>
        <p:nvSpPr>
          <p:cNvPr id="3" name="Content Placeholder 2">
            <a:extLst>
              <a:ext uri="{FF2B5EF4-FFF2-40B4-BE49-F238E27FC236}">
                <a16:creationId xmlns:a16="http://schemas.microsoft.com/office/drawing/2014/main" id="{ED506FE1-2CFE-5D75-8187-727428EBB57C}"/>
              </a:ext>
            </a:extLst>
          </p:cNvPr>
          <p:cNvSpPr>
            <a:spLocks noGrp="1"/>
          </p:cNvSpPr>
          <p:nvPr>
            <p:ph idx="1"/>
          </p:nvPr>
        </p:nvSpPr>
        <p:spPr>
          <a:xfrm>
            <a:off x="677334" y="1553029"/>
            <a:ext cx="9787466" cy="5065485"/>
          </a:xfrm>
        </p:spPr>
        <p:txBody>
          <a:bodyPr>
            <a:normAutofit fontScale="92500" lnSpcReduction="20000"/>
          </a:bodyPr>
          <a:lstStyle/>
          <a:p>
            <a:pPr algn="just"/>
            <a:r>
              <a:rPr lang="en-US" sz="2800" dirty="0">
                <a:solidFill>
                  <a:srgbClr val="000000"/>
                </a:solidFill>
                <a:latin typeface="Verdana" panose="020B0604030504040204" pitchFamily="34" charset="0"/>
              </a:rPr>
              <a:t> </a:t>
            </a:r>
            <a:r>
              <a:rPr lang="en-US" sz="3000" dirty="0">
                <a:solidFill>
                  <a:srgbClr val="000000"/>
                </a:solidFill>
                <a:latin typeface="Verdana" panose="020B0604030504040204" pitchFamily="34" charset="0"/>
              </a:rPr>
              <a:t>As word suggests “TOC” is the study of “mathematical” machines , Model or “systems” called automata.</a:t>
            </a:r>
          </a:p>
          <a:p>
            <a:pPr algn="just"/>
            <a:r>
              <a:rPr lang="en-US" sz="3000" dirty="0">
                <a:solidFill>
                  <a:srgbClr val="000000"/>
                </a:solidFill>
                <a:latin typeface="Verdana" panose="020B0604030504040204" pitchFamily="34" charset="0"/>
              </a:rPr>
              <a:t>Me students , EC students study machines.</a:t>
            </a:r>
            <a:endParaRPr lang="en-US" sz="3000" b="0" i="0" dirty="0">
              <a:solidFill>
                <a:srgbClr val="000000"/>
              </a:solidFill>
              <a:effectLst/>
              <a:latin typeface="Verdana" panose="020B0604030504040204" pitchFamily="34" charset="0"/>
            </a:endParaRPr>
          </a:p>
          <a:p>
            <a:pPr algn="just"/>
            <a:r>
              <a:rPr lang="en-US" sz="3000" b="0" i="0" dirty="0">
                <a:solidFill>
                  <a:srgbClr val="000000"/>
                </a:solidFill>
                <a:effectLst/>
                <a:latin typeface="Verdana" panose="020B0604030504040204" pitchFamily="34" charset="0"/>
              </a:rPr>
              <a:t>The term "Automata" is derived from the Greek word "α</a:t>
            </a:r>
            <a:r>
              <a:rPr lang="en-US" sz="3000" b="0" i="0" dirty="0" err="1">
                <a:solidFill>
                  <a:srgbClr val="000000"/>
                </a:solidFill>
                <a:effectLst/>
                <a:latin typeface="Verdana" panose="020B0604030504040204" pitchFamily="34" charset="0"/>
              </a:rPr>
              <a:t>ὐτόμ</a:t>
            </a:r>
            <a:r>
              <a:rPr lang="en-US" sz="3000" b="0" i="0" dirty="0">
                <a:solidFill>
                  <a:srgbClr val="000000"/>
                </a:solidFill>
                <a:effectLst/>
                <a:latin typeface="Verdana" panose="020B0604030504040204" pitchFamily="34" charset="0"/>
              </a:rPr>
              <a:t>ατα" OR “</a:t>
            </a:r>
            <a:r>
              <a:rPr lang="en-US" sz="3000" dirty="0">
                <a:solidFill>
                  <a:srgbClr val="000000"/>
                </a:solidFill>
                <a:latin typeface="Verdana" panose="020B0604030504040204" pitchFamily="34" charset="0"/>
              </a:rPr>
              <a:t>automaton</a:t>
            </a:r>
            <a:r>
              <a:rPr lang="en-US" sz="3000" b="0" i="0" dirty="0">
                <a:solidFill>
                  <a:srgbClr val="000000"/>
                </a:solidFill>
                <a:effectLst/>
                <a:latin typeface="Verdana" panose="020B0604030504040204" pitchFamily="34" charset="0"/>
              </a:rPr>
              <a:t>”which means "self-acting". </a:t>
            </a:r>
          </a:p>
          <a:p>
            <a:pPr algn="just"/>
            <a:r>
              <a:rPr lang="en-US" sz="3000" dirty="0">
                <a:solidFill>
                  <a:srgbClr val="000000"/>
                </a:solidFill>
                <a:latin typeface="Verdana" panose="020B0604030504040204" pitchFamily="34" charset="0"/>
              </a:rPr>
              <a:t>This automaton consists of states and transitions. The </a:t>
            </a:r>
            <a:r>
              <a:rPr lang="en-US" sz="3000" b="1" dirty="0">
                <a:solidFill>
                  <a:srgbClr val="000000"/>
                </a:solidFill>
                <a:latin typeface="Verdana" panose="020B0604030504040204" pitchFamily="34" charset="0"/>
              </a:rPr>
              <a:t>State</a:t>
            </a:r>
            <a:r>
              <a:rPr lang="en-US" sz="3000" dirty="0">
                <a:solidFill>
                  <a:srgbClr val="000000"/>
                </a:solidFill>
                <a:latin typeface="Verdana" panose="020B0604030504040204" pitchFamily="34" charset="0"/>
              </a:rPr>
              <a:t> is represented by </a:t>
            </a:r>
            <a:r>
              <a:rPr lang="en-US" sz="3000" b="1" dirty="0">
                <a:solidFill>
                  <a:srgbClr val="000000"/>
                </a:solidFill>
                <a:latin typeface="Verdana" panose="020B0604030504040204" pitchFamily="34" charset="0"/>
              </a:rPr>
              <a:t>circles</a:t>
            </a:r>
            <a:r>
              <a:rPr lang="en-US" sz="3000" dirty="0">
                <a:solidFill>
                  <a:srgbClr val="000000"/>
                </a:solidFill>
                <a:latin typeface="Verdana" panose="020B0604030504040204" pitchFamily="34" charset="0"/>
              </a:rPr>
              <a:t>, and the </a:t>
            </a:r>
            <a:r>
              <a:rPr lang="en-US" sz="3000" b="1" dirty="0">
                <a:solidFill>
                  <a:srgbClr val="000000"/>
                </a:solidFill>
                <a:latin typeface="Verdana" panose="020B0604030504040204" pitchFamily="34" charset="0"/>
              </a:rPr>
              <a:t>Transitions</a:t>
            </a:r>
            <a:r>
              <a:rPr lang="en-US" sz="3000" dirty="0">
                <a:solidFill>
                  <a:srgbClr val="000000"/>
                </a:solidFill>
                <a:latin typeface="Verdana" panose="020B0604030504040204" pitchFamily="34" charset="0"/>
              </a:rPr>
              <a:t> is represented by </a:t>
            </a:r>
            <a:r>
              <a:rPr lang="en-US" sz="3000" b="1" dirty="0">
                <a:solidFill>
                  <a:srgbClr val="000000"/>
                </a:solidFill>
                <a:latin typeface="Verdana" panose="020B0604030504040204" pitchFamily="34" charset="0"/>
              </a:rPr>
              <a:t>arrows</a:t>
            </a:r>
            <a:r>
              <a:rPr lang="en-US" sz="3000" dirty="0">
                <a:solidFill>
                  <a:srgbClr val="000000"/>
                </a:solidFill>
                <a:latin typeface="Verdana" panose="020B0604030504040204" pitchFamily="34" charset="0"/>
              </a:rPr>
              <a:t>.</a:t>
            </a:r>
          </a:p>
          <a:p>
            <a:pPr algn="just"/>
            <a:r>
              <a:rPr lang="en-US" sz="3000" b="0" i="0" dirty="0">
                <a:solidFill>
                  <a:srgbClr val="000000"/>
                </a:solidFill>
                <a:effectLst/>
                <a:latin typeface="Verdana" panose="020B0604030504040204" pitchFamily="34" charset="0"/>
              </a:rPr>
              <a:t>An automaton with a finite number of states is called a </a:t>
            </a:r>
            <a:r>
              <a:rPr lang="en-US" sz="3000" b="1" i="0" dirty="0">
                <a:solidFill>
                  <a:srgbClr val="000000"/>
                </a:solidFill>
                <a:effectLst/>
                <a:latin typeface="inherit"/>
              </a:rPr>
              <a:t>Finite Automaton</a:t>
            </a:r>
            <a:r>
              <a:rPr lang="en-US" sz="3000" b="0" i="0" dirty="0">
                <a:solidFill>
                  <a:srgbClr val="000000"/>
                </a:solidFill>
                <a:effectLst/>
                <a:latin typeface="Verdana" panose="020B0604030504040204" pitchFamily="34" charset="0"/>
              </a:rPr>
              <a:t> (FA) or </a:t>
            </a:r>
            <a:r>
              <a:rPr lang="en-US" sz="3000" b="1" i="0" dirty="0">
                <a:solidFill>
                  <a:srgbClr val="000000"/>
                </a:solidFill>
                <a:effectLst/>
                <a:latin typeface="inherit"/>
              </a:rPr>
              <a:t>Finite State Machine</a:t>
            </a:r>
            <a:r>
              <a:rPr lang="en-US" sz="3000" b="0" i="0" dirty="0">
                <a:solidFill>
                  <a:srgbClr val="000000"/>
                </a:solidFill>
                <a:effectLst/>
                <a:latin typeface="Verdana" panose="020B0604030504040204" pitchFamily="34" charset="0"/>
              </a:rPr>
              <a:t> (FSM).</a:t>
            </a:r>
          </a:p>
        </p:txBody>
      </p:sp>
    </p:spTree>
    <p:extLst>
      <p:ext uri="{BB962C8B-B14F-4D97-AF65-F5344CB8AC3E}">
        <p14:creationId xmlns:p14="http://schemas.microsoft.com/office/powerpoint/2010/main" val="307005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A095D-13A7-2DE6-6287-EC2DB8403C2C}"/>
              </a:ext>
            </a:extLst>
          </p:cNvPr>
          <p:cNvSpPr>
            <a:spLocks noGrp="1"/>
          </p:cNvSpPr>
          <p:nvPr>
            <p:ph type="title"/>
          </p:nvPr>
        </p:nvSpPr>
        <p:spPr>
          <a:xfrm>
            <a:off x="677334" y="609600"/>
            <a:ext cx="8596668" cy="914400"/>
          </a:xfrm>
        </p:spPr>
        <p:txBody>
          <a:bodyPr>
            <a:normAutofit/>
          </a:bodyPr>
          <a:lstStyle/>
          <a:p>
            <a:r>
              <a:rPr lang="en-US" sz="4400" b="0" i="0" dirty="0">
                <a:solidFill>
                  <a:srgbClr val="610B38"/>
                </a:solidFill>
                <a:effectLst/>
                <a:latin typeface="erdana"/>
              </a:rPr>
              <a:t>Finite Automata</a:t>
            </a:r>
            <a:endParaRPr lang="en-US" sz="4400" dirty="0"/>
          </a:p>
        </p:txBody>
      </p:sp>
      <p:sp>
        <p:nvSpPr>
          <p:cNvPr id="3" name="Content Placeholder 2">
            <a:extLst>
              <a:ext uri="{FF2B5EF4-FFF2-40B4-BE49-F238E27FC236}">
                <a16:creationId xmlns:a16="http://schemas.microsoft.com/office/drawing/2014/main" id="{4BBCDB08-ED11-6C3C-46F5-CDFF94EDCAD7}"/>
              </a:ext>
            </a:extLst>
          </p:cNvPr>
          <p:cNvSpPr>
            <a:spLocks noGrp="1"/>
          </p:cNvSpPr>
          <p:nvPr>
            <p:ph idx="1"/>
          </p:nvPr>
        </p:nvSpPr>
        <p:spPr>
          <a:xfrm>
            <a:off x="677333" y="1407886"/>
            <a:ext cx="9511695" cy="5094513"/>
          </a:xfrm>
        </p:spPr>
        <p:txBody>
          <a:bodyPr>
            <a:normAutofit lnSpcReduction="10000"/>
          </a:bodyPr>
          <a:lstStyle/>
          <a:p>
            <a:pPr algn="just">
              <a:buFont typeface="Arial" panose="020B0604020202020204" pitchFamily="34" charset="0"/>
              <a:buChar char="•"/>
            </a:pPr>
            <a:r>
              <a:rPr lang="en-US" sz="3200" b="0" i="0" dirty="0">
                <a:solidFill>
                  <a:srgbClr val="000000"/>
                </a:solidFill>
                <a:effectLst/>
                <a:latin typeface="inter-regular"/>
              </a:rPr>
              <a:t>Finite automata are used to recognize patterns.</a:t>
            </a:r>
          </a:p>
          <a:p>
            <a:pPr algn="just">
              <a:buFont typeface="Arial" panose="020B0604020202020204" pitchFamily="34" charset="0"/>
              <a:buChar char="•"/>
            </a:pPr>
            <a:r>
              <a:rPr lang="en-US" sz="3200" b="0" i="0" dirty="0">
                <a:solidFill>
                  <a:srgbClr val="000000"/>
                </a:solidFill>
                <a:effectLst/>
                <a:latin typeface="inter-regular"/>
              </a:rPr>
              <a:t>It takes the string of symbol as input and changes its state accordingly. When the desired symbol is found, then the transition occurs.</a:t>
            </a:r>
          </a:p>
          <a:p>
            <a:pPr algn="just">
              <a:buFont typeface="Arial" panose="020B0604020202020204" pitchFamily="34" charset="0"/>
              <a:buChar char="•"/>
            </a:pPr>
            <a:r>
              <a:rPr lang="en-US" sz="3200" b="0" i="0" dirty="0">
                <a:solidFill>
                  <a:srgbClr val="000000"/>
                </a:solidFill>
                <a:effectLst/>
                <a:latin typeface="inter-regular"/>
              </a:rPr>
              <a:t>At the time of transition, the automata can either move to the next state or stay in the same state.</a:t>
            </a:r>
          </a:p>
          <a:p>
            <a:pPr algn="just">
              <a:buFont typeface="Arial" panose="020B0604020202020204" pitchFamily="34" charset="0"/>
              <a:buChar char="•"/>
            </a:pPr>
            <a:r>
              <a:rPr lang="en-US" sz="3200" b="0" i="0" dirty="0">
                <a:solidFill>
                  <a:srgbClr val="000000"/>
                </a:solidFill>
                <a:effectLst/>
                <a:latin typeface="inter-regular"/>
              </a:rPr>
              <a:t>Finite automata have two states, </a:t>
            </a:r>
            <a:r>
              <a:rPr lang="en-US" sz="3200" b="1" i="0" dirty="0">
                <a:solidFill>
                  <a:srgbClr val="000000"/>
                </a:solidFill>
                <a:effectLst/>
                <a:latin typeface="inter-bold"/>
              </a:rPr>
              <a:t>Accept state</a:t>
            </a:r>
            <a:r>
              <a:rPr lang="en-US" sz="3200" b="0" i="0" dirty="0">
                <a:solidFill>
                  <a:srgbClr val="000000"/>
                </a:solidFill>
                <a:effectLst/>
                <a:latin typeface="inter-regular"/>
              </a:rPr>
              <a:t> or </a:t>
            </a:r>
            <a:r>
              <a:rPr lang="en-US" sz="3200" b="1" i="0" dirty="0">
                <a:solidFill>
                  <a:srgbClr val="000000"/>
                </a:solidFill>
                <a:effectLst/>
                <a:latin typeface="inter-bold"/>
              </a:rPr>
              <a:t>Reject state</a:t>
            </a:r>
            <a:r>
              <a:rPr lang="en-US" sz="3200" b="0" i="0" dirty="0">
                <a:solidFill>
                  <a:srgbClr val="000000"/>
                </a:solidFill>
                <a:effectLst/>
                <a:latin typeface="inter-regular"/>
              </a:rPr>
              <a:t>. When the input string is processed successfully, and the automata reached its final state, then it will accept.</a:t>
            </a:r>
          </a:p>
        </p:txBody>
      </p:sp>
    </p:spTree>
    <p:extLst>
      <p:ext uri="{BB962C8B-B14F-4D97-AF65-F5344CB8AC3E}">
        <p14:creationId xmlns:p14="http://schemas.microsoft.com/office/powerpoint/2010/main" val="1972254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DD046-114A-F55B-4DE8-E4CEFD98DF78}"/>
              </a:ext>
            </a:extLst>
          </p:cNvPr>
          <p:cNvSpPr>
            <a:spLocks noGrp="1"/>
          </p:cNvSpPr>
          <p:nvPr>
            <p:ph type="title"/>
          </p:nvPr>
        </p:nvSpPr>
        <p:spPr/>
        <p:txBody>
          <a:bodyPr/>
          <a:lstStyle/>
          <a:p>
            <a:r>
              <a:rPr lang="en-US" b="0" i="0" dirty="0">
                <a:solidFill>
                  <a:srgbClr val="610B38"/>
                </a:solidFill>
                <a:effectLst/>
                <a:latin typeface="erdana"/>
              </a:rPr>
              <a:t>Formal Definition of FA</a:t>
            </a:r>
            <a:endParaRPr lang="en-US" dirty="0"/>
          </a:p>
        </p:txBody>
      </p:sp>
      <p:sp>
        <p:nvSpPr>
          <p:cNvPr id="3" name="Content Placeholder 2">
            <a:extLst>
              <a:ext uri="{FF2B5EF4-FFF2-40B4-BE49-F238E27FC236}">
                <a16:creationId xmlns:a16="http://schemas.microsoft.com/office/drawing/2014/main" id="{9A710EB5-2BDC-1A1E-6A66-0651AAD82037}"/>
              </a:ext>
            </a:extLst>
          </p:cNvPr>
          <p:cNvSpPr>
            <a:spLocks noGrp="1"/>
          </p:cNvSpPr>
          <p:nvPr>
            <p:ph idx="1"/>
          </p:nvPr>
        </p:nvSpPr>
        <p:spPr>
          <a:xfrm>
            <a:off x="677333" y="1465943"/>
            <a:ext cx="9337523" cy="5065486"/>
          </a:xfrm>
        </p:spPr>
        <p:txBody>
          <a:bodyPr>
            <a:normAutofit lnSpcReduction="10000"/>
          </a:bodyPr>
          <a:lstStyle/>
          <a:p>
            <a:pPr algn="just"/>
            <a:r>
              <a:rPr lang="en-US" sz="3200" b="0" i="0" dirty="0">
                <a:solidFill>
                  <a:srgbClr val="333333"/>
                </a:solidFill>
                <a:effectLst/>
                <a:latin typeface="inter-regular"/>
              </a:rPr>
              <a:t>A finite automaton is a collection of 5-tuple </a:t>
            </a:r>
          </a:p>
          <a:p>
            <a:pPr algn="just"/>
            <a:r>
              <a:rPr lang="en-US" sz="3200" b="0" i="0" dirty="0">
                <a:solidFill>
                  <a:srgbClr val="333333"/>
                </a:solidFill>
                <a:effectLst/>
                <a:latin typeface="inter-regular"/>
              </a:rPr>
              <a:t>(Q, ∑, δ, q0, F), where:</a:t>
            </a:r>
          </a:p>
          <a:p>
            <a:pPr algn="just">
              <a:buFont typeface="+mj-lt"/>
              <a:buAutoNum type="arabicPeriod"/>
            </a:pPr>
            <a:r>
              <a:rPr lang="en-US" sz="3200" b="0" i="0" dirty="0">
                <a:solidFill>
                  <a:srgbClr val="000000"/>
                </a:solidFill>
                <a:effectLst/>
                <a:latin typeface="inter-regular"/>
              </a:rPr>
              <a:t>Q: finite set of states  </a:t>
            </a:r>
          </a:p>
          <a:p>
            <a:pPr algn="just">
              <a:buFont typeface="+mj-lt"/>
              <a:buAutoNum type="arabicPeriod"/>
            </a:pPr>
            <a:r>
              <a:rPr lang="en-US" sz="3200" b="0" i="0" dirty="0">
                <a:solidFill>
                  <a:srgbClr val="000000"/>
                </a:solidFill>
                <a:effectLst/>
                <a:latin typeface="inter-regular"/>
              </a:rPr>
              <a:t>∑: finite set of the input symbol  </a:t>
            </a:r>
          </a:p>
          <a:p>
            <a:pPr algn="just">
              <a:buFont typeface="+mj-lt"/>
              <a:buAutoNum type="arabicPeriod"/>
            </a:pPr>
            <a:r>
              <a:rPr lang="en-US" sz="3200" b="0" i="0" dirty="0">
                <a:solidFill>
                  <a:srgbClr val="000000"/>
                </a:solidFill>
                <a:effectLst/>
                <a:latin typeface="inter-regular"/>
              </a:rPr>
              <a:t>q0: initial state   </a:t>
            </a:r>
          </a:p>
          <a:p>
            <a:pPr algn="just">
              <a:buFont typeface="+mj-lt"/>
              <a:buAutoNum type="arabicPeriod"/>
            </a:pPr>
            <a:r>
              <a:rPr lang="en-US" sz="3200" b="0" i="0" dirty="0">
                <a:solidFill>
                  <a:srgbClr val="000000"/>
                </a:solidFill>
                <a:effectLst/>
                <a:latin typeface="inter-regular"/>
              </a:rPr>
              <a:t>F: </a:t>
            </a:r>
            <a:r>
              <a:rPr lang="en-US" sz="3200" b="1" i="0" dirty="0">
                <a:solidFill>
                  <a:srgbClr val="006699"/>
                </a:solidFill>
                <a:effectLst/>
                <a:latin typeface="inter-regular"/>
              </a:rPr>
              <a:t>final</a:t>
            </a:r>
            <a:r>
              <a:rPr lang="en-US" sz="3200" b="0" i="0" dirty="0">
                <a:solidFill>
                  <a:srgbClr val="000000"/>
                </a:solidFill>
                <a:effectLst/>
                <a:latin typeface="inter-regular"/>
              </a:rPr>
              <a:t> state  </a:t>
            </a:r>
          </a:p>
          <a:p>
            <a:pPr algn="just">
              <a:buFont typeface="+mj-lt"/>
              <a:buAutoNum type="arabicPeriod"/>
            </a:pPr>
            <a:r>
              <a:rPr lang="en-US" sz="3200" b="0" i="0" dirty="0">
                <a:solidFill>
                  <a:srgbClr val="000000"/>
                </a:solidFill>
                <a:effectLst/>
                <a:latin typeface="inter-regular"/>
              </a:rPr>
              <a:t>δ: Transition function  </a:t>
            </a:r>
          </a:p>
          <a:p>
            <a:pPr algn="just"/>
            <a:r>
              <a:rPr lang="en-US" sz="3200" b="0" i="0" dirty="0">
                <a:solidFill>
                  <a:srgbClr val="333333"/>
                </a:solidFill>
                <a:effectLst/>
                <a:highlight>
                  <a:srgbClr val="FFFFFF"/>
                </a:highlight>
                <a:latin typeface="inter-regular"/>
              </a:rPr>
              <a:t>Transition function can be defined as:</a:t>
            </a:r>
          </a:p>
          <a:p>
            <a:pPr algn="just">
              <a:buFont typeface="+mj-lt"/>
              <a:buAutoNum type="arabicPeriod"/>
            </a:pPr>
            <a:r>
              <a:rPr lang="en-US" sz="3200" b="0" i="0" dirty="0">
                <a:solidFill>
                  <a:srgbClr val="000000"/>
                </a:solidFill>
                <a:effectLst/>
                <a:latin typeface="inter-regular"/>
              </a:rPr>
              <a:t>δ: Q x ∑→Q  </a:t>
            </a:r>
          </a:p>
          <a:p>
            <a:endParaRPr lang="en-US" dirty="0"/>
          </a:p>
        </p:txBody>
      </p:sp>
    </p:spTree>
    <p:extLst>
      <p:ext uri="{BB962C8B-B14F-4D97-AF65-F5344CB8AC3E}">
        <p14:creationId xmlns:p14="http://schemas.microsoft.com/office/powerpoint/2010/main" val="290685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516F168-2F02-8BFB-7979-A7BE197E44C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5028" y="637347"/>
            <a:ext cx="7736115" cy="5583305"/>
          </a:xfrm>
        </p:spPr>
      </p:pic>
    </p:spTree>
    <p:extLst>
      <p:ext uri="{BB962C8B-B14F-4D97-AF65-F5344CB8AC3E}">
        <p14:creationId xmlns:p14="http://schemas.microsoft.com/office/powerpoint/2010/main" val="2438281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99F43-B525-E621-F6E3-4D4355E7D10F}"/>
              </a:ext>
            </a:extLst>
          </p:cNvPr>
          <p:cNvSpPr>
            <a:spLocks noGrp="1"/>
          </p:cNvSpPr>
          <p:nvPr>
            <p:ph type="title"/>
          </p:nvPr>
        </p:nvSpPr>
        <p:spPr>
          <a:xfrm>
            <a:off x="677334" y="609600"/>
            <a:ext cx="8596668" cy="798286"/>
          </a:xfrm>
        </p:spPr>
        <p:txBody>
          <a:bodyPr/>
          <a:lstStyle/>
          <a:p>
            <a:r>
              <a:rPr lang="en-US" b="0" i="0">
                <a:solidFill>
                  <a:srgbClr val="610B38"/>
                </a:solidFill>
                <a:effectLst/>
                <a:latin typeface="erdana"/>
              </a:rPr>
              <a:t>Finite Automata Model:</a:t>
            </a:r>
          </a:p>
        </p:txBody>
      </p:sp>
      <p:sp>
        <p:nvSpPr>
          <p:cNvPr id="3" name="Content Placeholder 2">
            <a:extLst>
              <a:ext uri="{FF2B5EF4-FFF2-40B4-BE49-F238E27FC236}">
                <a16:creationId xmlns:a16="http://schemas.microsoft.com/office/drawing/2014/main" id="{8E767DE7-1101-733F-9FF2-500617058CAB}"/>
              </a:ext>
            </a:extLst>
          </p:cNvPr>
          <p:cNvSpPr>
            <a:spLocks noGrp="1"/>
          </p:cNvSpPr>
          <p:nvPr>
            <p:ph idx="1"/>
          </p:nvPr>
        </p:nvSpPr>
        <p:spPr>
          <a:xfrm>
            <a:off x="677334" y="1524001"/>
            <a:ext cx="8596668" cy="4517362"/>
          </a:xfrm>
        </p:spPr>
        <p:txBody>
          <a:bodyPr>
            <a:normAutofit fontScale="92500" lnSpcReduction="10000"/>
          </a:bodyPr>
          <a:lstStyle/>
          <a:p>
            <a:pPr algn="just"/>
            <a:r>
              <a:rPr lang="en-US" sz="3200" b="0" i="0" dirty="0">
                <a:solidFill>
                  <a:srgbClr val="333333"/>
                </a:solidFill>
                <a:effectLst/>
                <a:latin typeface="inter-regular"/>
              </a:rPr>
              <a:t>Finite automata can be represented by input tape and finite control.</a:t>
            </a:r>
          </a:p>
          <a:p>
            <a:pPr algn="just"/>
            <a:r>
              <a:rPr lang="en-US" sz="3200" b="1" i="0" dirty="0">
                <a:solidFill>
                  <a:srgbClr val="333333"/>
                </a:solidFill>
                <a:effectLst/>
                <a:latin typeface="inter-bold"/>
              </a:rPr>
              <a:t>Input tape:</a:t>
            </a:r>
            <a:r>
              <a:rPr lang="en-US" sz="3200" b="0" i="0" dirty="0">
                <a:solidFill>
                  <a:srgbClr val="333333"/>
                </a:solidFill>
                <a:effectLst/>
                <a:latin typeface="inter-regular"/>
              </a:rPr>
              <a:t> It is a linear tape having some number of cells. Each input symbol is placed in each cell.</a:t>
            </a:r>
          </a:p>
          <a:p>
            <a:pPr algn="just"/>
            <a:r>
              <a:rPr lang="en-US" sz="3200" b="1" i="0" dirty="0">
                <a:solidFill>
                  <a:srgbClr val="333333"/>
                </a:solidFill>
                <a:effectLst/>
                <a:latin typeface="inter-bold"/>
              </a:rPr>
              <a:t>Finite control:</a:t>
            </a:r>
            <a:r>
              <a:rPr lang="en-US" sz="3200" b="0" i="0" dirty="0">
                <a:solidFill>
                  <a:srgbClr val="333333"/>
                </a:solidFill>
                <a:effectLst/>
                <a:latin typeface="inter-regular"/>
              </a:rPr>
              <a:t> The finite control decides the next state on receiving particular input from input tape. The tape reader reads the cells one by one from left to right, and at a time only one input symbol is read.</a:t>
            </a:r>
          </a:p>
          <a:p>
            <a:endParaRPr lang="en-US" dirty="0"/>
          </a:p>
        </p:txBody>
      </p:sp>
    </p:spTree>
    <p:extLst>
      <p:ext uri="{BB962C8B-B14F-4D97-AF65-F5344CB8AC3E}">
        <p14:creationId xmlns:p14="http://schemas.microsoft.com/office/powerpoint/2010/main" val="40173582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84B3-E268-EEB4-42E2-55BB35ADF71B}"/>
              </a:ext>
            </a:extLst>
          </p:cNvPr>
          <p:cNvSpPr>
            <a:spLocks noGrp="1"/>
          </p:cNvSpPr>
          <p:nvPr>
            <p:ph type="title"/>
          </p:nvPr>
        </p:nvSpPr>
        <p:spPr/>
        <p:txBody>
          <a:bodyPr/>
          <a:lstStyle/>
          <a:p>
            <a:r>
              <a:rPr lang="en-US" b="0" i="0" dirty="0">
                <a:solidFill>
                  <a:srgbClr val="610B38"/>
                </a:solidFill>
                <a:effectLst/>
                <a:latin typeface="erdana"/>
              </a:rPr>
              <a:t>Types of Automata:</a:t>
            </a:r>
            <a:br>
              <a:rPr lang="en-US" b="0" i="0" dirty="0">
                <a:solidFill>
                  <a:srgbClr val="610B38"/>
                </a:solidFill>
                <a:effectLst/>
                <a:latin typeface="erdana"/>
              </a:rPr>
            </a:br>
            <a:endParaRPr lang="en-US" dirty="0"/>
          </a:p>
        </p:txBody>
      </p:sp>
      <p:sp>
        <p:nvSpPr>
          <p:cNvPr id="3" name="Content Placeholder 2">
            <a:extLst>
              <a:ext uri="{FF2B5EF4-FFF2-40B4-BE49-F238E27FC236}">
                <a16:creationId xmlns:a16="http://schemas.microsoft.com/office/drawing/2014/main" id="{EA8E3AD7-D62D-419C-8BE6-0F00DF2875BF}"/>
              </a:ext>
            </a:extLst>
          </p:cNvPr>
          <p:cNvSpPr>
            <a:spLocks noGrp="1"/>
          </p:cNvSpPr>
          <p:nvPr>
            <p:ph idx="1"/>
          </p:nvPr>
        </p:nvSpPr>
        <p:spPr>
          <a:xfrm>
            <a:off x="677334" y="1509487"/>
            <a:ext cx="8596668" cy="4531876"/>
          </a:xfrm>
        </p:spPr>
        <p:txBody>
          <a:bodyPr/>
          <a:lstStyle/>
          <a:p>
            <a:pPr algn="just"/>
            <a:r>
              <a:rPr lang="en-US" sz="3600" b="0" i="0" dirty="0">
                <a:solidFill>
                  <a:srgbClr val="333333"/>
                </a:solidFill>
                <a:effectLst/>
                <a:latin typeface="inter-regular"/>
              </a:rPr>
              <a:t>There are two types of finite automata:</a:t>
            </a:r>
          </a:p>
          <a:p>
            <a:pPr algn="just">
              <a:buFont typeface="+mj-lt"/>
              <a:buAutoNum type="arabicPeriod"/>
            </a:pPr>
            <a:r>
              <a:rPr lang="en-US" sz="3600" b="0" i="0" dirty="0">
                <a:solidFill>
                  <a:srgbClr val="000000"/>
                </a:solidFill>
                <a:effectLst/>
                <a:latin typeface="inter-regular"/>
              </a:rPr>
              <a:t>DFA(deterministic finite automata)</a:t>
            </a:r>
          </a:p>
          <a:p>
            <a:pPr algn="just">
              <a:buFont typeface="+mj-lt"/>
              <a:buAutoNum type="arabicPeriod"/>
            </a:pPr>
            <a:r>
              <a:rPr lang="en-US" sz="3600" b="0" i="0" dirty="0">
                <a:solidFill>
                  <a:srgbClr val="000000"/>
                </a:solidFill>
                <a:effectLst/>
                <a:latin typeface="inter-regular"/>
              </a:rPr>
              <a:t>NFA(non-deterministic finite automata)</a:t>
            </a:r>
          </a:p>
          <a:p>
            <a:endParaRPr lang="en-US" dirty="0"/>
          </a:p>
        </p:txBody>
      </p:sp>
    </p:spTree>
    <p:extLst>
      <p:ext uri="{BB962C8B-B14F-4D97-AF65-F5344CB8AC3E}">
        <p14:creationId xmlns:p14="http://schemas.microsoft.com/office/powerpoint/2010/main" val="2744257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92239C2-C9C5-A4C5-3B82-D016C851A6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83771" y="943429"/>
            <a:ext cx="9463313" cy="4344648"/>
          </a:xfrm>
        </p:spPr>
      </p:pic>
    </p:spTree>
    <p:extLst>
      <p:ext uri="{BB962C8B-B14F-4D97-AF65-F5344CB8AC3E}">
        <p14:creationId xmlns:p14="http://schemas.microsoft.com/office/powerpoint/2010/main" val="22252198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00EA37-7FEF-E56B-8B7D-837666053960}"/>
              </a:ext>
            </a:extLst>
          </p:cNvPr>
          <p:cNvSpPr>
            <a:spLocks noGrp="1"/>
          </p:cNvSpPr>
          <p:nvPr>
            <p:ph idx="1"/>
          </p:nvPr>
        </p:nvSpPr>
        <p:spPr>
          <a:xfrm>
            <a:off x="677333" y="449943"/>
            <a:ext cx="10339009" cy="6168571"/>
          </a:xfrm>
        </p:spPr>
        <p:txBody>
          <a:bodyPr>
            <a:normAutofit lnSpcReduction="10000"/>
          </a:bodyPr>
          <a:lstStyle/>
          <a:p>
            <a:pPr algn="just"/>
            <a:r>
              <a:rPr lang="en-US" sz="3600" b="1" i="0" dirty="0">
                <a:solidFill>
                  <a:srgbClr val="333333"/>
                </a:solidFill>
                <a:effectLst/>
                <a:latin typeface="inter-bold"/>
              </a:rPr>
              <a:t>1. DFA</a:t>
            </a:r>
            <a:endParaRPr lang="en-US" sz="3600" b="0" i="0" dirty="0">
              <a:solidFill>
                <a:srgbClr val="333333"/>
              </a:solidFill>
              <a:effectLst/>
              <a:latin typeface="inter-regular"/>
            </a:endParaRPr>
          </a:p>
          <a:p>
            <a:pPr algn="just"/>
            <a:r>
              <a:rPr lang="en-US" sz="3600" b="0" i="0" dirty="0">
                <a:solidFill>
                  <a:srgbClr val="333333"/>
                </a:solidFill>
                <a:effectLst/>
                <a:latin typeface="inter-regular"/>
              </a:rPr>
              <a:t>DFA refers to deterministic finite automata. Deterministic refers to the uniqueness of the computation. In the DFA, the machine goes to one state only for a particular input character. DFA does not accept the null move.</a:t>
            </a:r>
          </a:p>
          <a:p>
            <a:pPr algn="just"/>
            <a:r>
              <a:rPr lang="en-US" sz="3600" b="1" i="0" dirty="0">
                <a:solidFill>
                  <a:srgbClr val="333333"/>
                </a:solidFill>
                <a:effectLst/>
                <a:latin typeface="inter-bold"/>
              </a:rPr>
              <a:t>2. NFA</a:t>
            </a:r>
            <a:endParaRPr lang="en-US" sz="3600" b="0" i="0" dirty="0">
              <a:solidFill>
                <a:srgbClr val="333333"/>
              </a:solidFill>
              <a:effectLst/>
              <a:latin typeface="inter-regular"/>
            </a:endParaRPr>
          </a:p>
          <a:p>
            <a:pPr algn="just"/>
            <a:r>
              <a:rPr lang="en-US" sz="3600" b="0" i="0" dirty="0">
                <a:solidFill>
                  <a:srgbClr val="333333"/>
                </a:solidFill>
                <a:effectLst/>
                <a:latin typeface="inter-regular"/>
              </a:rPr>
              <a:t>NFA stands for non-deterministic finite automata. It is used to transmit any number of states for a particular input. It can accept the null move.</a:t>
            </a:r>
          </a:p>
          <a:p>
            <a:endParaRPr lang="en-US" sz="3600" dirty="0"/>
          </a:p>
        </p:txBody>
      </p:sp>
    </p:spTree>
    <p:extLst>
      <p:ext uri="{BB962C8B-B14F-4D97-AF65-F5344CB8AC3E}">
        <p14:creationId xmlns:p14="http://schemas.microsoft.com/office/powerpoint/2010/main" val="11390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7F7E43-44C0-DD37-60B1-C2373420F505}"/>
              </a:ext>
            </a:extLst>
          </p:cNvPr>
          <p:cNvSpPr>
            <a:spLocks noGrp="1"/>
          </p:cNvSpPr>
          <p:nvPr>
            <p:ph idx="1"/>
          </p:nvPr>
        </p:nvSpPr>
        <p:spPr>
          <a:xfrm>
            <a:off x="677333" y="624114"/>
            <a:ext cx="9148837" cy="6081485"/>
          </a:xfrm>
        </p:spPr>
        <p:txBody>
          <a:bodyPr/>
          <a:lstStyle/>
          <a:p>
            <a:pPr algn="just"/>
            <a:r>
              <a:rPr lang="en-US" sz="3200" b="1" i="0" dirty="0">
                <a:solidFill>
                  <a:srgbClr val="333333"/>
                </a:solidFill>
                <a:effectLst/>
                <a:latin typeface="inter-bold"/>
              </a:rPr>
              <a:t>Some important points about DFA and NFA:</a:t>
            </a:r>
            <a:endParaRPr lang="en-US" sz="3200" b="0" i="0" dirty="0">
              <a:solidFill>
                <a:srgbClr val="333333"/>
              </a:solidFill>
              <a:effectLst/>
              <a:latin typeface="inter-regular"/>
            </a:endParaRPr>
          </a:p>
          <a:p>
            <a:pPr algn="just">
              <a:buFont typeface="+mj-lt"/>
              <a:buAutoNum type="arabicPeriod"/>
            </a:pPr>
            <a:r>
              <a:rPr lang="en-US" sz="3200" b="0" i="0" dirty="0">
                <a:solidFill>
                  <a:srgbClr val="000000"/>
                </a:solidFill>
                <a:effectLst/>
                <a:latin typeface="inter-regular"/>
              </a:rPr>
              <a:t>Every DFA is NFA, but NFA is not DFA.</a:t>
            </a:r>
          </a:p>
          <a:p>
            <a:pPr algn="just">
              <a:buFont typeface="+mj-lt"/>
              <a:buAutoNum type="arabicPeriod"/>
            </a:pPr>
            <a:r>
              <a:rPr lang="en-US" sz="3200" b="0" i="0" dirty="0">
                <a:solidFill>
                  <a:srgbClr val="000000"/>
                </a:solidFill>
                <a:effectLst/>
                <a:latin typeface="inter-regular"/>
              </a:rPr>
              <a:t>There can be multiple final states in both NFA and DFA.</a:t>
            </a:r>
          </a:p>
          <a:p>
            <a:pPr algn="just">
              <a:buFont typeface="+mj-lt"/>
              <a:buAutoNum type="arabicPeriod"/>
            </a:pPr>
            <a:r>
              <a:rPr lang="en-US" sz="3200" b="0" i="0" dirty="0">
                <a:solidFill>
                  <a:srgbClr val="000000"/>
                </a:solidFill>
                <a:effectLst/>
                <a:latin typeface="inter-regular"/>
              </a:rPr>
              <a:t>DFA is used in Lexical Analysis in Compiler.</a:t>
            </a:r>
          </a:p>
          <a:p>
            <a:pPr algn="just">
              <a:buFont typeface="+mj-lt"/>
              <a:buAutoNum type="arabicPeriod"/>
            </a:pPr>
            <a:r>
              <a:rPr lang="en-US" sz="3200" b="0" i="0" dirty="0">
                <a:solidFill>
                  <a:srgbClr val="000000"/>
                </a:solidFill>
                <a:effectLst/>
                <a:latin typeface="inter-regular"/>
              </a:rPr>
              <a:t>NFA is more of a theoretical concept.</a:t>
            </a:r>
          </a:p>
          <a:p>
            <a:endParaRPr lang="en-US" dirty="0"/>
          </a:p>
        </p:txBody>
      </p:sp>
    </p:spTree>
    <p:extLst>
      <p:ext uri="{BB962C8B-B14F-4D97-AF65-F5344CB8AC3E}">
        <p14:creationId xmlns:p14="http://schemas.microsoft.com/office/powerpoint/2010/main" val="29517992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4016F-804A-CA5A-3106-531F4B43B447}"/>
              </a:ext>
            </a:extLst>
          </p:cNvPr>
          <p:cNvSpPr>
            <a:spLocks noGrp="1"/>
          </p:cNvSpPr>
          <p:nvPr>
            <p:ph type="title"/>
          </p:nvPr>
        </p:nvSpPr>
        <p:spPr>
          <a:xfrm>
            <a:off x="677334" y="624114"/>
            <a:ext cx="8596668" cy="754743"/>
          </a:xfrm>
        </p:spPr>
        <p:txBody>
          <a:bodyPr/>
          <a:lstStyle/>
          <a:p>
            <a:r>
              <a:rPr lang="en-US" b="0" i="0" dirty="0">
                <a:solidFill>
                  <a:srgbClr val="610B38"/>
                </a:solidFill>
                <a:effectLst/>
                <a:highlight>
                  <a:srgbClr val="FFFFFF"/>
                </a:highlight>
                <a:latin typeface="erdana"/>
              </a:rPr>
              <a:t>Transition Diagram</a:t>
            </a:r>
            <a:endParaRPr lang="en-US" dirty="0"/>
          </a:p>
        </p:txBody>
      </p:sp>
      <p:sp>
        <p:nvSpPr>
          <p:cNvPr id="3" name="Content Placeholder 2">
            <a:extLst>
              <a:ext uri="{FF2B5EF4-FFF2-40B4-BE49-F238E27FC236}">
                <a16:creationId xmlns:a16="http://schemas.microsoft.com/office/drawing/2014/main" id="{DDF169FC-5E82-E7FE-D6C3-4B766C8097E1}"/>
              </a:ext>
            </a:extLst>
          </p:cNvPr>
          <p:cNvSpPr>
            <a:spLocks noGrp="1"/>
          </p:cNvSpPr>
          <p:nvPr>
            <p:ph idx="1"/>
          </p:nvPr>
        </p:nvSpPr>
        <p:spPr>
          <a:xfrm>
            <a:off x="677333" y="1480457"/>
            <a:ext cx="9003695" cy="5152572"/>
          </a:xfrm>
        </p:spPr>
        <p:txBody>
          <a:bodyPr>
            <a:normAutofit lnSpcReduction="10000"/>
          </a:bodyPr>
          <a:lstStyle/>
          <a:p>
            <a:r>
              <a:rPr lang="en-US" sz="3000" b="0" i="0" dirty="0">
                <a:solidFill>
                  <a:schemeClr val="tx1"/>
                </a:solidFill>
                <a:effectLst/>
                <a:highlight>
                  <a:srgbClr val="FFFFFF"/>
                </a:highlight>
                <a:latin typeface="inter-regular"/>
              </a:rPr>
              <a:t>A transition diagram or state transition diagram is a directed graph which can be constructed as follows:</a:t>
            </a:r>
          </a:p>
          <a:p>
            <a:pPr algn="just">
              <a:buFont typeface="Arial" panose="020B0604020202020204" pitchFamily="34" charset="0"/>
              <a:buChar char="•"/>
            </a:pPr>
            <a:r>
              <a:rPr lang="en-US" sz="3000" b="0" i="0" dirty="0">
                <a:solidFill>
                  <a:srgbClr val="000000"/>
                </a:solidFill>
                <a:effectLst/>
                <a:highlight>
                  <a:srgbClr val="FFFFFF"/>
                </a:highlight>
                <a:latin typeface="inter-regular"/>
              </a:rPr>
              <a:t>There is a node for each state in Q, which is represented by the circle.</a:t>
            </a:r>
          </a:p>
          <a:p>
            <a:pPr algn="just">
              <a:buFont typeface="Arial" panose="020B0604020202020204" pitchFamily="34" charset="0"/>
              <a:buChar char="•"/>
            </a:pPr>
            <a:r>
              <a:rPr lang="en-US" sz="3000" b="0" i="0" dirty="0">
                <a:solidFill>
                  <a:srgbClr val="000000"/>
                </a:solidFill>
                <a:effectLst/>
                <a:highlight>
                  <a:srgbClr val="FFFFFF"/>
                </a:highlight>
                <a:latin typeface="inter-regular"/>
              </a:rPr>
              <a:t>There is a directed edge from node q to node p labeled a if δ(q, a) = p.</a:t>
            </a:r>
          </a:p>
          <a:p>
            <a:pPr algn="just">
              <a:buFont typeface="Arial" panose="020B0604020202020204" pitchFamily="34" charset="0"/>
              <a:buChar char="•"/>
            </a:pPr>
            <a:r>
              <a:rPr lang="en-US" sz="3000" b="0" i="0" dirty="0">
                <a:solidFill>
                  <a:srgbClr val="000000"/>
                </a:solidFill>
                <a:effectLst/>
                <a:highlight>
                  <a:srgbClr val="FFFFFF"/>
                </a:highlight>
                <a:latin typeface="inter-regular"/>
              </a:rPr>
              <a:t>In the start state, there is an arrow with no source.</a:t>
            </a:r>
          </a:p>
          <a:p>
            <a:pPr algn="just">
              <a:buFont typeface="Arial" panose="020B0604020202020204" pitchFamily="34" charset="0"/>
              <a:buChar char="•"/>
            </a:pPr>
            <a:r>
              <a:rPr lang="en-US" sz="3000" b="0" i="0" dirty="0">
                <a:solidFill>
                  <a:srgbClr val="000000"/>
                </a:solidFill>
                <a:effectLst/>
                <a:highlight>
                  <a:srgbClr val="FFFFFF"/>
                </a:highlight>
                <a:latin typeface="inter-regular"/>
              </a:rPr>
              <a:t>Accepting states or final states are indicating by a double circle.</a:t>
            </a:r>
          </a:p>
          <a:p>
            <a:endParaRPr lang="en-US" dirty="0"/>
          </a:p>
        </p:txBody>
      </p:sp>
    </p:spTree>
    <p:extLst>
      <p:ext uri="{BB962C8B-B14F-4D97-AF65-F5344CB8AC3E}">
        <p14:creationId xmlns:p14="http://schemas.microsoft.com/office/powerpoint/2010/main" val="2998036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D7775-C6EE-A249-577C-A50C1B0ACBB3}"/>
              </a:ext>
            </a:extLst>
          </p:cNvPr>
          <p:cNvSpPr>
            <a:spLocks noGrp="1"/>
          </p:cNvSpPr>
          <p:nvPr>
            <p:ph type="title"/>
          </p:nvPr>
        </p:nvSpPr>
        <p:spPr/>
        <p:txBody>
          <a:bodyPr/>
          <a:lstStyle/>
          <a:p>
            <a:r>
              <a:rPr lang="en-US" b="0" i="0" dirty="0">
                <a:solidFill>
                  <a:srgbClr val="333333"/>
                </a:solidFill>
                <a:effectLst/>
                <a:highlight>
                  <a:srgbClr val="FFFFFF"/>
                </a:highlight>
                <a:latin typeface="inter-regular"/>
              </a:rPr>
              <a:t>Some Notations that are used in the transition diagram:</a:t>
            </a:r>
            <a:endParaRPr lang="en-US" dirty="0"/>
          </a:p>
        </p:txBody>
      </p:sp>
      <p:pic>
        <p:nvPicPr>
          <p:cNvPr id="5" name="Content Placeholder 4">
            <a:extLst>
              <a:ext uri="{FF2B5EF4-FFF2-40B4-BE49-F238E27FC236}">
                <a16:creationId xmlns:a16="http://schemas.microsoft.com/office/drawing/2014/main" id="{1EB30C80-6A3D-BD7C-4FFE-D2170B1B1B3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84472" y="2160588"/>
            <a:ext cx="2583093" cy="3881437"/>
          </a:xfrm>
        </p:spPr>
      </p:pic>
    </p:spTree>
    <p:extLst>
      <p:ext uri="{BB962C8B-B14F-4D97-AF65-F5344CB8AC3E}">
        <p14:creationId xmlns:p14="http://schemas.microsoft.com/office/powerpoint/2010/main" val="1749275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FC0D0-3AC5-AE81-7CC5-0E573BEC3F25}"/>
              </a:ext>
            </a:extLst>
          </p:cNvPr>
          <p:cNvSpPr>
            <a:spLocks noGrp="1"/>
          </p:cNvSpPr>
          <p:nvPr>
            <p:ph type="title"/>
          </p:nvPr>
        </p:nvSpPr>
        <p:spPr/>
        <p:txBody>
          <a:bodyPr/>
          <a:lstStyle/>
          <a:p>
            <a:r>
              <a:rPr lang="en-US" dirty="0"/>
              <a:t>Machine</a:t>
            </a:r>
          </a:p>
        </p:txBody>
      </p:sp>
      <p:pic>
        <p:nvPicPr>
          <p:cNvPr id="5" name="Content Placeholder 4">
            <a:extLst>
              <a:ext uri="{FF2B5EF4-FFF2-40B4-BE49-F238E27FC236}">
                <a16:creationId xmlns:a16="http://schemas.microsoft.com/office/drawing/2014/main" id="{14EC8202-E2E9-873C-8B14-CD38B37E6E7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3313" y="1576878"/>
            <a:ext cx="8402916" cy="3704244"/>
          </a:xfrm>
        </p:spPr>
      </p:pic>
    </p:spTree>
    <p:extLst>
      <p:ext uri="{BB962C8B-B14F-4D97-AF65-F5344CB8AC3E}">
        <p14:creationId xmlns:p14="http://schemas.microsoft.com/office/powerpoint/2010/main" val="36962952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5A278-B901-0C80-FF72-B46BE67E392B}"/>
              </a:ext>
            </a:extLst>
          </p:cNvPr>
          <p:cNvSpPr>
            <a:spLocks noGrp="1"/>
          </p:cNvSpPr>
          <p:nvPr>
            <p:ph type="title"/>
          </p:nvPr>
        </p:nvSpPr>
        <p:spPr>
          <a:xfrm>
            <a:off x="677334" y="609600"/>
            <a:ext cx="8596668" cy="827314"/>
          </a:xfrm>
        </p:spPr>
        <p:txBody>
          <a:bodyPr>
            <a:normAutofit fontScale="90000"/>
          </a:bodyPr>
          <a:lstStyle/>
          <a:p>
            <a:r>
              <a:rPr lang="en-US" b="0" i="0" dirty="0">
                <a:solidFill>
                  <a:srgbClr val="610B38"/>
                </a:solidFill>
                <a:effectLst/>
                <a:highlight>
                  <a:srgbClr val="FFFFFF"/>
                </a:highlight>
                <a:latin typeface="erdana"/>
              </a:rPr>
              <a:t>Transition Table</a:t>
            </a:r>
            <a:br>
              <a:rPr lang="en-US" b="0" i="0" dirty="0">
                <a:solidFill>
                  <a:srgbClr val="610B38"/>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95C6D6B2-46BB-4308-614B-A28F0541C5ED}"/>
              </a:ext>
            </a:extLst>
          </p:cNvPr>
          <p:cNvSpPr>
            <a:spLocks noGrp="1"/>
          </p:cNvSpPr>
          <p:nvPr>
            <p:ph idx="1"/>
          </p:nvPr>
        </p:nvSpPr>
        <p:spPr>
          <a:xfrm>
            <a:off x="677334" y="1436914"/>
            <a:ext cx="8596668" cy="5268685"/>
          </a:xfrm>
        </p:spPr>
        <p:txBody>
          <a:bodyPr>
            <a:normAutofit fontScale="92500"/>
          </a:bodyPr>
          <a:lstStyle/>
          <a:p>
            <a:pPr algn="just"/>
            <a:r>
              <a:rPr lang="en-US" sz="2800" b="0" i="0" dirty="0">
                <a:solidFill>
                  <a:srgbClr val="333333"/>
                </a:solidFill>
                <a:effectLst/>
                <a:highlight>
                  <a:srgbClr val="FFFFFF"/>
                </a:highlight>
                <a:latin typeface="inter-regular"/>
              </a:rPr>
              <a:t>The transition table is basically a tabular representation of the transition function. It takes two arguments (a state and a symbol) and returns a state (the "next state").</a:t>
            </a:r>
          </a:p>
          <a:p>
            <a:pPr algn="just"/>
            <a:r>
              <a:rPr lang="en-US" sz="2800" b="0" i="0" dirty="0">
                <a:solidFill>
                  <a:srgbClr val="333333"/>
                </a:solidFill>
                <a:effectLst/>
                <a:highlight>
                  <a:srgbClr val="FFFFFF"/>
                </a:highlight>
                <a:latin typeface="inter-regular"/>
              </a:rPr>
              <a:t>A transition table is represented by the following things:</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Columns correspond to input symbols.</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Rows correspond to states.</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Entries correspond to the next state.</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The start state is denoted by an arrow with no source.</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The accept state is denoted by a star.</a:t>
            </a:r>
          </a:p>
          <a:p>
            <a:endParaRPr lang="en-US" sz="2800" dirty="0"/>
          </a:p>
        </p:txBody>
      </p:sp>
    </p:spTree>
    <p:extLst>
      <p:ext uri="{BB962C8B-B14F-4D97-AF65-F5344CB8AC3E}">
        <p14:creationId xmlns:p14="http://schemas.microsoft.com/office/powerpoint/2010/main" val="11753546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E1B38-3AF0-182C-A221-FCC5C183E441}"/>
              </a:ext>
            </a:extLst>
          </p:cNvPr>
          <p:cNvSpPr>
            <a:spLocks noGrp="1"/>
          </p:cNvSpPr>
          <p:nvPr>
            <p:ph type="title"/>
          </p:nvPr>
        </p:nvSpPr>
        <p:spPr>
          <a:xfrm>
            <a:off x="677334" y="609600"/>
            <a:ext cx="8596668" cy="740229"/>
          </a:xfrm>
        </p:spPr>
        <p:txBody>
          <a:bodyPr/>
          <a:lstStyle/>
          <a:p>
            <a:r>
              <a:rPr lang="en-US" b="0" i="0" dirty="0">
                <a:solidFill>
                  <a:srgbClr val="610B4B"/>
                </a:solidFill>
                <a:effectLst/>
                <a:highlight>
                  <a:srgbClr val="FFFFFF"/>
                </a:highlight>
                <a:latin typeface="erdana"/>
              </a:rPr>
              <a:t>Example 1:</a:t>
            </a:r>
            <a:endParaRPr lang="en-US" dirty="0"/>
          </a:p>
        </p:txBody>
      </p:sp>
      <p:pic>
        <p:nvPicPr>
          <p:cNvPr id="1028" name="Picture 4" descr="Transition Table">
            <a:extLst>
              <a:ext uri="{FF2B5EF4-FFF2-40B4-BE49-F238E27FC236}">
                <a16:creationId xmlns:a16="http://schemas.microsoft.com/office/drawing/2014/main" id="{7EEEFFF9-73F5-34AE-E718-FB78659829F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31358" y="2017485"/>
            <a:ext cx="11329283" cy="2594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53325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B5BD3-A4BB-6A0E-EBB9-16D7A870B6C8}"/>
              </a:ext>
            </a:extLst>
          </p:cNvPr>
          <p:cNvSpPr>
            <a:spLocks noGrp="1"/>
          </p:cNvSpPr>
          <p:nvPr>
            <p:ph type="title"/>
          </p:nvPr>
        </p:nvSpPr>
        <p:spPr/>
        <p:txBody>
          <a:bodyPr>
            <a:normAutofit fontScale="90000"/>
          </a:bodyPr>
          <a:lstStyle/>
          <a:p>
            <a:r>
              <a:rPr lang="en-US" b="1" i="0" dirty="0">
                <a:solidFill>
                  <a:srgbClr val="333333"/>
                </a:solidFill>
                <a:effectLst/>
                <a:highlight>
                  <a:srgbClr val="FFFFFF"/>
                </a:highlight>
                <a:latin typeface="inter-bold"/>
              </a:rPr>
              <a:t>Solution:</a:t>
            </a:r>
            <a:br>
              <a:rPr lang="en-US" b="0" i="0" dirty="0">
                <a:solidFill>
                  <a:srgbClr val="333333"/>
                </a:solidFill>
                <a:effectLst/>
                <a:highlight>
                  <a:srgbClr val="FFFFFF"/>
                </a:highlight>
                <a:latin typeface="inter-regular"/>
              </a:rPr>
            </a:br>
            <a:r>
              <a:rPr lang="en-US" b="0" i="0" dirty="0">
                <a:solidFill>
                  <a:srgbClr val="333333"/>
                </a:solidFill>
                <a:effectLst/>
                <a:highlight>
                  <a:srgbClr val="FFFFFF"/>
                </a:highlight>
                <a:latin typeface="inter-regular"/>
              </a:rPr>
              <a:t>Transition table of given DFA is as follows:</a:t>
            </a:r>
            <a:br>
              <a:rPr lang="en-US" b="0" i="0" dirty="0">
                <a:solidFill>
                  <a:srgbClr val="333333"/>
                </a:solidFill>
                <a:effectLst/>
                <a:highlight>
                  <a:srgbClr val="FFFFFF"/>
                </a:highlight>
                <a:latin typeface="inter-regular"/>
              </a:rPr>
            </a:br>
            <a:endParaRPr lang="en-US" dirty="0"/>
          </a:p>
        </p:txBody>
      </p:sp>
      <p:graphicFrame>
        <p:nvGraphicFramePr>
          <p:cNvPr id="4" name="Content Placeholder 3">
            <a:extLst>
              <a:ext uri="{FF2B5EF4-FFF2-40B4-BE49-F238E27FC236}">
                <a16:creationId xmlns:a16="http://schemas.microsoft.com/office/drawing/2014/main" id="{3EFAFEDE-FC4A-4638-837F-B15CFD1580E3}"/>
              </a:ext>
            </a:extLst>
          </p:cNvPr>
          <p:cNvGraphicFramePr>
            <a:graphicFrameLocks noGrp="1"/>
          </p:cNvGraphicFramePr>
          <p:nvPr>
            <p:ph idx="1"/>
            <p:extLst>
              <p:ext uri="{D42A27DB-BD31-4B8C-83A1-F6EECF244321}">
                <p14:modId xmlns:p14="http://schemas.microsoft.com/office/powerpoint/2010/main" val="975429517"/>
              </p:ext>
            </p:extLst>
          </p:nvPr>
        </p:nvGraphicFramePr>
        <p:xfrm>
          <a:off x="677863" y="2160587"/>
          <a:ext cx="8799966" cy="3306201"/>
        </p:xfrm>
        <a:graphic>
          <a:graphicData uri="http://schemas.openxmlformats.org/drawingml/2006/table">
            <a:tbl>
              <a:tblPr firstRow="1" bandRow="1">
                <a:tableStyleId>{5C22544A-7EE6-4342-B048-85BDC9FD1C3A}</a:tableStyleId>
              </a:tblPr>
              <a:tblGrid>
                <a:gridCol w="2933322">
                  <a:extLst>
                    <a:ext uri="{9D8B030D-6E8A-4147-A177-3AD203B41FA5}">
                      <a16:colId xmlns:a16="http://schemas.microsoft.com/office/drawing/2014/main" val="1166959970"/>
                    </a:ext>
                  </a:extLst>
                </a:gridCol>
                <a:gridCol w="2933322">
                  <a:extLst>
                    <a:ext uri="{9D8B030D-6E8A-4147-A177-3AD203B41FA5}">
                      <a16:colId xmlns:a16="http://schemas.microsoft.com/office/drawing/2014/main" val="175272551"/>
                    </a:ext>
                  </a:extLst>
                </a:gridCol>
                <a:gridCol w="2933322">
                  <a:extLst>
                    <a:ext uri="{9D8B030D-6E8A-4147-A177-3AD203B41FA5}">
                      <a16:colId xmlns:a16="http://schemas.microsoft.com/office/drawing/2014/main" val="1869904629"/>
                    </a:ext>
                  </a:extLst>
                </a:gridCol>
              </a:tblGrid>
              <a:tr h="921674">
                <a:tc>
                  <a:txBody>
                    <a:bodyPr/>
                    <a:lstStyle/>
                    <a:p>
                      <a:pPr algn="l" fontAlgn="t"/>
                      <a:r>
                        <a:rPr lang="en-US" sz="2400">
                          <a:solidFill>
                            <a:srgbClr val="000000"/>
                          </a:solidFill>
                          <a:effectLst/>
                          <a:highlight>
                            <a:srgbClr val="C7CCBE"/>
                          </a:highlight>
                          <a:latin typeface="times new roman" panose="02020603050405020304" pitchFamily="18" charset="0"/>
                        </a:rPr>
                        <a:t>Present State</a:t>
                      </a:r>
                    </a:p>
                  </a:txBody>
                  <a:tcPr marL="114300" marR="114300" marT="114300" marB="114300"/>
                </a:tc>
                <a:tc>
                  <a:txBody>
                    <a:bodyPr/>
                    <a:lstStyle/>
                    <a:p>
                      <a:pPr algn="l" fontAlgn="t"/>
                      <a:r>
                        <a:rPr lang="en-US" sz="2400">
                          <a:solidFill>
                            <a:srgbClr val="000000"/>
                          </a:solidFill>
                          <a:effectLst/>
                          <a:highlight>
                            <a:srgbClr val="C7CCBE"/>
                          </a:highlight>
                          <a:latin typeface="times new roman" panose="02020603050405020304" pitchFamily="18" charset="0"/>
                        </a:rPr>
                        <a:t>Next state for Input 0</a:t>
                      </a:r>
                    </a:p>
                  </a:txBody>
                  <a:tcPr marL="114300" marR="114300" marT="114300" marB="114300"/>
                </a:tc>
                <a:tc>
                  <a:txBody>
                    <a:bodyPr/>
                    <a:lstStyle/>
                    <a:p>
                      <a:pPr algn="l" fontAlgn="t"/>
                      <a:r>
                        <a:rPr lang="en-US" sz="2400">
                          <a:solidFill>
                            <a:srgbClr val="000000"/>
                          </a:solidFill>
                          <a:effectLst/>
                          <a:highlight>
                            <a:srgbClr val="C7CCBE"/>
                          </a:highlight>
                          <a:latin typeface="times new roman" panose="02020603050405020304" pitchFamily="18" charset="0"/>
                        </a:rPr>
                        <a:t>Next State of Input 1</a:t>
                      </a:r>
                    </a:p>
                  </a:txBody>
                  <a:tcPr marL="114300" marR="114300" marT="114300" marB="114300"/>
                </a:tc>
                <a:extLst>
                  <a:ext uri="{0D108BD9-81ED-4DB2-BD59-A6C34878D82A}">
                    <a16:rowId xmlns:a16="http://schemas.microsoft.com/office/drawing/2014/main" val="3157726978"/>
                  </a:ext>
                </a:extLst>
              </a:tr>
              <a:tr h="782027">
                <a:tc>
                  <a:txBody>
                    <a:bodyPr/>
                    <a:lstStyle/>
                    <a:p>
                      <a:pPr algn="just" fontAlgn="t"/>
                      <a:r>
                        <a:rPr lang="en-US" sz="2400">
                          <a:solidFill>
                            <a:srgbClr val="333333"/>
                          </a:solidFill>
                          <a:effectLst/>
                          <a:latin typeface="inter-regular"/>
                        </a:rPr>
                        <a:t>→q0</a:t>
                      </a:r>
                    </a:p>
                  </a:txBody>
                  <a:tcPr marL="76200" marR="76200" marT="76200" marB="76200"/>
                </a:tc>
                <a:tc>
                  <a:txBody>
                    <a:bodyPr/>
                    <a:lstStyle/>
                    <a:p>
                      <a:pPr algn="just" fontAlgn="t"/>
                      <a:r>
                        <a:rPr lang="en-US" sz="2400">
                          <a:solidFill>
                            <a:srgbClr val="333333"/>
                          </a:solidFill>
                          <a:effectLst/>
                          <a:latin typeface="inter-regular"/>
                        </a:rPr>
                        <a:t>q1</a:t>
                      </a:r>
                    </a:p>
                  </a:txBody>
                  <a:tcPr marL="76200" marR="76200" marT="76200" marB="76200"/>
                </a:tc>
                <a:tc>
                  <a:txBody>
                    <a:bodyPr/>
                    <a:lstStyle/>
                    <a:p>
                      <a:pPr algn="just" fontAlgn="t"/>
                      <a:r>
                        <a:rPr lang="en-US" sz="2400" dirty="0">
                          <a:solidFill>
                            <a:srgbClr val="333333"/>
                          </a:solidFill>
                          <a:effectLst/>
                          <a:latin typeface="inter-regular"/>
                        </a:rPr>
                        <a:t>q2</a:t>
                      </a:r>
                    </a:p>
                  </a:txBody>
                  <a:tcPr marL="76200" marR="76200" marT="76200" marB="76200"/>
                </a:tc>
                <a:extLst>
                  <a:ext uri="{0D108BD9-81ED-4DB2-BD59-A6C34878D82A}">
                    <a16:rowId xmlns:a16="http://schemas.microsoft.com/office/drawing/2014/main" val="3435934937"/>
                  </a:ext>
                </a:extLst>
              </a:tr>
              <a:tr h="782027">
                <a:tc>
                  <a:txBody>
                    <a:bodyPr/>
                    <a:lstStyle/>
                    <a:p>
                      <a:pPr algn="just" fontAlgn="t"/>
                      <a:r>
                        <a:rPr lang="en-US" sz="2400">
                          <a:solidFill>
                            <a:srgbClr val="333333"/>
                          </a:solidFill>
                          <a:effectLst/>
                          <a:latin typeface="inter-regular"/>
                        </a:rPr>
                        <a:t>q1</a:t>
                      </a:r>
                    </a:p>
                  </a:txBody>
                  <a:tcPr marL="76200" marR="76200" marT="76200" marB="76200"/>
                </a:tc>
                <a:tc>
                  <a:txBody>
                    <a:bodyPr/>
                    <a:lstStyle/>
                    <a:p>
                      <a:pPr algn="just" fontAlgn="t"/>
                      <a:r>
                        <a:rPr lang="en-US" sz="2400">
                          <a:solidFill>
                            <a:srgbClr val="333333"/>
                          </a:solidFill>
                          <a:effectLst/>
                          <a:latin typeface="inter-regular"/>
                        </a:rPr>
                        <a:t>q0</a:t>
                      </a:r>
                    </a:p>
                  </a:txBody>
                  <a:tcPr marL="76200" marR="76200" marT="76200" marB="76200"/>
                </a:tc>
                <a:tc>
                  <a:txBody>
                    <a:bodyPr/>
                    <a:lstStyle/>
                    <a:p>
                      <a:pPr algn="just" fontAlgn="t"/>
                      <a:r>
                        <a:rPr lang="en-US" sz="2400">
                          <a:solidFill>
                            <a:srgbClr val="333333"/>
                          </a:solidFill>
                          <a:effectLst/>
                          <a:latin typeface="inter-regular"/>
                        </a:rPr>
                        <a:t>q2</a:t>
                      </a:r>
                    </a:p>
                  </a:txBody>
                  <a:tcPr marL="76200" marR="76200" marT="76200" marB="76200"/>
                </a:tc>
                <a:extLst>
                  <a:ext uri="{0D108BD9-81ED-4DB2-BD59-A6C34878D82A}">
                    <a16:rowId xmlns:a16="http://schemas.microsoft.com/office/drawing/2014/main" val="679467314"/>
                  </a:ext>
                </a:extLst>
              </a:tr>
              <a:tr h="782027">
                <a:tc>
                  <a:txBody>
                    <a:bodyPr/>
                    <a:lstStyle/>
                    <a:p>
                      <a:pPr algn="just" fontAlgn="t"/>
                      <a:r>
                        <a:rPr lang="en-US" sz="2400">
                          <a:solidFill>
                            <a:srgbClr val="333333"/>
                          </a:solidFill>
                          <a:effectLst/>
                          <a:latin typeface="inter-regular"/>
                        </a:rPr>
                        <a:t>*q2</a:t>
                      </a:r>
                    </a:p>
                  </a:txBody>
                  <a:tcPr marL="76200" marR="76200" marT="76200" marB="76200"/>
                </a:tc>
                <a:tc>
                  <a:txBody>
                    <a:bodyPr/>
                    <a:lstStyle/>
                    <a:p>
                      <a:pPr algn="just" fontAlgn="t"/>
                      <a:r>
                        <a:rPr lang="en-US" sz="2400">
                          <a:solidFill>
                            <a:srgbClr val="333333"/>
                          </a:solidFill>
                          <a:effectLst/>
                          <a:latin typeface="inter-regular"/>
                        </a:rPr>
                        <a:t>q2</a:t>
                      </a:r>
                    </a:p>
                  </a:txBody>
                  <a:tcPr marL="76200" marR="76200" marT="76200" marB="76200"/>
                </a:tc>
                <a:tc>
                  <a:txBody>
                    <a:bodyPr/>
                    <a:lstStyle/>
                    <a:p>
                      <a:pPr algn="just" fontAlgn="t"/>
                      <a:r>
                        <a:rPr lang="en-US" sz="2400" dirty="0">
                          <a:solidFill>
                            <a:srgbClr val="333333"/>
                          </a:solidFill>
                          <a:effectLst/>
                          <a:latin typeface="inter-regular"/>
                        </a:rPr>
                        <a:t>q2</a:t>
                      </a:r>
                    </a:p>
                  </a:txBody>
                  <a:tcPr marL="76200" marR="76200" marT="76200" marB="76200"/>
                </a:tc>
                <a:extLst>
                  <a:ext uri="{0D108BD9-81ED-4DB2-BD59-A6C34878D82A}">
                    <a16:rowId xmlns:a16="http://schemas.microsoft.com/office/drawing/2014/main" val="398924333"/>
                  </a:ext>
                </a:extLst>
              </a:tr>
            </a:tbl>
          </a:graphicData>
        </a:graphic>
      </p:graphicFrame>
    </p:spTree>
    <p:extLst>
      <p:ext uri="{BB962C8B-B14F-4D97-AF65-F5344CB8AC3E}">
        <p14:creationId xmlns:p14="http://schemas.microsoft.com/office/powerpoint/2010/main" val="574874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3FE4F-CC8F-E9A7-A7D7-D48A98FBD064}"/>
              </a:ext>
            </a:extLst>
          </p:cNvPr>
          <p:cNvSpPr>
            <a:spLocks noGrp="1"/>
          </p:cNvSpPr>
          <p:nvPr>
            <p:ph type="title"/>
          </p:nvPr>
        </p:nvSpPr>
        <p:spPr>
          <a:xfrm>
            <a:off x="677334" y="609600"/>
            <a:ext cx="8596668" cy="725714"/>
          </a:xfrm>
        </p:spPr>
        <p:txBody>
          <a:bodyPr/>
          <a:lstStyle/>
          <a:p>
            <a:r>
              <a:rPr lang="en-US" b="1" i="0" dirty="0">
                <a:solidFill>
                  <a:srgbClr val="333333"/>
                </a:solidFill>
                <a:effectLst/>
                <a:highlight>
                  <a:srgbClr val="FFFFFF"/>
                </a:highlight>
                <a:latin typeface="inter-bold"/>
              </a:rPr>
              <a:t>Explanation:</a:t>
            </a:r>
            <a:endParaRPr lang="en-US" dirty="0"/>
          </a:p>
        </p:txBody>
      </p:sp>
      <p:sp>
        <p:nvSpPr>
          <p:cNvPr id="3" name="Content Placeholder 2">
            <a:extLst>
              <a:ext uri="{FF2B5EF4-FFF2-40B4-BE49-F238E27FC236}">
                <a16:creationId xmlns:a16="http://schemas.microsoft.com/office/drawing/2014/main" id="{9B11F9C7-D635-DBEB-CC50-D32439BD8AC8}"/>
              </a:ext>
            </a:extLst>
          </p:cNvPr>
          <p:cNvSpPr>
            <a:spLocks noGrp="1"/>
          </p:cNvSpPr>
          <p:nvPr>
            <p:ph idx="1"/>
          </p:nvPr>
        </p:nvSpPr>
        <p:spPr>
          <a:xfrm>
            <a:off x="677334" y="1335315"/>
            <a:ext cx="8596668" cy="4706048"/>
          </a:xfrm>
        </p:spPr>
        <p:txBody>
          <a:bodyPr>
            <a:normAutofit fontScale="92500"/>
          </a:bodyPr>
          <a:lstStyle/>
          <a:p>
            <a:pPr algn="just">
              <a:buFont typeface="Arial" panose="020B0604020202020204" pitchFamily="34" charset="0"/>
              <a:buChar char="•"/>
            </a:pPr>
            <a:r>
              <a:rPr lang="en-US" sz="2400" b="0" i="0" dirty="0">
                <a:solidFill>
                  <a:srgbClr val="000000"/>
                </a:solidFill>
                <a:effectLst/>
                <a:highlight>
                  <a:srgbClr val="FFFFFF"/>
                </a:highlight>
                <a:latin typeface="inter-regular"/>
              </a:rPr>
              <a:t>In the above table, the first column indicates all the current states. Under column 0 and 1, the next states are shown.</a:t>
            </a:r>
          </a:p>
          <a:p>
            <a:pPr algn="just">
              <a:buFont typeface="Arial" panose="020B0604020202020204" pitchFamily="34" charset="0"/>
              <a:buChar char="•"/>
            </a:pPr>
            <a:r>
              <a:rPr lang="en-US" sz="2400" b="0" i="0" dirty="0">
                <a:solidFill>
                  <a:srgbClr val="000000"/>
                </a:solidFill>
                <a:effectLst/>
                <a:highlight>
                  <a:srgbClr val="FFFFFF"/>
                </a:highlight>
                <a:latin typeface="inter-regular"/>
              </a:rPr>
              <a:t>The first row of the transition table can be read as, when the current state is q0, on input 0 the next state will be q1 and on input 1 the next state will be q2.</a:t>
            </a:r>
          </a:p>
          <a:p>
            <a:pPr algn="just">
              <a:buFont typeface="Arial" panose="020B0604020202020204" pitchFamily="34" charset="0"/>
              <a:buChar char="•"/>
            </a:pPr>
            <a:r>
              <a:rPr lang="en-US" sz="2400" b="0" i="0" dirty="0">
                <a:solidFill>
                  <a:srgbClr val="000000"/>
                </a:solidFill>
                <a:effectLst/>
                <a:highlight>
                  <a:srgbClr val="FFFFFF"/>
                </a:highlight>
                <a:latin typeface="inter-regular"/>
              </a:rPr>
              <a:t>In the second row, when the current state is q1, on input 0, the next state will be q0, and on 1 input the next state will be q2.</a:t>
            </a:r>
          </a:p>
          <a:p>
            <a:pPr algn="just">
              <a:buFont typeface="Arial" panose="020B0604020202020204" pitchFamily="34" charset="0"/>
              <a:buChar char="•"/>
            </a:pPr>
            <a:r>
              <a:rPr lang="en-US" sz="2400" b="0" i="0" dirty="0">
                <a:solidFill>
                  <a:srgbClr val="000000"/>
                </a:solidFill>
                <a:effectLst/>
                <a:highlight>
                  <a:srgbClr val="FFFFFF"/>
                </a:highlight>
                <a:latin typeface="inter-regular"/>
              </a:rPr>
              <a:t>In the third row, when the current state is q2 on input 0, the next state will be q2, and on 1 input the next state will be q2.</a:t>
            </a:r>
          </a:p>
          <a:p>
            <a:pPr algn="just">
              <a:buFont typeface="Arial" panose="020B0604020202020204" pitchFamily="34" charset="0"/>
              <a:buChar char="•"/>
            </a:pPr>
            <a:r>
              <a:rPr lang="en-US" sz="2400" b="0" i="0" dirty="0">
                <a:solidFill>
                  <a:srgbClr val="000000"/>
                </a:solidFill>
                <a:effectLst/>
                <a:highlight>
                  <a:srgbClr val="FFFFFF"/>
                </a:highlight>
                <a:latin typeface="inter-regular"/>
              </a:rPr>
              <a:t>The arrow marked to q0 indicates that it is a start state and circle marked to q2 indicates that it is a final state.</a:t>
            </a:r>
          </a:p>
          <a:p>
            <a:endParaRPr lang="en-US" sz="2400" dirty="0"/>
          </a:p>
        </p:txBody>
      </p:sp>
    </p:spTree>
    <p:extLst>
      <p:ext uri="{BB962C8B-B14F-4D97-AF65-F5344CB8AC3E}">
        <p14:creationId xmlns:p14="http://schemas.microsoft.com/office/powerpoint/2010/main" val="19459996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A2660-97C5-F3BA-C9C9-1475976F40CA}"/>
              </a:ext>
            </a:extLst>
          </p:cNvPr>
          <p:cNvSpPr>
            <a:spLocks noGrp="1"/>
          </p:cNvSpPr>
          <p:nvPr>
            <p:ph type="title"/>
          </p:nvPr>
        </p:nvSpPr>
        <p:spPr/>
        <p:txBody>
          <a:bodyPr/>
          <a:lstStyle/>
          <a:p>
            <a:r>
              <a:rPr lang="en-US" b="0" i="0" dirty="0">
                <a:solidFill>
                  <a:srgbClr val="610B4B"/>
                </a:solidFill>
                <a:effectLst/>
                <a:highlight>
                  <a:srgbClr val="FFFFFF"/>
                </a:highlight>
                <a:latin typeface="erdana"/>
              </a:rPr>
              <a:t>Example 2:</a:t>
            </a:r>
            <a:br>
              <a:rPr lang="en-US" b="0" i="0" dirty="0">
                <a:solidFill>
                  <a:srgbClr val="610B4B"/>
                </a:solidFill>
                <a:effectLst/>
                <a:highlight>
                  <a:srgbClr val="FFFFFF"/>
                </a:highlight>
                <a:latin typeface="erdana"/>
              </a:rPr>
            </a:br>
            <a:endParaRPr lang="en-US" dirty="0"/>
          </a:p>
        </p:txBody>
      </p:sp>
      <p:pic>
        <p:nvPicPr>
          <p:cNvPr id="2050" name="Picture 2" descr="Transition Table">
            <a:extLst>
              <a:ext uri="{FF2B5EF4-FFF2-40B4-BE49-F238E27FC236}">
                <a16:creationId xmlns:a16="http://schemas.microsoft.com/office/drawing/2014/main" id="{58767852-9AD2-8A01-4C81-A02B1FBEA001}"/>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2096" y="2685144"/>
            <a:ext cx="11233313" cy="1901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594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CD273-539A-746B-AF92-A01F48768E27}"/>
              </a:ext>
            </a:extLst>
          </p:cNvPr>
          <p:cNvSpPr>
            <a:spLocks noGrp="1"/>
          </p:cNvSpPr>
          <p:nvPr>
            <p:ph type="title"/>
          </p:nvPr>
        </p:nvSpPr>
        <p:spPr/>
        <p:txBody>
          <a:bodyPr>
            <a:normAutofit fontScale="90000"/>
          </a:bodyPr>
          <a:lstStyle/>
          <a:p>
            <a:r>
              <a:rPr lang="en-US" b="1" i="0" dirty="0">
                <a:solidFill>
                  <a:srgbClr val="333333"/>
                </a:solidFill>
                <a:effectLst/>
                <a:highlight>
                  <a:srgbClr val="FFFFFF"/>
                </a:highlight>
                <a:latin typeface="inter-bold"/>
              </a:rPr>
              <a:t>Solution:</a:t>
            </a:r>
            <a:br>
              <a:rPr lang="en-US" b="0" i="0" dirty="0">
                <a:solidFill>
                  <a:srgbClr val="333333"/>
                </a:solidFill>
                <a:effectLst/>
                <a:highlight>
                  <a:srgbClr val="FFFFFF"/>
                </a:highlight>
                <a:latin typeface="inter-regular"/>
              </a:rPr>
            </a:br>
            <a:r>
              <a:rPr lang="en-US" b="0" i="0" dirty="0">
                <a:solidFill>
                  <a:srgbClr val="333333"/>
                </a:solidFill>
                <a:effectLst/>
                <a:highlight>
                  <a:srgbClr val="FFFFFF"/>
                </a:highlight>
                <a:latin typeface="inter-regular"/>
              </a:rPr>
              <a:t>Transition table of given NFA is as follows:</a:t>
            </a:r>
            <a:br>
              <a:rPr lang="en-US" b="0" i="0" dirty="0">
                <a:solidFill>
                  <a:srgbClr val="333333"/>
                </a:solidFill>
                <a:effectLst/>
                <a:highlight>
                  <a:srgbClr val="FFFFFF"/>
                </a:highlight>
                <a:latin typeface="inter-regular"/>
              </a:rPr>
            </a:br>
            <a:endParaRPr lang="en-US" dirty="0"/>
          </a:p>
        </p:txBody>
      </p:sp>
      <p:graphicFrame>
        <p:nvGraphicFramePr>
          <p:cNvPr id="4" name="Content Placeholder 3">
            <a:extLst>
              <a:ext uri="{FF2B5EF4-FFF2-40B4-BE49-F238E27FC236}">
                <a16:creationId xmlns:a16="http://schemas.microsoft.com/office/drawing/2014/main" id="{52CBB548-0DA4-8BCD-7D94-938B1D62CE3F}"/>
              </a:ext>
            </a:extLst>
          </p:cNvPr>
          <p:cNvGraphicFramePr>
            <a:graphicFrameLocks noGrp="1"/>
          </p:cNvGraphicFramePr>
          <p:nvPr>
            <p:ph idx="1"/>
            <p:extLst>
              <p:ext uri="{D42A27DB-BD31-4B8C-83A1-F6EECF244321}">
                <p14:modId xmlns:p14="http://schemas.microsoft.com/office/powerpoint/2010/main" val="1764292256"/>
              </p:ext>
            </p:extLst>
          </p:nvPr>
        </p:nvGraphicFramePr>
        <p:xfrm>
          <a:off x="677863" y="2160588"/>
          <a:ext cx="8901567" cy="3753244"/>
        </p:xfrm>
        <a:graphic>
          <a:graphicData uri="http://schemas.openxmlformats.org/drawingml/2006/table">
            <a:tbl>
              <a:tblPr firstRow="1" bandRow="1">
                <a:tableStyleId>{5C22544A-7EE6-4342-B048-85BDC9FD1C3A}</a:tableStyleId>
              </a:tblPr>
              <a:tblGrid>
                <a:gridCol w="2967189">
                  <a:extLst>
                    <a:ext uri="{9D8B030D-6E8A-4147-A177-3AD203B41FA5}">
                      <a16:colId xmlns:a16="http://schemas.microsoft.com/office/drawing/2014/main" val="3689662849"/>
                    </a:ext>
                  </a:extLst>
                </a:gridCol>
                <a:gridCol w="2967189">
                  <a:extLst>
                    <a:ext uri="{9D8B030D-6E8A-4147-A177-3AD203B41FA5}">
                      <a16:colId xmlns:a16="http://schemas.microsoft.com/office/drawing/2014/main" val="2124839827"/>
                    </a:ext>
                  </a:extLst>
                </a:gridCol>
                <a:gridCol w="2967189">
                  <a:extLst>
                    <a:ext uri="{9D8B030D-6E8A-4147-A177-3AD203B41FA5}">
                      <a16:colId xmlns:a16="http://schemas.microsoft.com/office/drawing/2014/main" val="1617630298"/>
                    </a:ext>
                  </a:extLst>
                </a:gridCol>
              </a:tblGrid>
              <a:tr h="822974">
                <a:tc>
                  <a:txBody>
                    <a:bodyPr/>
                    <a:lstStyle/>
                    <a:p>
                      <a:pPr algn="l" fontAlgn="t"/>
                      <a:r>
                        <a:rPr lang="en-US" sz="2400">
                          <a:solidFill>
                            <a:srgbClr val="000000"/>
                          </a:solidFill>
                          <a:effectLst/>
                          <a:highlight>
                            <a:srgbClr val="C7CCBE"/>
                          </a:highlight>
                          <a:latin typeface="times new roman" panose="02020603050405020304" pitchFamily="18" charset="0"/>
                        </a:rPr>
                        <a:t>Present State</a:t>
                      </a:r>
                    </a:p>
                  </a:txBody>
                  <a:tcPr marL="114300" marR="114300" marT="114300" marB="114300"/>
                </a:tc>
                <a:tc>
                  <a:txBody>
                    <a:bodyPr/>
                    <a:lstStyle/>
                    <a:p>
                      <a:pPr algn="l" fontAlgn="t"/>
                      <a:r>
                        <a:rPr lang="en-US" sz="2400">
                          <a:solidFill>
                            <a:srgbClr val="000000"/>
                          </a:solidFill>
                          <a:effectLst/>
                          <a:highlight>
                            <a:srgbClr val="C7CCBE"/>
                          </a:highlight>
                          <a:latin typeface="times new roman" panose="02020603050405020304" pitchFamily="18" charset="0"/>
                        </a:rPr>
                        <a:t>Next state for Input 0</a:t>
                      </a:r>
                    </a:p>
                  </a:txBody>
                  <a:tcPr marL="114300" marR="114300" marT="114300" marB="114300"/>
                </a:tc>
                <a:tc>
                  <a:txBody>
                    <a:bodyPr/>
                    <a:lstStyle/>
                    <a:p>
                      <a:pPr algn="l" fontAlgn="t"/>
                      <a:r>
                        <a:rPr lang="en-US" sz="2400">
                          <a:solidFill>
                            <a:srgbClr val="000000"/>
                          </a:solidFill>
                          <a:effectLst/>
                          <a:highlight>
                            <a:srgbClr val="C7CCBE"/>
                          </a:highlight>
                          <a:latin typeface="times new roman" panose="02020603050405020304" pitchFamily="18" charset="0"/>
                        </a:rPr>
                        <a:t>Next State of Input 1</a:t>
                      </a:r>
                    </a:p>
                  </a:txBody>
                  <a:tcPr marL="114300" marR="114300" marT="114300" marB="114300"/>
                </a:tc>
                <a:extLst>
                  <a:ext uri="{0D108BD9-81ED-4DB2-BD59-A6C34878D82A}">
                    <a16:rowId xmlns:a16="http://schemas.microsoft.com/office/drawing/2014/main" val="2560139663"/>
                  </a:ext>
                </a:extLst>
              </a:tr>
              <a:tr h="698281">
                <a:tc>
                  <a:txBody>
                    <a:bodyPr/>
                    <a:lstStyle/>
                    <a:p>
                      <a:pPr algn="just" fontAlgn="t"/>
                      <a:r>
                        <a:rPr lang="en-US" sz="2400">
                          <a:solidFill>
                            <a:srgbClr val="333333"/>
                          </a:solidFill>
                          <a:effectLst/>
                          <a:latin typeface="inter-regular"/>
                        </a:rPr>
                        <a:t>→q0</a:t>
                      </a:r>
                    </a:p>
                  </a:txBody>
                  <a:tcPr marL="76200" marR="76200" marT="76200" marB="76200"/>
                </a:tc>
                <a:tc>
                  <a:txBody>
                    <a:bodyPr/>
                    <a:lstStyle/>
                    <a:p>
                      <a:pPr algn="just" fontAlgn="t"/>
                      <a:r>
                        <a:rPr lang="en-US" sz="2400">
                          <a:solidFill>
                            <a:srgbClr val="333333"/>
                          </a:solidFill>
                          <a:effectLst/>
                          <a:latin typeface="inter-regular"/>
                        </a:rPr>
                        <a:t>q0</a:t>
                      </a:r>
                    </a:p>
                  </a:txBody>
                  <a:tcPr marL="76200" marR="76200" marT="76200" marB="76200"/>
                </a:tc>
                <a:tc>
                  <a:txBody>
                    <a:bodyPr/>
                    <a:lstStyle/>
                    <a:p>
                      <a:pPr algn="just" fontAlgn="t"/>
                      <a:r>
                        <a:rPr lang="en-US" sz="2400">
                          <a:solidFill>
                            <a:srgbClr val="333333"/>
                          </a:solidFill>
                          <a:effectLst/>
                          <a:latin typeface="inter-regular"/>
                        </a:rPr>
                        <a:t>q1</a:t>
                      </a:r>
                    </a:p>
                  </a:txBody>
                  <a:tcPr marL="76200" marR="76200" marT="76200" marB="76200"/>
                </a:tc>
                <a:extLst>
                  <a:ext uri="{0D108BD9-81ED-4DB2-BD59-A6C34878D82A}">
                    <a16:rowId xmlns:a16="http://schemas.microsoft.com/office/drawing/2014/main" val="2933676118"/>
                  </a:ext>
                </a:extLst>
              </a:tr>
              <a:tr h="698281">
                <a:tc>
                  <a:txBody>
                    <a:bodyPr/>
                    <a:lstStyle/>
                    <a:p>
                      <a:pPr algn="just" fontAlgn="t"/>
                      <a:r>
                        <a:rPr lang="en-US" sz="2400">
                          <a:solidFill>
                            <a:srgbClr val="333333"/>
                          </a:solidFill>
                          <a:effectLst/>
                          <a:latin typeface="inter-regular"/>
                        </a:rPr>
                        <a:t>q1</a:t>
                      </a:r>
                    </a:p>
                  </a:txBody>
                  <a:tcPr marL="76200" marR="76200" marT="76200" marB="76200"/>
                </a:tc>
                <a:tc>
                  <a:txBody>
                    <a:bodyPr/>
                    <a:lstStyle/>
                    <a:p>
                      <a:pPr algn="just" fontAlgn="t"/>
                      <a:r>
                        <a:rPr lang="en-US" sz="2400">
                          <a:solidFill>
                            <a:srgbClr val="333333"/>
                          </a:solidFill>
                          <a:effectLst/>
                          <a:latin typeface="inter-regular"/>
                        </a:rPr>
                        <a:t>q1, q2</a:t>
                      </a:r>
                    </a:p>
                  </a:txBody>
                  <a:tcPr marL="76200" marR="76200" marT="76200" marB="76200"/>
                </a:tc>
                <a:tc>
                  <a:txBody>
                    <a:bodyPr/>
                    <a:lstStyle/>
                    <a:p>
                      <a:pPr algn="just" fontAlgn="t"/>
                      <a:r>
                        <a:rPr lang="en-US" sz="2400">
                          <a:solidFill>
                            <a:srgbClr val="333333"/>
                          </a:solidFill>
                          <a:effectLst/>
                          <a:latin typeface="inter-regular"/>
                        </a:rPr>
                        <a:t>q2</a:t>
                      </a:r>
                    </a:p>
                  </a:txBody>
                  <a:tcPr marL="76200" marR="76200" marT="76200" marB="76200"/>
                </a:tc>
                <a:extLst>
                  <a:ext uri="{0D108BD9-81ED-4DB2-BD59-A6C34878D82A}">
                    <a16:rowId xmlns:a16="http://schemas.microsoft.com/office/drawing/2014/main" val="4288744600"/>
                  </a:ext>
                </a:extLst>
              </a:tr>
              <a:tr h="698281">
                <a:tc>
                  <a:txBody>
                    <a:bodyPr/>
                    <a:lstStyle/>
                    <a:p>
                      <a:pPr algn="just" fontAlgn="t"/>
                      <a:r>
                        <a:rPr lang="en-US" sz="2400">
                          <a:solidFill>
                            <a:srgbClr val="333333"/>
                          </a:solidFill>
                          <a:effectLst/>
                          <a:latin typeface="inter-regular"/>
                        </a:rPr>
                        <a:t>q2</a:t>
                      </a:r>
                    </a:p>
                  </a:txBody>
                  <a:tcPr marL="76200" marR="76200" marT="76200" marB="76200"/>
                </a:tc>
                <a:tc>
                  <a:txBody>
                    <a:bodyPr/>
                    <a:lstStyle/>
                    <a:p>
                      <a:pPr algn="just" fontAlgn="t"/>
                      <a:r>
                        <a:rPr lang="en-US" sz="2400">
                          <a:solidFill>
                            <a:srgbClr val="333333"/>
                          </a:solidFill>
                          <a:effectLst/>
                          <a:latin typeface="inter-regular"/>
                        </a:rPr>
                        <a:t>q1</a:t>
                      </a:r>
                    </a:p>
                  </a:txBody>
                  <a:tcPr marL="76200" marR="76200" marT="76200" marB="76200"/>
                </a:tc>
                <a:tc>
                  <a:txBody>
                    <a:bodyPr/>
                    <a:lstStyle/>
                    <a:p>
                      <a:pPr algn="just" fontAlgn="t"/>
                      <a:r>
                        <a:rPr lang="en-US" sz="2400" dirty="0">
                          <a:solidFill>
                            <a:srgbClr val="333333"/>
                          </a:solidFill>
                          <a:effectLst/>
                          <a:latin typeface="inter-regular"/>
                        </a:rPr>
                        <a:t>q3</a:t>
                      </a:r>
                    </a:p>
                  </a:txBody>
                  <a:tcPr marL="76200" marR="76200" marT="76200" marB="76200"/>
                </a:tc>
                <a:extLst>
                  <a:ext uri="{0D108BD9-81ED-4DB2-BD59-A6C34878D82A}">
                    <a16:rowId xmlns:a16="http://schemas.microsoft.com/office/drawing/2014/main" val="3785241171"/>
                  </a:ext>
                </a:extLst>
              </a:tr>
              <a:tr h="698281">
                <a:tc>
                  <a:txBody>
                    <a:bodyPr/>
                    <a:lstStyle/>
                    <a:p>
                      <a:pPr algn="just" fontAlgn="t"/>
                      <a:r>
                        <a:rPr lang="en-US" sz="2400">
                          <a:solidFill>
                            <a:srgbClr val="333333"/>
                          </a:solidFill>
                          <a:effectLst/>
                          <a:latin typeface="inter-regular"/>
                        </a:rPr>
                        <a:t>*q3</a:t>
                      </a:r>
                    </a:p>
                  </a:txBody>
                  <a:tcPr marL="76200" marR="76200" marT="76200" marB="76200"/>
                </a:tc>
                <a:tc>
                  <a:txBody>
                    <a:bodyPr/>
                    <a:lstStyle/>
                    <a:p>
                      <a:pPr algn="just" fontAlgn="t"/>
                      <a:r>
                        <a:rPr lang="en-US" sz="2400">
                          <a:solidFill>
                            <a:srgbClr val="333333"/>
                          </a:solidFill>
                          <a:effectLst/>
                          <a:latin typeface="inter-regular"/>
                        </a:rPr>
                        <a:t>q2</a:t>
                      </a:r>
                    </a:p>
                  </a:txBody>
                  <a:tcPr marL="76200" marR="76200" marT="76200" marB="76200"/>
                </a:tc>
                <a:tc>
                  <a:txBody>
                    <a:bodyPr/>
                    <a:lstStyle/>
                    <a:p>
                      <a:pPr algn="just" fontAlgn="t"/>
                      <a:r>
                        <a:rPr lang="en-US" sz="2400" dirty="0">
                          <a:solidFill>
                            <a:srgbClr val="333333"/>
                          </a:solidFill>
                          <a:effectLst/>
                          <a:latin typeface="inter-regular"/>
                        </a:rPr>
                        <a:t>q2</a:t>
                      </a:r>
                    </a:p>
                  </a:txBody>
                  <a:tcPr marL="76200" marR="76200" marT="76200" marB="76200"/>
                </a:tc>
                <a:extLst>
                  <a:ext uri="{0D108BD9-81ED-4DB2-BD59-A6C34878D82A}">
                    <a16:rowId xmlns:a16="http://schemas.microsoft.com/office/drawing/2014/main" val="1781982600"/>
                  </a:ext>
                </a:extLst>
              </a:tr>
            </a:tbl>
          </a:graphicData>
        </a:graphic>
      </p:graphicFrame>
    </p:spTree>
    <p:extLst>
      <p:ext uri="{BB962C8B-B14F-4D97-AF65-F5344CB8AC3E}">
        <p14:creationId xmlns:p14="http://schemas.microsoft.com/office/powerpoint/2010/main" val="13574525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6BD3-5A80-E67F-160C-81F7B30F42A4}"/>
              </a:ext>
            </a:extLst>
          </p:cNvPr>
          <p:cNvSpPr>
            <a:spLocks noGrp="1"/>
          </p:cNvSpPr>
          <p:nvPr>
            <p:ph type="title"/>
          </p:nvPr>
        </p:nvSpPr>
        <p:spPr/>
        <p:txBody>
          <a:bodyPr/>
          <a:lstStyle/>
          <a:p>
            <a:r>
              <a:rPr lang="en-US" b="1" i="0" dirty="0">
                <a:solidFill>
                  <a:srgbClr val="333333"/>
                </a:solidFill>
                <a:effectLst/>
                <a:highlight>
                  <a:srgbClr val="FFFFFF"/>
                </a:highlight>
                <a:latin typeface="inter-bold"/>
              </a:rPr>
              <a:t>Explanation:</a:t>
            </a:r>
            <a:endParaRPr lang="en-US" dirty="0"/>
          </a:p>
        </p:txBody>
      </p:sp>
      <p:sp>
        <p:nvSpPr>
          <p:cNvPr id="3" name="Content Placeholder 2">
            <a:extLst>
              <a:ext uri="{FF2B5EF4-FFF2-40B4-BE49-F238E27FC236}">
                <a16:creationId xmlns:a16="http://schemas.microsoft.com/office/drawing/2014/main" id="{38471759-62CF-678E-0F2B-CAFB26D65F9E}"/>
              </a:ext>
            </a:extLst>
          </p:cNvPr>
          <p:cNvSpPr>
            <a:spLocks noGrp="1"/>
          </p:cNvSpPr>
          <p:nvPr>
            <p:ph idx="1"/>
          </p:nvPr>
        </p:nvSpPr>
        <p:spPr>
          <a:xfrm>
            <a:off x="677334" y="1378857"/>
            <a:ext cx="9192380" cy="5370286"/>
          </a:xfrm>
        </p:spPr>
        <p:txBody>
          <a:bodyPr>
            <a:normAutofit lnSpcReduction="10000"/>
          </a:bodyPr>
          <a:lstStyle/>
          <a:p>
            <a:pPr algn="just">
              <a:buFont typeface="Arial" panose="020B0604020202020204" pitchFamily="34" charset="0"/>
              <a:buChar char="•"/>
            </a:pPr>
            <a:r>
              <a:rPr lang="en-US" sz="2800" b="0" i="0" dirty="0">
                <a:solidFill>
                  <a:srgbClr val="000000"/>
                </a:solidFill>
                <a:effectLst/>
                <a:highlight>
                  <a:srgbClr val="FFFFFF"/>
                </a:highlight>
                <a:latin typeface="inter-regular"/>
              </a:rPr>
              <a:t>The first row of the transition table can be read as, when the current state is q0, on input 0 the next state will be q0 and on input 1 the next state will be q1.</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In the second row, when the current state is q1, on input 0 the next state will be either q1 or q2, and on 1 input the next state will be q2.</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In the third row, when the current state is q2 on input 0, the next state will be q1, and on 1 input the next state will be q3.</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In the fourth row, when the current state is q3 on input 0, the next state will be q2, and on 1 input the next state will be q2.</a:t>
            </a:r>
          </a:p>
          <a:p>
            <a:endParaRPr lang="en-US" sz="2800" dirty="0"/>
          </a:p>
        </p:txBody>
      </p:sp>
    </p:spTree>
    <p:extLst>
      <p:ext uri="{BB962C8B-B14F-4D97-AF65-F5344CB8AC3E}">
        <p14:creationId xmlns:p14="http://schemas.microsoft.com/office/powerpoint/2010/main" val="62255060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3F9A1208-C568-CF31-B171-3072BE71A024}"/>
              </a:ext>
            </a:extLst>
          </p:cNvPr>
          <p:cNvSpPr>
            <a:spLocks noGrp="1" noChangeArrowheads="1"/>
          </p:cNvSpPr>
          <p:nvPr>
            <p:ph type="title"/>
          </p:nvPr>
        </p:nvSpPr>
        <p:spPr bwMode="auto">
          <a:xfrm>
            <a:off x="677334" y="284721"/>
            <a:ext cx="8800495" cy="9835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4436"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000" b="0" i="0" u="none" strike="noStrike" cap="none" normalizeH="0" baseline="0" dirty="0">
                <a:ln>
                  <a:noFill/>
                </a:ln>
                <a:solidFill>
                  <a:srgbClr val="610B38"/>
                </a:solidFill>
                <a:effectLst/>
                <a:latin typeface="erdana"/>
              </a:rPr>
              <a:t>DFA (Deterministic finite automata)</a:t>
            </a:r>
            <a:endParaRPr kumimoji="0" lang="en-US" altLang="en-US" sz="1200" b="0" i="0" u="none" strike="noStrike" cap="none" normalizeH="0" baseline="0" dirty="0">
              <a:ln>
                <a:noFill/>
              </a:ln>
              <a:solidFill>
                <a:srgbClr val="333333"/>
              </a:solidFill>
              <a:effectLst/>
              <a:latin typeface="inter-regular"/>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Content Placeholder 2">
            <a:extLst>
              <a:ext uri="{FF2B5EF4-FFF2-40B4-BE49-F238E27FC236}">
                <a16:creationId xmlns:a16="http://schemas.microsoft.com/office/drawing/2014/main" id="{A1EED275-82D1-8E07-3DBC-288A80CCCA2B}"/>
              </a:ext>
            </a:extLst>
          </p:cNvPr>
          <p:cNvSpPr>
            <a:spLocks noGrp="1"/>
          </p:cNvSpPr>
          <p:nvPr>
            <p:ph idx="1"/>
          </p:nvPr>
        </p:nvSpPr>
        <p:spPr>
          <a:xfrm>
            <a:off x="677334" y="1297337"/>
            <a:ext cx="8596668" cy="5589691"/>
          </a:xfrm>
        </p:spPr>
        <p:txBody>
          <a:bodyPr>
            <a:normAutofit/>
          </a:bodyPr>
          <a:lstStyle/>
          <a:p>
            <a:pPr algn="just">
              <a:buFont typeface="Arial" panose="020B0604020202020204" pitchFamily="34" charset="0"/>
              <a:buChar char="•"/>
            </a:pPr>
            <a:r>
              <a:rPr lang="en-US" sz="2800" b="0" i="0" dirty="0">
                <a:solidFill>
                  <a:srgbClr val="000000"/>
                </a:solidFill>
                <a:effectLst/>
                <a:highlight>
                  <a:srgbClr val="FFFFFF"/>
                </a:highlight>
                <a:latin typeface="inter-regular"/>
              </a:rPr>
              <a:t>DFA refers to deterministic finite automata. Deterministic refers to the uniqueness of the computation. The finite automata are called deterministic finite automata if the machine is read an input string one symbol at a time.</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In DFA, there is only one path for specific input from the current state to the next state.</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DFA does not accept the null move, i.e., the DFA cannot change state without any input character.</a:t>
            </a:r>
          </a:p>
          <a:p>
            <a:pPr algn="just">
              <a:buFont typeface="Arial" panose="020B0604020202020204" pitchFamily="34" charset="0"/>
              <a:buChar char="•"/>
            </a:pPr>
            <a:r>
              <a:rPr lang="en-US" sz="2800" b="0" i="0" dirty="0">
                <a:solidFill>
                  <a:srgbClr val="000000"/>
                </a:solidFill>
                <a:effectLst/>
                <a:highlight>
                  <a:srgbClr val="FFFFFF"/>
                </a:highlight>
                <a:latin typeface="inter-regular"/>
              </a:rPr>
              <a:t>DFA can contain multiple final states. It is used in Lexical Analysis in Compiler.</a:t>
            </a:r>
          </a:p>
          <a:p>
            <a:endParaRPr lang="en-US" sz="2800" dirty="0"/>
          </a:p>
        </p:txBody>
      </p:sp>
    </p:spTree>
    <p:extLst>
      <p:ext uri="{BB962C8B-B14F-4D97-AF65-F5344CB8AC3E}">
        <p14:creationId xmlns:p14="http://schemas.microsoft.com/office/powerpoint/2010/main" val="14565366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C195A-26F1-B78F-E267-EAA10D92B704}"/>
              </a:ext>
            </a:extLst>
          </p:cNvPr>
          <p:cNvSpPr>
            <a:spLocks noGrp="1"/>
          </p:cNvSpPr>
          <p:nvPr>
            <p:ph type="title"/>
          </p:nvPr>
        </p:nvSpPr>
        <p:spPr/>
        <p:txBody>
          <a:bodyPr>
            <a:normAutofit fontScale="90000"/>
          </a:bodyPr>
          <a:lstStyle/>
          <a:p>
            <a:r>
              <a:rPr lang="en-US" b="0" i="0" dirty="0">
                <a:solidFill>
                  <a:srgbClr val="333333"/>
                </a:solidFill>
                <a:effectLst/>
                <a:highlight>
                  <a:srgbClr val="FFFFFF"/>
                </a:highlight>
                <a:latin typeface="inter-regular"/>
              </a:rPr>
              <a:t>In the following diagram, we can see that from state q0 for input a, there is only one path which is going to q1. Similarly, from q0, there is only one path for input b going to q2.</a:t>
            </a:r>
            <a:endParaRPr lang="en-US" dirty="0"/>
          </a:p>
        </p:txBody>
      </p:sp>
      <p:pic>
        <p:nvPicPr>
          <p:cNvPr id="4098" name="Picture 2" descr="Deterministic finite automata">
            <a:extLst>
              <a:ext uri="{FF2B5EF4-FFF2-40B4-BE49-F238E27FC236}">
                <a16:creationId xmlns:a16="http://schemas.microsoft.com/office/drawing/2014/main" id="{3B23C015-54CA-F1AF-F4B2-95740F24009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40114" y="2588421"/>
            <a:ext cx="5660572" cy="4114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1319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622A7-5C81-907F-73DA-C93AACCD84E8}"/>
              </a:ext>
            </a:extLst>
          </p:cNvPr>
          <p:cNvSpPr>
            <a:spLocks noGrp="1"/>
          </p:cNvSpPr>
          <p:nvPr>
            <p:ph type="title"/>
          </p:nvPr>
        </p:nvSpPr>
        <p:spPr/>
        <p:txBody>
          <a:bodyPr/>
          <a:lstStyle/>
          <a:p>
            <a:r>
              <a:rPr lang="en-US" b="0" i="0" dirty="0">
                <a:solidFill>
                  <a:srgbClr val="610B38"/>
                </a:solidFill>
                <a:effectLst/>
                <a:highlight>
                  <a:srgbClr val="FFFFFF"/>
                </a:highlight>
                <a:latin typeface="erdana"/>
              </a:rPr>
              <a:t>Formal Definition of DFA</a:t>
            </a:r>
            <a:br>
              <a:rPr lang="en-US" b="0" i="0" dirty="0">
                <a:solidFill>
                  <a:srgbClr val="610B38"/>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81285EC4-1957-28FD-AC94-2157DF950D32}"/>
              </a:ext>
            </a:extLst>
          </p:cNvPr>
          <p:cNvSpPr>
            <a:spLocks noGrp="1"/>
          </p:cNvSpPr>
          <p:nvPr>
            <p:ph idx="1"/>
          </p:nvPr>
        </p:nvSpPr>
        <p:spPr>
          <a:xfrm>
            <a:off x="677333" y="1378857"/>
            <a:ext cx="8727923" cy="5254172"/>
          </a:xfrm>
        </p:spPr>
        <p:txBody>
          <a:bodyPr>
            <a:normAutofit/>
          </a:bodyPr>
          <a:lstStyle/>
          <a:p>
            <a:pPr algn="just"/>
            <a:r>
              <a:rPr lang="en-US" sz="2600" b="0" i="0" dirty="0">
                <a:solidFill>
                  <a:srgbClr val="333333"/>
                </a:solidFill>
                <a:effectLst/>
                <a:highlight>
                  <a:srgbClr val="FFFFFF"/>
                </a:highlight>
                <a:latin typeface="inter-regular"/>
              </a:rPr>
              <a:t>A DFA is a collection of 5-tuples same as we described in the definition of FA.</a:t>
            </a:r>
          </a:p>
          <a:p>
            <a:pPr algn="just">
              <a:buFont typeface="+mj-lt"/>
              <a:buAutoNum type="arabicPeriod"/>
            </a:pPr>
            <a:r>
              <a:rPr lang="en-US" sz="2600" b="0" i="0" dirty="0">
                <a:solidFill>
                  <a:srgbClr val="000000"/>
                </a:solidFill>
                <a:effectLst/>
                <a:latin typeface="inter-regular"/>
              </a:rPr>
              <a:t>Q: finite set of states  </a:t>
            </a:r>
          </a:p>
          <a:p>
            <a:pPr algn="just">
              <a:buFont typeface="+mj-lt"/>
              <a:buAutoNum type="arabicPeriod"/>
            </a:pPr>
            <a:r>
              <a:rPr lang="en-US" sz="2600" b="0" i="0" dirty="0">
                <a:solidFill>
                  <a:srgbClr val="000000"/>
                </a:solidFill>
                <a:effectLst/>
                <a:latin typeface="inter-regular"/>
              </a:rPr>
              <a:t>∑: finite set of the input symbol  </a:t>
            </a:r>
          </a:p>
          <a:p>
            <a:pPr algn="just">
              <a:buFont typeface="+mj-lt"/>
              <a:buAutoNum type="arabicPeriod"/>
            </a:pPr>
            <a:r>
              <a:rPr lang="en-US" sz="2600" b="0" i="0" dirty="0">
                <a:solidFill>
                  <a:srgbClr val="000000"/>
                </a:solidFill>
                <a:effectLst/>
                <a:latin typeface="inter-regular"/>
              </a:rPr>
              <a:t>q0: initial state   </a:t>
            </a:r>
          </a:p>
          <a:p>
            <a:pPr algn="just">
              <a:buFont typeface="+mj-lt"/>
              <a:buAutoNum type="arabicPeriod"/>
            </a:pPr>
            <a:r>
              <a:rPr lang="en-US" sz="2600" b="0" i="0" dirty="0">
                <a:solidFill>
                  <a:srgbClr val="000000"/>
                </a:solidFill>
                <a:effectLst/>
                <a:latin typeface="inter-regular"/>
              </a:rPr>
              <a:t>F: </a:t>
            </a:r>
            <a:r>
              <a:rPr lang="en-US" sz="2600" b="1" i="0" dirty="0">
                <a:solidFill>
                  <a:srgbClr val="006699"/>
                </a:solidFill>
                <a:effectLst/>
                <a:latin typeface="inter-regular"/>
              </a:rPr>
              <a:t>final</a:t>
            </a:r>
            <a:r>
              <a:rPr lang="en-US" sz="2600" b="0" i="0" dirty="0">
                <a:solidFill>
                  <a:srgbClr val="000000"/>
                </a:solidFill>
                <a:effectLst/>
                <a:latin typeface="inter-regular"/>
              </a:rPr>
              <a:t> state  </a:t>
            </a:r>
          </a:p>
          <a:p>
            <a:pPr algn="just">
              <a:buFont typeface="+mj-lt"/>
              <a:buAutoNum type="arabicPeriod"/>
            </a:pPr>
            <a:r>
              <a:rPr lang="en-US" sz="2600" b="0" i="0" dirty="0">
                <a:solidFill>
                  <a:srgbClr val="000000"/>
                </a:solidFill>
                <a:effectLst/>
                <a:latin typeface="inter-regular"/>
              </a:rPr>
              <a:t>δ: Transition function  </a:t>
            </a:r>
          </a:p>
          <a:p>
            <a:pPr algn="just"/>
            <a:r>
              <a:rPr lang="en-US" sz="2600" b="0" i="0" dirty="0">
                <a:solidFill>
                  <a:srgbClr val="333333"/>
                </a:solidFill>
                <a:effectLst/>
                <a:highlight>
                  <a:srgbClr val="FFFFFF"/>
                </a:highlight>
                <a:latin typeface="inter-regular"/>
              </a:rPr>
              <a:t>Transition function can be defined as:</a:t>
            </a:r>
          </a:p>
          <a:p>
            <a:pPr algn="just">
              <a:buFont typeface="+mj-lt"/>
              <a:buAutoNum type="arabicPeriod"/>
            </a:pPr>
            <a:r>
              <a:rPr lang="en-US" sz="2600" b="0" i="0" dirty="0">
                <a:solidFill>
                  <a:srgbClr val="000000"/>
                </a:solidFill>
                <a:effectLst/>
                <a:latin typeface="inter-regular"/>
              </a:rPr>
              <a:t>δ: Q x ∑→Q  </a:t>
            </a:r>
          </a:p>
          <a:p>
            <a:endParaRPr lang="en-US" dirty="0"/>
          </a:p>
        </p:txBody>
      </p:sp>
    </p:spTree>
    <p:extLst>
      <p:ext uri="{BB962C8B-B14F-4D97-AF65-F5344CB8AC3E}">
        <p14:creationId xmlns:p14="http://schemas.microsoft.com/office/powerpoint/2010/main" val="474761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6D0CA1-C96C-5483-2053-89B0C25AE6A7}"/>
              </a:ext>
            </a:extLst>
          </p:cNvPr>
          <p:cNvSpPr>
            <a:spLocks noGrp="1"/>
          </p:cNvSpPr>
          <p:nvPr>
            <p:ph idx="1"/>
          </p:nvPr>
        </p:nvSpPr>
        <p:spPr>
          <a:xfrm>
            <a:off x="677333" y="609601"/>
            <a:ext cx="10222895" cy="5936342"/>
          </a:xfrm>
        </p:spPr>
        <p:txBody>
          <a:bodyPr>
            <a:normAutofit/>
          </a:bodyPr>
          <a:lstStyle/>
          <a:p>
            <a:pPr algn="just"/>
            <a:r>
              <a:rPr lang="en-US" sz="3200" b="0" i="0" dirty="0">
                <a:solidFill>
                  <a:srgbClr val="333333"/>
                </a:solidFill>
                <a:effectLst/>
                <a:latin typeface="Calibri" panose="020F0502020204030204" pitchFamily="34" charset="0"/>
                <a:cs typeface="Calibri" panose="020F0502020204030204" pitchFamily="34" charset="0"/>
              </a:rPr>
              <a:t>We need a language  for communication (human to human Complex communication- jeans t-shirts taunt) with machine.</a:t>
            </a:r>
          </a:p>
          <a:p>
            <a:pPr algn="just"/>
            <a:r>
              <a:rPr lang="en-US" sz="3200" dirty="0">
                <a:solidFill>
                  <a:srgbClr val="333333"/>
                </a:solidFill>
                <a:latin typeface="Calibri" panose="020F0502020204030204" pitchFamily="34" charset="0"/>
                <a:cs typeface="Calibri" panose="020F0502020204030204" pitchFamily="34" charset="0"/>
              </a:rPr>
              <a:t>Two human communication is not easy to understand but  because our neurons are training from by birth.</a:t>
            </a:r>
            <a:endParaRPr lang="en-US" sz="3200" b="0" i="0" dirty="0">
              <a:solidFill>
                <a:srgbClr val="333333"/>
              </a:solidFill>
              <a:effectLst/>
              <a:latin typeface="Calibri" panose="020F0502020204030204" pitchFamily="34" charset="0"/>
              <a:cs typeface="Calibri" panose="020F0502020204030204" pitchFamily="34" charset="0"/>
            </a:endParaRPr>
          </a:p>
          <a:p>
            <a:pPr algn="just"/>
            <a:r>
              <a:rPr lang="en-US" sz="3200" dirty="0">
                <a:solidFill>
                  <a:srgbClr val="333333"/>
                </a:solidFill>
                <a:latin typeface="Calibri" panose="020F0502020204030204" pitchFamily="34" charset="0"/>
                <a:cs typeface="Calibri" panose="020F0502020204030204" pitchFamily="34" charset="0"/>
              </a:rPr>
              <a:t>But we do not require natural language to communicate with the machine..</a:t>
            </a:r>
          </a:p>
          <a:p>
            <a:pPr algn="just"/>
            <a:r>
              <a:rPr lang="en-US" sz="3200" b="0" i="0" dirty="0">
                <a:solidFill>
                  <a:srgbClr val="333333"/>
                </a:solidFill>
                <a:effectLst/>
                <a:latin typeface="Calibri" panose="020F0502020204030204" pitchFamily="34" charset="0"/>
                <a:cs typeface="Calibri" panose="020F0502020204030204" pitchFamily="34" charset="0"/>
              </a:rPr>
              <a:t>Languages can be of two types formal languages and informal languages, here in this subject we will only discuss only  formal languages.</a:t>
            </a:r>
            <a:endParaRPr lang="en-US" sz="3200" dirty="0">
              <a:solidFill>
                <a:srgbClr val="333333"/>
              </a:solidFill>
              <a:latin typeface="Calibri" panose="020F0502020204030204" pitchFamily="34" charset="0"/>
              <a:cs typeface="Calibri" panose="020F0502020204030204" pitchFamily="34" charset="0"/>
            </a:endParaRPr>
          </a:p>
          <a:p>
            <a:pPr algn="just"/>
            <a:endParaRPr lang="en-US" sz="3200" b="0" i="0" dirty="0">
              <a:solidFill>
                <a:srgbClr val="333333"/>
              </a:solidFill>
              <a:effectLst/>
              <a:latin typeface="Calibri" panose="020F0502020204030204" pitchFamily="34" charset="0"/>
              <a:cs typeface="Calibri" panose="020F0502020204030204" pitchFamily="34" charset="0"/>
            </a:endParaRPr>
          </a:p>
          <a:p>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861728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2F45F-62C4-35D2-CA65-25BA9FACE287}"/>
              </a:ext>
            </a:extLst>
          </p:cNvPr>
          <p:cNvSpPr>
            <a:spLocks noGrp="1"/>
          </p:cNvSpPr>
          <p:nvPr>
            <p:ph type="title"/>
          </p:nvPr>
        </p:nvSpPr>
        <p:spPr/>
        <p:txBody>
          <a:bodyPr/>
          <a:lstStyle/>
          <a:p>
            <a:r>
              <a:rPr lang="en-US" b="0" i="0" dirty="0">
                <a:solidFill>
                  <a:srgbClr val="610B38"/>
                </a:solidFill>
                <a:effectLst/>
                <a:highlight>
                  <a:srgbClr val="FFFFFF"/>
                </a:highlight>
                <a:latin typeface="erdana"/>
              </a:rPr>
              <a:t>Graphical Representation of DFA</a:t>
            </a:r>
            <a:br>
              <a:rPr lang="en-US" b="0" i="0" dirty="0">
                <a:solidFill>
                  <a:srgbClr val="610B38"/>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22A98717-9B53-B548-B103-A7129AAA43E5}"/>
              </a:ext>
            </a:extLst>
          </p:cNvPr>
          <p:cNvSpPr>
            <a:spLocks noGrp="1"/>
          </p:cNvSpPr>
          <p:nvPr>
            <p:ph idx="1"/>
          </p:nvPr>
        </p:nvSpPr>
        <p:spPr>
          <a:xfrm>
            <a:off x="677334" y="1582057"/>
            <a:ext cx="8596668" cy="4459305"/>
          </a:xfrm>
        </p:spPr>
        <p:txBody>
          <a:bodyPr>
            <a:normAutofit/>
          </a:bodyPr>
          <a:lstStyle/>
          <a:p>
            <a:r>
              <a:rPr lang="en-US" sz="3200" b="0" i="0" dirty="0">
                <a:solidFill>
                  <a:srgbClr val="333333"/>
                </a:solidFill>
                <a:effectLst/>
                <a:highlight>
                  <a:srgbClr val="FFFFFF"/>
                </a:highlight>
                <a:latin typeface="inter-regular"/>
              </a:rPr>
              <a:t>A DFA can be represented by digraphs called state diagram. In which:</a:t>
            </a:r>
          </a:p>
          <a:p>
            <a:pPr algn="just">
              <a:buFont typeface="+mj-lt"/>
              <a:buAutoNum type="arabicPeriod"/>
            </a:pPr>
            <a:r>
              <a:rPr lang="en-US" sz="3200" b="0" i="0" dirty="0">
                <a:solidFill>
                  <a:srgbClr val="000000"/>
                </a:solidFill>
                <a:effectLst/>
                <a:highlight>
                  <a:srgbClr val="FFFFFF"/>
                </a:highlight>
                <a:latin typeface="inter-regular"/>
              </a:rPr>
              <a:t>The state is represented by vertices.</a:t>
            </a:r>
          </a:p>
          <a:p>
            <a:pPr algn="just">
              <a:buFont typeface="+mj-lt"/>
              <a:buAutoNum type="arabicPeriod"/>
            </a:pPr>
            <a:r>
              <a:rPr lang="en-US" sz="3200" b="0" i="0" dirty="0">
                <a:solidFill>
                  <a:srgbClr val="000000"/>
                </a:solidFill>
                <a:effectLst/>
                <a:highlight>
                  <a:srgbClr val="FFFFFF"/>
                </a:highlight>
                <a:latin typeface="inter-regular"/>
              </a:rPr>
              <a:t>The arc labeled with an input character show the transitions.</a:t>
            </a:r>
          </a:p>
          <a:p>
            <a:pPr algn="just">
              <a:buFont typeface="+mj-lt"/>
              <a:buAutoNum type="arabicPeriod"/>
            </a:pPr>
            <a:r>
              <a:rPr lang="en-US" sz="3200" b="0" i="0" dirty="0">
                <a:solidFill>
                  <a:srgbClr val="000000"/>
                </a:solidFill>
                <a:effectLst/>
                <a:highlight>
                  <a:srgbClr val="FFFFFF"/>
                </a:highlight>
                <a:latin typeface="inter-regular"/>
              </a:rPr>
              <a:t>The initial state is marked with an arrow.</a:t>
            </a:r>
          </a:p>
          <a:p>
            <a:pPr algn="just">
              <a:buFont typeface="+mj-lt"/>
              <a:buAutoNum type="arabicPeriod"/>
            </a:pPr>
            <a:r>
              <a:rPr lang="en-US" sz="3200" b="0" i="0" dirty="0">
                <a:solidFill>
                  <a:srgbClr val="000000"/>
                </a:solidFill>
                <a:effectLst/>
                <a:highlight>
                  <a:srgbClr val="FFFFFF"/>
                </a:highlight>
                <a:latin typeface="inter-regular"/>
              </a:rPr>
              <a:t>The final state is denoted by a double circle.</a:t>
            </a:r>
          </a:p>
          <a:p>
            <a:endParaRPr lang="en-US" dirty="0"/>
          </a:p>
        </p:txBody>
      </p:sp>
    </p:spTree>
    <p:extLst>
      <p:ext uri="{BB962C8B-B14F-4D97-AF65-F5344CB8AC3E}">
        <p14:creationId xmlns:p14="http://schemas.microsoft.com/office/powerpoint/2010/main" val="33179597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6E3D5-3DF6-803F-8470-0765402FB2BD}"/>
              </a:ext>
            </a:extLst>
          </p:cNvPr>
          <p:cNvSpPr>
            <a:spLocks noGrp="1"/>
          </p:cNvSpPr>
          <p:nvPr>
            <p:ph type="title"/>
          </p:nvPr>
        </p:nvSpPr>
        <p:spPr>
          <a:xfrm>
            <a:off x="677334" y="609600"/>
            <a:ext cx="8596668" cy="769257"/>
          </a:xfrm>
        </p:spPr>
        <p:txBody>
          <a:bodyPr>
            <a:normAutofit fontScale="90000"/>
          </a:bodyPr>
          <a:lstStyle/>
          <a:p>
            <a:r>
              <a:rPr lang="en-US" b="0" i="0" dirty="0">
                <a:solidFill>
                  <a:srgbClr val="610B4B"/>
                </a:solidFill>
                <a:effectLst/>
                <a:highlight>
                  <a:srgbClr val="FFFFFF"/>
                </a:highlight>
                <a:latin typeface="erdana"/>
              </a:rPr>
              <a:t>Example 1:</a:t>
            </a:r>
            <a:br>
              <a:rPr lang="en-US" b="0" i="0" dirty="0">
                <a:solidFill>
                  <a:srgbClr val="610B4B"/>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CA1CE425-8BD2-A82B-3C0D-31A8CF0E6D05}"/>
              </a:ext>
            </a:extLst>
          </p:cNvPr>
          <p:cNvSpPr>
            <a:spLocks noGrp="1"/>
          </p:cNvSpPr>
          <p:nvPr>
            <p:ph idx="1"/>
          </p:nvPr>
        </p:nvSpPr>
        <p:spPr>
          <a:xfrm>
            <a:off x="967620" y="1257300"/>
            <a:ext cx="7714351" cy="6724147"/>
          </a:xfrm>
        </p:spPr>
        <p:txBody>
          <a:bodyPr/>
          <a:lstStyle/>
          <a:p>
            <a:pPr algn="just">
              <a:buFont typeface="+mj-lt"/>
              <a:buAutoNum type="arabicPeriod"/>
            </a:pPr>
            <a:r>
              <a:rPr lang="en-US" b="0" i="0" dirty="0">
                <a:solidFill>
                  <a:srgbClr val="000000"/>
                </a:solidFill>
                <a:effectLst/>
                <a:latin typeface="inter-regular"/>
              </a:rPr>
              <a:t>Q = {q0, q1, q2}  </a:t>
            </a:r>
          </a:p>
          <a:p>
            <a:pPr algn="just">
              <a:buFont typeface="+mj-lt"/>
              <a:buAutoNum type="arabicPeriod"/>
            </a:pPr>
            <a:r>
              <a:rPr lang="en-US" b="0" i="0" dirty="0">
                <a:solidFill>
                  <a:srgbClr val="000000"/>
                </a:solidFill>
                <a:effectLst/>
                <a:latin typeface="inter-regular"/>
              </a:rPr>
              <a:t>∑ = {</a:t>
            </a:r>
            <a:r>
              <a:rPr lang="en-US" b="0" i="0" dirty="0">
                <a:solidFill>
                  <a:srgbClr val="C00000"/>
                </a:solidFill>
                <a:effectLst/>
                <a:latin typeface="inter-regular"/>
              </a:rPr>
              <a:t>0</a:t>
            </a:r>
            <a:r>
              <a:rPr lang="en-US" b="0" i="0" dirty="0">
                <a:solidFill>
                  <a:srgbClr val="000000"/>
                </a:solidFill>
                <a:effectLst/>
                <a:latin typeface="inter-regular"/>
              </a:rPr>
              <a:t>, </a:t>
            </a:r>
            <a:r>
              <a:rPr lang="en-US" b="0" i="0" dirty="0">
                <a:solidFill>
                  <a:srgbClr val="C00000"/>
                </a:solidFill>
                <a:effectLst/>
                <a:latin typeface="inter-regular"/>
              </a:rPr>
              <a:t>1</a:t>
            </a:r>
            <a:r>
              <a:rPr lang="en-US" b="0" i="0" dirty="0">
                <a:solidFill>
                  <a:srgbClr val="000000"/>
                </a:solidFill>
                <a:effectLst/>
                <a:latin typeface="inter-regular"/>
              </a:rPr>
              <a:t>}  </a:t>
            </a:r>
          </a:p>
          <a:p>
            <a:pPr algn="just">
              <a:buFont typeface="+mj-lt"/>
              <a:buAutoNum type="arabicPeriod"/>
            </a:pPr>
            <a:r>
              <a:rPr lang="en-US" b="0" i="0" dirty="0">
                <a:solidFill>
                  <a:srgbClr val="000000"/>
                </a:solidFill>
                <a:effectLst/>
                <a:latin typeface="inter-regular"/>
              </a:rPr>
              <a:t>q0 = {q0}  </a:t>
            </a:r>
          </a:p>
          <a:p>
            <a:pPr algn="just">
              <a:buFont typeface="+mj-lt"/>
              <a:buAutoNum type="arabicPeriod"/>
            </a:pPr>
            <a:r>
              <a:rPr lang="en-US" b="0" i="0" dirty="0">
                <a:solidFill>
                  <a:srgbClr val="000000"/>
                </a:solidFill>
                <a:effectLst/>
                <a:latin typeface="inter-regular"/>
              </a:rPr>
              <a:t>F = {q2}  </a:t>
            </a:r>
          </a:p>
          <a:p>
            <a:pPr algn="just"/>
            <a:r>
              <a:rPr lang="en-US" b="1" i="0" dirty="0">
                <a:solidFill>
                  <a:srgbClr val="333333"/>
                </a:solidFill>
                <a:effectLst/>
                <a:highlight>
                  <a:srgbClr val="FFFFFF"/>
                </a:highlight>
                <a:latin typeface="inter-bold"/>
              </a:rPr>
              <a:t>Solution:</a:t>
            </a:r>
            <a:endParaRPr lang="en-US" b="0" i="0" dirty="0">
              <a:solidFill>
                <a:srgbClr val="333333"/>
              </a:solidFill>
              <a:effectLst/>
              <a:highlight>
                <a:srgbClr val="FFFFFF"/>
              </a:highlight>
              <a:latin typeface="inter-regular"/>
            </a:endParaRPr>
          </a:p>
          <a:p>
            <a:pPr algn="just"/>
            <a:r>
              <a:rPr lang="en-US" b="0" i="0" dirty="0">
                <a:solidFill>
                  <a:srgbClr val="333333"/>
                </a:solidFill>
                <a:effectLst/>
                <a:highlight>
                  <a:srgbClr val="FFFFFF"/>
                </a:highlight>
                <a:latin typeface="inter-regular"/>
              </a:rPr>
              <a:t>Transition Diagram:</a:t>
            </a:r>
          </a:p>
          <a:p>
            <a:endParaRPr lang="en-US" dirty="0"/>
          </a:p>
        </p:txBody>
      </p:sp>
      <p:pic>
        <p:nvPicPr>
          <p:cNvPr id="5124" name="Picture 4" descr="Deterministic finite automata">
            <a:extLst>
              <a:ext uri="{FF2B5EF4-FFF2-40B4-BE49-F238E27FC236}">
                <a16:creationId xmlns:a16="http://schemas.microsoft.com/office/drawing/2014/main" id="{A3F7B174-A179-DD85-91EF-E3D6FB104D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620" y="4368800"/>
            <a:ext cx="9743923" cy="139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8219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70DAC-95C1-7C66-96DF-B3E6DE90855D}"/>
              </a:ext>
            </a:extLst>
          </p:cNvPr>
          <p:cNvSpPr>
            <a:spLocks noGrp="1"/>
          </p:cNvSpPr>
          <p:nvPr>
            <p:ph type="title"/>
          </p:nvPr>
        </p:nvSpPr>
        <p:spPr/>
        <p:txBody>
          <a:bodyPr/>
          <a:lstStyle/>
          <a:p>
            <a:r>
              <a:rPr lang="en-US" b="1" i="0" dirty="0">
                <a:solidFill>
                  <a:srgbClr val="333333"/>
                </a:solidFill>
                <a:effectLst/>
                <a:highlight>
                  <a:srgbClr val="FFFFFF"/>
                </a:highlight>
                <a:latin typeface="inter-bold"/>
              </a:rPr>
              <a:t>Transition Table:</a:t>
            </a:r>
            <a:endParaRPr lang="en-US" dirty="0"/>
          </a:p>
        </p:txBody>
      </p:sp>
      <p:graphicFrame>
        <p:nvGraphicFramePr>
          <p:cNvPr id="6" name="Content Placeholder 5">
            <a:extLst>
              <a:ext uri="{FF2B5EF4-FFF2-40B4-BE49-F238E27FC236}">
                <a16:creationId xmlns:a16="http://schemas.microsoft.com/office/drawing/2014/main" id="{452C8DCB-68D5-840D-E4DC-7896A65EE461}"/>
              </a:ext>
            </a:extLst>
          </p:cNvPr>
          <p:cNvGraphicFramePr>
            <a:graphicFrameLocks noGrp="1"/>
          </p:cNvGraphicFramePr>
          <p:nvPr>
            <p:ph idx="1"/>
            <p:extLst>
              <p:ext uri="{D42A27DB-BD31-4B8C-83A1-F6EECF244321}">
                <p14:modId xmlns:p14="http://schemas.microsoft.com/office/powerpoint/2010/main" val="589557301"/>
              </p:ext>
            </p:extLst>
          </p:nvPr>
        </p:nvGraphicFramePr>
        <p:xfrm>
          <a:off x="677863" y="2414587"/>
          <a:ext cx="8814480" cy="3527115"/>
        </p:xfrm>
        <a:graphic>
          <a:graphicData uri="http://schemas.openxmlformats.org/drawingml/2006/table">
            <a:tbl>
              <a:tblPr firstRow="1" bandRow="1">
                <a:tableStyleId>{5C22544A-7EE6-4342-B048-85BDC9FD1C3A}</a:tableStyleId>
              </a:tblPr>
              <a:tblGrid>
                <a:gridCol w="2938160">
                  <a:extLst>
                    <a:ext uri="{9D8B030D-6E8A-4147-A177-3AD203B41FA5}">
                      <a16:colId xmlns:a16="http://schemas.microsoft.com/office/drawing/2014/main" val="1972172042"/>
                    </a:ext>
                  </a:extLst>
                </a:gridCol>
                <a:gridCol w="2938160">
                  <a:extLst>
                    <a:ext uri="{9D8B030D-6E8A-4147-A177-3AD203B41FA5}">
                      <a16:colId xmlns:a16="http://schemas.microsoft.com/office/drawing/2014/main" val="2221939515"/>
                    </a:ext>
                  </a:extLst>
                </a:gridCol>
                <a:gridCol w="2938160">
                  <a:extLst>
                    <a:ext uri="{9D8B030D-6E8A-4147-A177-3AD203B41FA5}">
                      <a16:colId xmlns:a16="http://schemas.microsoft.com/office/drawing/2014/main" val="1473211839"/>
                    </a:ext>
                  </a:extLst>
                </a:gridCol>
              </a:tblGrid>
              <a:tr h="960565">
                <a:tc>
                  <a:txBody>
                    <a:bodyPr/>
                    <a:lstStyle/>
                    <a:p>
                      <a:pPr algn="l" fontAlgn="t"/>
                      <a:r>
                        <a:rPr lang="en-US" sz="2800">
                          <a:solidFill>
                            <a:srgbClr val="000000"/>
                          </a:solidFill>
                          <a:effectLst/>
                          <a:highlight>
                            <a:srgbClr val="C7CCBE"/>
                          </a:highlight>
                          <a:latin typeface="times new roman" panose="02020603050405020304" pitchFamily="18" charset="0"/>
                        </a:rPr>
                        <a:t>Present State</a:t>
                      </a:r>
                    </a:p>
                  </a:txBody>
                  <a:tcPr marL="114300" marR="114300" marT="114300" marB="114300"/>
                </a:tc>
                <a:tc>
                  <a:txBody>
                    <a:bodyPr/>
                    <a:lstStyle/>
                    <a:p>
                      <a:pPr algn="l" fontAlgn="t"/>
                      <a:r>
                        <a:rPr lang="en-US" sz="2800">
                          <a:solidFill>
                            <a:srgbClr val="000000"/>
                          </a:solidFill>
                          <a:effectLst/>
                          <a:highlight>
                            <a:srgbClr val="C7CCBE"/>
                          </a:highlight>
                          <a:latin typeface="times new roman" panose="02020603050405020304" pitchFamily="18" charset="0"/>
                        </a:rPr>
                        <a:t>Next state for Input 0</a:t>
                      </a:r>
                    </a:p>
                  </a:txBody>
                  <a:tcPr marL="114300" marR="114300" marT="114300" marB="114300"/>
                </a:tc>
                <a:tc>
                  <a:txBody>
                    <a:bodyPr/>
                    <a:lstStyle/>
                    <a:p>
                      <a:pPr algn="l" fontAlgn="t"/>
                      <a:r>
                        <a:rPr lang="en-US" sz="2800">
                          <a:solidFill>
                            <a:srgbClr val="000000"/>
                          </a:solidFill>
                          <a:effectLst/>
                          <a:highlight>
                            <a:srgbClr val="C7CCBE"/>
                          </a:highlight>
                          <a:latin typeface="times new roman" panose="02020603050405020304" pitchFamily="18" charset="0"/>
                        </a:rPr>
                        <a:t>Next State of Input 1</a:t>
                      </a:r>
                    </a:p>
                  </a:txBody>
                  <a:tcPr marL="114300" marR="114300" marT="114300" marB="114300"/>
                </a:tc>
                <a:extLst>
                  <a:ext uri="{0D108BD9-81ED-4DB2-BD59-A6C34878D82A}">
                    <a16:rowId xmlns:a16="http://schemas.microsoft.com/office/drawing/2014/main" val="2293702402"/>
                  </a:ext>
                </a:extLst>
              </a:tr>
              <a:tr h="815025">
                <a:tc>
                  <a:txBody>
                    <a:bodyPr/>
                    <a:lstStyle/>
                    <a:p>
                      <a:pPr algn="just" fontAlgn="t"/>
                      <a:r>
                        <a:rPr lang="en-US" sz="2800">
                          <a:solidFill>
                            <a:srgbClr val="333333"/>
                          </a:solidFill>
                          <a:effectLst/>
                          <a:latin typeface="inter-regular"/>
                        </a:rPr>
                        <a:t>→q0</a:t>
                      </a:r>
                    </a:p>
                  </a:txBody>
                  <a:tcPr marL="76200" marR="76200" marT="76200" marB="76200"/>
                </a:tc>
                <a:tc>
                  <a:txBody>
                    <a:bodyPr/>
                    <a:lstStyle/>
                    <a:p>
                      <a:pPr algn="just" fontAlgn="t"/>
                      <a:r>
                        <a:rPr lang="en-US" sz="2800">
                          <a:solidFill>
                            <a:srgbClr val="333333"/>
                          </a:solidFill>
                          <a:effectLst/>
                          <a:latin typeface="inter-regular"/>
                        </a:rPr>
                        <a:t>q0</a:t>
                      </a:r>
                    </a:p>
                  </a:txBody>
                  <a:tcPr marL="76200" marR="76200" marT="76200" marB="76200"/>
                </a:tc>
                <a:tc>
                  <a:txBody>
                    <a:bodyPr/>
                    <a:lstStyle/>
                    <a:p>
                      <a:pPr algn="just" fontAlgn="t"/>
                      <a:r>
                        <a:rPr lang="en-US" sz="2800">
                          <a:solidFill>
                            <a:srgbClr val="333333"/>
                          </a:solidFill>
                          <a:effectLst/>
                          <a:latin typeface="inter-regular"/>
                        </a:rPr>
                        <a:t>q1</a:t>
                      </a:r>
                    </a:p>
                  </a:txBody>
                  <a:tcPr marL="76200" marR="76200" marT="76200" marB="76200"/>
                </a:tc>
                <a:extLst>
                  <a:ext uri="{0D108BD9-81ED-4DB2-BD59-A6C34878D82A}">
                    <a16:rowId xmlns:a16="http://schemas.microsoft.com/office/drawing/2014/main" val="1836595648"/>
                  </a:ext>
                </a:extLst>
              </a:tr>
              <a:tr h="815025">
                <a:tc>
                  <a:txBody>
                    <a:bodyPr/>
                    <a:lstStyle/>
                    <a:p>
                      <a:pPr algn="just" fontAlgn="t"/>
                      <a:r>
                        <a:rPr lang="en-US" sz="2800">
                          <a:solidFill>
                            <a:srgbClr val="333333"/>
                          </a:solidFill>
                          <a:effectLst/>
                          <a:latin typeface="inter-regular"/>
                        </a:rPr>
                        <a:t>q1</a:t>
                      </a:r>
                    </a:p>
                  </a:txBody>
                  <a:tcPr marL="76200" marR="76200" marT="76200" marB="76200"/>
                </a:tc>
                <a:tc>
                  <a:txBody>
                    <a:bodyPr/>
                    <a:lstStyle/>
                    <a:p>
                      <a:pPr algn="just" fontAlgn="t"/>
                      <a:r>
                        <a:rPr lang="en-US" sz="2800">
                          <a:solidFill>
                            <a:srgbClr val="333333"/>
                          </a:solidFill>
                          <a:effectLst/>
                          <a:latin typeface="inter-regular"/>
                        </a:rPr>
                        <a:t>q2</a:t>
                      </a:r>
                    </a:p>
                  </a:txBody>
                  <a:tcPr marL="76200" marR="76200" marT="76200" marB="76200"/>
                </a:tc>
                <a:tc>
                  <a:txBody>
                    <a:bodyPr/>
                    <a:lstStyle/>
                    <a:p>
                      <a:pPr algn="just" fontAlgn="t"/>
                      <a:r>
                        <a:rPr lang="en-US" sz="2800">
                          <a:solidFill>
                            <a:srgbClr val="333333"/>
                          </a:solidFill>
                          <a:effectLst/>
                          <a:latin typeface="inter-regular"/>
                        </a:rPr>
                        <a:t>q1</a:t>
                      </a:r>
                    </a:p>
                  </a:txBody>
                  <a:tcPr marL="76200" marR="76200" marT="76200" marB="76200"/>
                </a:tc>
                <a:extLst>
                  <a:ext uri="{0D108BD9-81ED-4DB2-BD59-A6C34878D82A}">
                    <a16:rowId xmlns:a16="http://schemas.microsoft.com/office/drawing/2014/main" val="50809063"/>
                  </a:ext>
                </a:extLst>
              </a:tr>
              <a:tr h="815025">
                <a:tc>
                  <a:txBody>
                    <a:bodyPr/>
                    <a:lstStyle/>
                    <a:p>
                      <a:pPr algn="just" fontAlgn="t"/>
                      <a:r>
                        <a:rPr lang="en-US" sz="2800">
                          <a:solidFill>
                            <a:srgbClr val="333333"/>
                          </a:solidFill>
                          <a:effectLst/>
                          <a:latin typeface="inter-regular"/>
                        </a:rPr>
                        <a:t>*q2</a:t>
                      </a:r>
                    </a:p>
                  </a:txBody>
                  <a:tcPr marL="76200" marR="76200" marT="76200" marB="76200"/>
                </a:tc>
                <a:tc>
                  <a:txBody>
                    <a:bodyPr/>
                    <a:lstStyle/>
                    <a:p>
                      <a:pPr algn="just" fontAlgn="t"/>
                      <a:r>
                        <a:rPr lang="en-US" sz="2800">
                          <a:solidFill>
                            <a:srgbClr val="333333"/>
                          </a:solidFill>
                          <a:effectLst/>
                          <a:latin typeface="inter-regular"/>
                        </a:rPr>
                        <a:t>q2</a:t>
                      </a:r>
                    </a:p>
                  </a:txBody>
                  <a:tcPr marL="76200" marR="76200" marT="76200" marB="76200"/>
                </a:tc>
                <a:tc>
                  <a:txBody>
                    <a:bodyPr/>
                    <a:lstStyle/>
                    <a:p>
                      <a:pPr algn="just" fontAlgn="t"/>
                      <a:r>
                        <a:rPr lang="en-US" sz="2800" dirty="0">
                          <a:solidFill>
                            <a:srgbClr val="333333"/>
                          </a:solidFill>
                          <a:effectLst/>
                          <a:latin typeface="inter-regular"/>
                        </a:rPr>
                        <a:t>q2</a:t>
                      </a:r>
                    </a:p>
                  </a:txBody>
                  <a:tcPr marL="76200" marR="76200" marT="76200" marB="76200"/>
                </a:tc>
                <a:extLst>
                  <a:ext uri="{0D108BD9-81ED-4DB2-BD59-A6C34878D82A}">
                    <a16:rowId xmlns:a16="http://schemas.microsoft.com/office/drawing/2014/main" val="1810279024"/>
                  </a:ext>
                </a:extLst>
              </a:tr>
            </a:tbl>
          </a:graphicData>
        </a:graphic>
      </p:graphicFrame>
    </p:spTree>
    <p:extLst>
      <p:ext uri="{BB962C8B-B14F-4D97-AF65-F5344CB8AC3E}">
        <p14:creationId xmlns:p14="http://schemas.microsoft.com/office/powerpoint/2010/main" val="9124875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062E7-78FB-613F-1D2F-3108DBA302A4}"/>
              </a:ext>
            </a:extLst>
          </p:cNvPr>
          <p:cNvSpPr>
            <a:spLocks noGrp="1"/>
          </p:cNvSpPr>
          <p:nvPr>
            <p:ph type="title"/>
          </p:nvPr>
        </p:nvSpPr>
        <p:spPr/>
        <p:txBody>
          <a:bodyPr>
            <a:normAutofit fontScale="90000"/>
          </a:bodyPr>
          <a:lstStyle/>
          <a:p>
            <a:r>
              <a:rPr lang="en-US" b="0" i="0" dirty="0">
                <a:solidFill>
                  <a:srgbClr val="610B4B"/>
                </a:solidFill>
                <a:effectLst/>
                <a:highlight>
                  <a:srgbClr val="FFFFFF"/>
                </a:highlight>
                <a:latin typeface="erdana"/>
              </a:rPr>
              <a:t>Example 2:</a:t>
            </a:r>
            <a:br>
              <a:rPr lang="en-US" b="0" i="0" dirty="0">
                <a:solidFill>
                  <a:srgbClr val="610B4B"/>
                </a:solidFill>
                <a:effectLst/>
                <a:highlight>
                  <a:srgbClr val="FFFFFF"/>
                </a:highlight>
                <a:latin typeface="erdana"/>
              </a:rPr>
            </a:br>
            <a:r>
              <a:rPr lang="en-US" b="0" i="0" dirty="0">
                <a:solidFill>
                  <a:srgbClr val="333333"/>
                </a:solidFill>
                <a:effectLst/>
                <a:highlight>
                  <a:srgbClr val="FFFFFF"/>
                </a:highlight>
                <a:latin typeface="inter-regular"/>
              </a:rPr>
              <a:t>DFA with ∑ = {0, 1} accepts all starting with 0.</a:t>
            </a:r>
            <a:br>
              <a:rPr lang="en-US" b="0" i="0" dirty="0">
                <a:solidFill>
                  <a:srgbClr val="333333"/>
                </a:solidFill>
                <a:effectLst/>
                <a:highlight>
                  <a:srgbClr val="FFFFFF"/>
                </a:highlight>
                <a:latin typeface="inter-regular"/>
              </a:rPr>
            </a:br>
            <a:endParaRPr lang="en-US" dirty="0"/>
          </a:p>
        </p:txBody>
      </p:sp>
      <p:sp>
        <p:nvSpPr>
          <p:cNvPr id="3" name="Content Placeholder 2">
            <a:extLst>
              <a:ext uri="{FF2B5EF4-FFF2-40B4-BE49-F238E27FC236}">
                <a16:creationId xmlns:a16="http://schemas.microsoft.com/office/drawing/2014/main" id="{1AA18481-9B2B-E8CF-ADC3-FCF9D6A176A6}"/>
              </a:ext>
            </a:extLst>
          </p:cNvPr>
          <p:cNvSpPr>
            <a:spLocks noGrp="1"/>
          </p:cNvSpPr>
          <p:nvPr>
            <p:ph idx="1"/>
          </p:nvPr>
        </p:nvSpPr>
        <p:spPr/>
        <p:txBody>
          <a:bodyPr/>
          <a:lstStyle/>
          <a:p>
            <a:r>
              <a:rPr lang="en-US" b="1" i="0" dirty="0">
                <a:solidFill>
                  <a:srgbClr val="333333"/>
                </a:solidFill>
                <a:effectLst/>
                <a:highlight>
                  <a:srgbClr val="FFFFFF"/>
                </a:highlight>
                <a:latin typeface="inter-bold"/>
              </a:rPr>
              <a:t>Solution:</a:t>
            </a:r>
          </a:p>
          <a:p>
            <a:endParaRPr lang="en-US" dirty="0"/>
          </a:p>
        </p:txBody>
      </p:sp>
      <p:pic>
        <p:nvPicPr>
          <p:cNvPr id="7170" name="Picture 2" descr="Deterministic finite automata">
            <a:extLst>
              <a:ext uri="{FF2B5EF4-FFF2-40B4-BE49-F238E27FC236}">
                <a16:creationId xmlns:a16="http://schemas.microsoft.com/office/drawing/2014/main" id="{FD84477E-4A90-6DB0-9D63-F1B2A5A5F6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44" y="2809501"/>
            <a:ext cx="5384800" cy="347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56713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816D0-926D-2DCC-B10F-A959083A6A12}"/>
              </a:ext>
            </a:extLst>
          </p:cNvPr>
          <p:cNvSpPr>
            <a:spLocks noGrp="1"/>
          </p:cNvSpPr>
          <p:nvPr>
            <p:ph type="title"/>
          </p:nvPr>
        </p:nvSpPr>
        <p:spPr/>
        <p:txBody>
          <a:bodyPr/>
          <a:lstStyle/>
          <a:p>
            <a:r>
              <a:rPr lang="en-US" b="1" i="0">
                <a:solidFill>
                  <a:srgbClr val="333333"/>
                </a:solidFill>
                <a:effectLst/>
                <a:highlight>
                  <a:srgbClr val="FFFFFF"/>
                </a:highlight>
                <a:latin typeface="inter-bold"/>
              </a:rPr>
              <a:t>Explanation:</a:t>
            </a:r>
            <a:endParaRPr lang="en-US"/>
          </a:p>
        </p:txBody>
      </p:sp>
      <p:sp>
        <p:nvSpPr>
          <p:cNvPr id="3" name="Content Placeholder 2">
            <a:extLst>
              <a:ext uri="{FF2B5EF4-FFF2-40B4-BE49-F238E27FC236}">
                <a16:creationId xmlns:a16="http://schemas.microsoft.com/office/drawing/2014/main" id="{B7E36C17-2382-9E58-99AB-2401366AD2D4}"/>
              </a:ext>
            </a:extLst>
          </p:cNvPr>
          <p:cNvSpPr>
            <a:spLocks noGrp="1"/>
          </p:cNvSpPr>
          <p:nvPr>
            <p:ph idx="1"/>
          </p:nvPr>
        </p:nvSpPr>
        <p:spPr/>
        <p:txBody>
          <a:bodyPr/>
          <a:lstStyle/>
          <a:p>
            <a:r>
              <a:rPr lang="en-US" sz="3200" b="0" i="0" dirty="0">
                <a:solidFill>
                  <a:srgbClr val="000000"/>
                </a:solidFill>
                <a:effectLst/>
                <a:highlight>
                  <a:srgbClr val="FFFFFF"/>
                </a:highlight>
                <a:latin typeface="inter-regular"/>
              </a:rPr>
              <a:t>In the above diagram, we can see that on given 0 as input to DFA in state q0 the DFA changes state to q1 and always go to final state q1 on starting input 0. It can accept 00, 01, 000, 001....etc. It can't accept any string which starts with 1, because it will never go to final state on a string starting with 1.</a:t>
            </a:r>
          </a:p>
          <a:p>
            <a:endParaRPr lang="en-US" dirty="0"/>
          </a:p>
        </p:txBody>
      </p:sp>
    </p:spTree>
    <p:extLst>
      <p:ext uri="{BB962C8B-B14F-4D97-AF65-F5344CB8AC3E}">
        <p14:creationId xmlns:p14="http://schemas.microsoft.com/office/powerpoint/2010/main" val="2135141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7B243-DE94-2E4F-1809-A49675F2F6B5}"/>
              </a:ext>
            </a:extLst>
          </p:cNvPr>
          <p:cNvSpPr>
            <a:spLocks noGrp="1"/>
          </p:cNvSpPr>
          <p:nvPr>
            <p:ph type="title"/>
          </p:nvPr>
        </p:nvSpPr>
        <p:spPr/>
        <p:txBody>
          <a:bodyPr>
            <a:normAutofit fontScale="90000"/>
          </a:bodyPr>
          <a:lstStyle/>
          <a:p>
            <a:r>
              <a:rPr lang="en-US" b="0" i="0" dirty="0">
                <a:solidFill>
                  <a:srgbClr val="610B4B"/>
                </a:solidFill>
                <a:effectLst/>
                <a:highlight>
                  <a:srgbClr val="FFFFFF"/>
                </a:highlight>
                <a:latin typeface="erdana"/>
              </a:rPr>
              <a:t>Example 3:</a:t>
            </a:r>
            <a:br>
              <a:rPr lang="en-US" b="0" i="0" dirty="0">
                <a:solidFill>
                  <a:srgbClr val="610B4B"/>
                </a:solidFill>
                <a:effectLst/>
                <a:highlight>
                  <a:srgbClr val="FFFFFF"/>
                </a:highlight>
                <a:latin typeface="erdana"/>
              </a:rPr>
            </a:br>
            <a:r>
              <a:rPr lang="en-US" b="0" i="0" dirty="0">
                <a:solidFill>
                  <a:srgbClr val="333333"/>
                </a:solidFill>
                <a:effectLst/>
                <a:highlight>
                  <a:srgbClr val="FFFFFF"/>
                </a:highlight>
                <a:latin typeface="inter-regular"/>
              </a:rPr>
              <a:t>DFA with ∑ = {0, 1} accepts all ending with 0.</a:t>
            </a:r>
            <a:br>
              <a:rPr lang="en-US" b="0" i="0" dirty="0">
                <a:solidFill>
                  <a:srgbClr val="333333"/>
                </a:solidFill>
                <a:effectLst/>
                <a:highlight>
                  <a:srgbClr val="FFFFFF"/>
                </a:highlight>
                <a:latin typeface="inter-regular"/>
              </a:rPr>
            </a:br>
            <a:endParaRPr lang="en-US" dirty="0"/>
          </a:p>
        </p:txBody>
      </p:sp>
      <p:sp>
        <p:nvSpPr>
          <p:cNvPr id="3" name="Content Placeholder 2">
            <a:extLst>
              <a:ext uri="{FF2B5EF4-FFF2-40B4-BE49-F238E27FC236}">
                <a16:creationId xmlns:a16="http://schemas.microsoft.com/office/drawing/2014/main" id="{CCAD7A41-E211-95AC-A573-211DC68338C7}"/>
              </a:ext>
            </a:extLst>
          </p:cNvPr>
          <p:cNvSpPr>
            <a:spLocks noGrp="1"/>
          </p:cNvSpPr>
          <p:nvPr>
            <p:ph idx="1"/>
          </p:nvPr>
        </p:nvSpPr>
        <p:spPr>
          <a:xfrm>
            <a:off x="677333" y="2160589"/>
            <a:ext cx="9816495" cy="4211182"/>
          </a:xfrm>
        </p:spPr>
        <p:txBody>
          <a:bodyPr/>
          <a:lstStyle/>
          <a:p>
            <a:r>
              <a:rPr lang="en-US" sz="2800" b="1" i="0" dirty="0">
                <a:solidFill>
                  <a:srgbClr val="333333"/>
                </a:solidFill>
                <a:effectLst/>
                <a:highlight>
                  <a:srgbClr val="FFFFFF"/>
                </a:highlight>
                <a:latin typeface="inter-bold"/>
              </a:rPr>
              <a:t>Solution:</a:t>
            </a:r>
          </a:p>
          <a:p>
            <a:endParaRPr lang="en-US" dirty="0"/>
          </a:p>
        </p:txBody>
      </p:sp>
      <p:pic>
        <p:nvPicPr>
          <p:cNvPr id="8194" name="Picture 2" descr="Deterministic finite automata">
            <a:extLst>
              <a:ext uri="{FF2B5EF4-FFF2-40B4-BE49-F238E27FC236}">
                <a16:creationId xmlns:a16="http://schemas.microsoft.com/office/drawing/2014/main" id="{7AB4EA01-6A4F-20D5-EFBD-DE385F3E17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8743" y="3052762"/>
            <a:ext cx="5428343" cy="2578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47473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2F8A2-6ABF-DC49-EAF3-5FE7A4AA7C98}"/>
              </a:ext>
            </a:extLst>
          </p:cNvPr>
          <p:cNvSpPr>
            <a:spLocks noGrp="1"/>
          </p:cNvSpPr>
          <p:nvPr>
            <p:ph type="title"/>
          </p:nvPr>
        </p:nvSpPr>
        <p:spPr/>
        <p:txBody>
          <a:bodyPr/>
          <a:lstStyle/>
          <a:p>
            <a:r>
              <a:rPr lang="en-US" b="1" i="0" dirty="0">
                <a:solidFill>
                  <a:srgbClr val="333333"/>
                </a:solidFill>
                <a:effectLst/>
                <a:highlight>
                  <a:srgbClr val="FFFFFF"/>
                </a:highlight>
                <a:latin typeface="inter-bold"/>
              </a:rPr>
              <a:t>Explanation:</a:t>
            </a:r>
            <a:endParaRPr lang="en-US" dirty="0"/>
          </a:p>
        </p:txBody>
      </p:sp>
      <p:sp>
        <p:nvSpPr>
          <p:cNvPr id="3" name="Content Placeholder 2">
            <a:extLst>
              <a:ext uri="{FF2B5EF4-FFF2-40B4-BE49-F238E27FC236}">
                <a16:creationId xmlns:a16="http://schemas.microsoft.com/office/drawing/2014/main" id="{451D3AE6-2F60-60E8-570D-2583006DE545}"/>
              </a:ext>
            </a:extLst>
          </p:cNvPr>
          <p:cNvSpPr>
            <a:spLocks noGrp="1"/>
          </p:cNvSpPr>
          <p:nvPr>
            <p:ph idx="1"/>
          </p:nvPr>
        </p:nvSpPr>
        <p:spPr/>
        <p:txBody>
          <a:bodyPr>
            <a:normAutofit lnSpcReduction="10000"/>
          </a:bodyPr>
          <a:lstStyle/>
          <a:p>
            <a:r>
              <a:rPr lang="en-US" sz="3200" b="0" i="0" dirty="0">
                <a:solidFill>
                  <a:srgbClr val="333333"/>
                </a:solidFill>
                <a:effectLst/>
                <a:highlight>
                  <a:srgbClr val="FFFFFF"/>
                </a:highlight>
                <a:latin typeface="inter-regular"/>
              </a:rPr>
              <a:t>In the above diagram, we can see that on given 0 as input to DFA in state q0, the DFA changes state to q1. It can accept any string which ends with 0 like 00, 10, 110, 100....etc. It can't accept any string which ends with 1, because it will never go to the final state q1 on 1 input, so the string ending with 1, will not be accepted or will be rejected.</a:t>
            </a:r>
            <a:endParaRPr lang="en-US" sz="3200" dirty="0"/>
          </a:p>
        </p:txBody>
      </p:sp>
    </p:spTree>
    <p:extLst>
      <p:ext uri="{BB962C8B-B14F-4D97-AF65-F5344CB8AC3E}">
        <p14:creationId xmlns:p14="http://schemas.microsoft.com/office/powerpoint/2010/main" val="6545820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A387-900A-9399-34A4-2ACD06DB666F}"/>
              </a:ext>
            </a:extLst>
          </p:cNvPr>
          <p:cNvSpPr>
            <a:spLocks noGrp="1"/>
          </p:cNvSpPr>
          <p:nvPr>
            <p:ph type="title"/>
          </p:nvPr>
        </p:nvSpPr>
        <p:spPr>
          <a:xfrm>
            <a:off x="677334" y="228601"/>
            <a:ext cx="8596668" cy="696686"/>
          </a:xfrm>
        </p:spPr>
        <p:txBody>
          <a:bodyPr>
            <a:normAutofit fontScale="90000"/>
          </a:bodyPr>
          <a:lstStyle/>
          <a:p>
            <a:r>
              <a:rPr lang="en-US" b="0" i="0" dirty="0">
                <a:solidFill>
                  <a:srgbClr val="610B38"/>
                </a:solidFill>
                <a:effectLst/>
                <a:highlight>
                  <a:srgbClr val="FFFFFF"/>
                </a:highlight>
                <a:latin typeface="erdana"/>
              </a:rPr>
              <a:t>Examples of DFA</a:t>
            </a:r>
            <a:br>
              <a:rPr lang="en-US" b="0" i="0" dirty="0">
                <a:solidFill>
                  <a:srgbClr val="610B38"/>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C4C44BA9-7311-D0D2-81F9-52BAAC7FC5E1}"/>
              </a:ext>
            </a:extLst>
          </p:cNvPr>
          <p:cNvSpPr>
            <a:spLocks noGrp="1"/>
          </p:cNvSpPr>
          <p:nvPr>
            <p:ph idx="1"/>
          </p:nvPr>
        </p:nvSpPr>
        <p:spPr>
          <a:xfrm>
            <a:off x="677334" y="1306286"/>
            <a:ext cx="10036386" cy="5323113"/>
          </a:xfrm>
        </p:spPr>
        <p:txBody>
          <a:bodyPr>
            <a:normAutofit fontScale="85000" lnSpcReduction="20000"/>
          </a:bodyPr>
          <a:lstStyle/>
          <a:p>
            <a:r>
              <a:rPr lang="en-US" sz="2400" b="1" i="0" dirty="0">
                <a:solidFill>
                  <a:srgbClr val="333333"/>
                </a:solidFill>
                <a:effectLst/>
                <a:highlight>
                  <a:srgbClr val="FFFFFF"/>
                </a:highlight>
                <a:latin typeface="inter-regular"/>
              </a:rPr>
              <a:t>Design a FA with ∑ = {0, 1} accepts those string which starts with 1 and ends with 0.</a:t>
            </a:r>
          </a:p>
          <a:p>
            <a:pPr algn="just"/>
            <a:r>
              <a:rPr lang="en-US" sz="2800" b="0" i="0" dirty="0">
                <a:solidFill>
                  <a:srgbClr val="333333"/>
                </a:solidFill>
                <a:effectLst/>
                <a:highlight>
                  <a:srgbClr val="FFFFFF"/>
                </a:highlight>
                <a:latin typeface="inter-regular"/>
              </a:rPr>
              <a:t>The FA will have a start state q0 from which only the edge with input 1 will go to the next state.</a:t>
            </a:r>
          </a:p>
          <a:p>
            <a:endParaRPr lang="en-US" sz="2400" dirty="0"/>
          </a:p>
          <a:p>
            <a:endParaRPr lang="en-US" sz="2400" dirty="0"/>
          </a:p>
          <a:p>
            <a:endParaRPr lang="en-US" sz="2400" dirty="0"/>
          </a:p>
          <a:p>
            <a:endParaRPr lang="en-US" sz="2400" dirty="0"/>
          </a:p>
          <a:p>
            <a:endParaRPr lang="en-US" sz="2400" dirty="0"/>
          </a:p>
          <a:p>
            <a:endParaRPr lang="en-US" sz="2400" dirty="0"/>
          </a:p>
          <a:p>
            <a:endParaRPr lang="en-US" sz="2400" dirty="0"/>
          </a:p>
          <a:p>
            <a:pPr marL="0" indent="0">
              <a:buNone/>
            </a:pPr>
            <a:r>
              <a:rPr lang="en-US" sz="2800" b="0" i="0" dirty="0">
                <a:solidFill>
                  <a:srgbClr val="333333"/>
                </a:solidFill>
                <a:effectLst/>
                <a:highlight>
                  <a:srgbClr val="FFFFFF"/>
                </a:highlight>
                <a:latin typeface="inter-regular"/>
              </a:rPr>
              <a:t>In state q1, if we read 1, we will be in state q1, but if we read 0 at state q1, we will reach to state q2 which is the final state. In state q2, if we read either 0 or 1, we will go to q2 state or q1 state respectively. Note that if the input ends with 0, it will be in the final state.</a:t>
            </a:r>
            <a:endParaRPr lang="en-US" sz="1900" dirty="0"/>
          </a:p>
        </p:txBody>
      </p:sp>
      <p:pic>
        <p:nvPicPr>
          <p:cNvPr id="6" name="Picture 5">
            <a:extLst>
              <a:ext uri="{FF2B5EF4-FFF2-40B4-BE49-F238E27FC236}">
                <a16:creationId xmlns:a16="http://schemas.microsoft.com/office/drawing/2014/main" id="{843CF473-483C-5C74-ABB6-8AB6B3F50E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4440" y="2997101"/>
            <a:ext cx="8488679" cy="1849219"/>
          </a:xfrm>
          <a:prstGeom prst="rect">
            <a:avLst/>
          </a:prstGeom>
        </p:spPr>
      </p:pic>
    </p:spTree>
    <p:extLst>
      <p:ext uri="{BB962C8B-B14F-4D97-AF65-F5344CB8AC3E}">
        <p14:creationId xmlns:p14="http://schemas.microsoft.com/office/powerpoint/2010/main" val="33117771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92D19-767C-8361-84E9-6C6A81F039D6}"/>
              </a:ext>
            </a:extLst>
          </p:cNvPr>
          <p:cNvSpPr>
            <a:spLocks noGrp="1"/>
          </p:cNvSpPr>
          <p:nvPr>
            <p:ph type="title"/>
          </p:nvPr>
        </p:nvSpPr>
        <p:spPr>
          <a:xfrm>
            <a:off x="677334" y="243840"/>
            <a:ext cx="8596668" cy="807720"/>
          </a:xfrm>
        </p:spPr>
        <p:txBody>
          <a:bodyPr>
            <a:normAutofit fontScale="90000"/>
          </a:bodyPr>
          <a:lstStyle/>
          <a:p>
            <a:r>
              <a:rPr lang="en-US" b="0" i="0" dirty="0">
                <a:solidFill>
                  <a:srgbClr val="610B4B"/>
                </a:solidFill>
                <a:effectLst/>
                <a:highlight>
                  <a:srgbClr val="FFFFFF"/>
                </a:highlight>
                <a:latin typeface="erdana"/>
              </a:rPr>
              <a:t>Example 2:</a:t>
            </a:r>
            <a:br>
              <a:rPr lang="en-US" b="0" i="0" dirty="0">
                <a:solidFill>
                  <a:srgbClr val="610B4B"/>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316E39B9-93E7-D6CF-1091-944BB978E286}"/>
              </a:ext>
            </a:extLst>
          </p:cNvPr>
          <p:cNvSpPr>
            <a:spLocks noGrp="1"/>
          </p:cNvSpPr>
          <p:nvPr>
            <p:ph idx="1"/>
          </p:nvPr>
        </p:nvSpPr>
        <p:spPr>
          <a:xfrm>
            <a:off x="677334" y="1051560"/>
            <a:ext cx="9213426" cy="5562599"/>
          </a:xfrm>
        </p:spPr>
        <p:txBody>
          <a:bodyPr/>
          <a:lstStyle/>
          <a:p>
            <a:r>
              <a:rPr lang="en-US" sz="2400" b="0" i="0" dirty="0">
                <a:solidFill>
                  <a:srgbClr val="333333"/>
                </a:solidFill>
                <a:effectLst/>
                <a:highlight>
                  <a:srgbClr val="FFFFFF"/>
                </a:highlight>
                <a:latin typeface="inter-regular"/>
              </a:rPr>
              <a:t>Design a FA with ∑ = {0, 1} accepts the only input 101.</a:t>
            </a:r>
          </a:p>
          <a:p>
            <a:endParaRPr lang="en-US" sz="2400" dirty="0">
              <a:solidFill>
                <a:srgbClr val="333333"/>
              </a:solidFill>
              <a:highlight>
                <a:srgbClr val="FFFFFF"/>
              </a:highlight>
              <a:latin typeface="inter-regular"/>
            </a:endParaRPr>
          </a:p>
          <a:p>
            <a:endParaRPr lang="en-US" sz="2400" b="0" i="0" dirty="0">
              <a:solidFill>
                <a:srgbClr val="333333"/>
              </a:solidFill>
              <a:effectLst/>
              <a:highlight>
                <a:srgbClr val="FFFFFF"/>
              </a:highlight>
              <a:latin typeface="inter-regular"/>
            </a:endParaRPr>
          </a:p>
          <a:p>
            <a:endParaRPr lang="en-US" sz="2400" dirty="0">
              <a:solidFill>
                <a:srgbClr val="333333"/>
              </a:solidFill>
              <a:highlight>
                <a:srgbClr val="FFFFFF"/>
              </a:highlight>
              <a:latin typeface="inter-regular"/>
            </a:endParaRPr>
          </a:p>
          <a:p>
            <a:endParaRPr lang="en-US" sz="2400" b="0" i="0" dirty="0">
              <a:solidFill>
                <a:srgbClr val="333333"/>
              </a:solidFill>
              <a:effectLst/>
              <a:highlight>
                <a:srgbClr val="FFFFFF"/>
              </a:highlight>
              <a:latin typeface="inter-regular"/>
            </a:endParaRPr>
          </a:p>
          <a:p>
            <a:endParaRPr lang="en-US" sz="2400" dirty="0">
              <a:solidFill>
                <a:srgbClr val="333333"/>
              </a:solidFill>
              <a:highlight>
                <a:srgbClr val="FFFFFF"/>
              </a:highlight>
              <a:latin typeface="inter-regular"/>
            </a:endParaRPr>
          </a:p>
          <a:p>
            <a:endParaRPr lang="en-US" sz="2400" b="0" i="0" dirty="0">
              <a:solidFill>
                <a:srgbClr val="333333"/>
              </a:solidFill>
              <a:effectLst/>
              <a:highlight>
                <a:srgbClr val="FFFFFF"/>
              </a:highlight>
              <a:latin typeface="inter-regular"/>
            </a:endParaRPr>
          </a:p>
          <a:p>
            <a:r>
              <a:rPr lang="en-US" sz="2400" b="0" i="0" dirty="0">
                <a:solidFill>
                  <a:srgbClr val="333333"/>
                </a:solidFill>
                <a:effectLst/>
                <a:highlight>
                  <a:srgbClr val="FFFFFF"/>
                </a:highlight>
                <a:latin typeface="inter-regular"/>
              </a:rPr>
              <a:t>In the given solution, we can see that only input 101 will be accepted. Hence, for input 101, there is no other path shown for other input.</a:t>
            </a:r>
          </a:p>
          <a:p>
            <a:endParaRPr lang="en-US" dirty="0">
              <a:solidFill>
                <a:srgbClr val="333333"/>
              </a:solidFill>
              <a:highlight>
                <a:srgbClr val="FFFFFF"/>
              </a:highlight>
              <a:latin typeface="inter-regular"/>
            </a:endParaRPr>
          </a:p>
          <a:p>
            <a:endParaRPr lang="en-US" dirty="0"/>
          </a:p>
        </p:txBody>
      </p:sp>
      <p:pic>
        <p:nvPicPr>
          <p:cNvPr id="5" name="Picture 4">
            <a:extLst>
              <a:ext uri="{FF2B5EF4-FFF2-40B4-BE49-F238E27FC236}">
                <a16:creationId xmlns:a16="http://schemas.microsoft.com/office/drawing/2014/main" id="{14DBAF5D-672D-782B-67FB-052AC850DF3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893" y="1859280"/>
            <a:ext cx="9683022" cy="1813560"/>
          </a:xfrm>
          <a:prstGeom prst="rect">
            <a:avLst/>
          </a:prstGeom>
        </p:spPr>
      </p:pic>
    </p:spTree>
    <p:extLst>
      <p:ext uri="{BB962C8B-B14F-4D97-AF65-F5344CB8AC3E}">
        <p14:creationId xmlns:p14="http://schemas.microsoft.com/office/powerpoint/2010/main" val="32917495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40389-032A-C36D-5DED-933B4ED661E1}"/>
              </a:ext>
            </a:extLst>
          </p:cNvPr>
          <p:cNvSpPr>
            <a:spLocks noGrp="1"/>
          </p:cNvSpPr>
          <p:nvPr>
            <p:ph type="title"/>
          </p:nvPr>
        </p:nvSpPr>
        <p:spPr>
          <a:xfrm>
            <a:off x="575734" y="203200"/>
            <a:ext cx="8596668" cy="725714"/>
          </a:xfrm>
        </p:spPr>
        <p:txBody>
          <a:bodyPr>
            <a:normAutofit fontScale="90000"/>
          </a:bodyPr>
          <a:lstStyle/>
          <a:p>
            <a:r>
              <a:rPr lang="en-US" b="0" i="0" dirty="0">
                <a:solidFill>
                  <a:srgbClr val="610B4B"/>
                </a:solidFill>
                <a:effectLst/>
                <a:highlight>
                  <a:srgbClr val="FFFFFF"/>
                </a:highlight>
                <a:latin typeface="erdana"/>
              </a:rPr>
              <a:t>Example 3:</a:t>
            </a:r>
            <a:br>
              <a:rPr lang="en-US" b="0" i="0" dirty="0">
                <a:solidFill>
                  <a:srgbClr val="610B4B"/>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844F9957-63C9-1F9D-AA39-DEA06744B726}"/>
              </a:ext>
            </a:extLst>
          </p:cNvPr>
          <p:cNvSpPr>
            <a:spLocks noGrp="1"/>
          </p:cNvSpPr>
          <p:nvPr>
            <p:ph idx="1"/>
          </p:nvPr>
        </p:nvSpPr>
        <p:spPr>
          <a:xfrm>
            <a:off x="677334" y="928914"/>
            <a:ext cx="8596668" cy="5725885"/>
          </a:xfrm>
        </p:spPr>
        <p:txBody>
          <a:bodyPr>
            <a:normAutofit fontScale="92500" lnSpcReduction="10000"/>
          </a:bodyPr>
          <a:lstStyle/>
          <a:p>
            <a:r>
              <a:rPr lang="en-US" b="0" i="0" dirty="0">
                <a:solidFill>
                  <a:srgbClr val="333333"/>
                </a:solidFill>
                <a:effectLst/>
                <a:highlight>
                  <a:srgbClr val="FFFFFF"/>
                </a:highlight>
                <a:latin typeface="inter-regular"/>
              </a:rPr>
              <a:t>Design FA with ∑ = {0, 1} accepts even number of 0's and even number of 1’s.</a:t>
            </a:r>
          </a:p>
          <a:p>
            <a:r>
              <a:rPr lang="en-US" b="0" i="0" dirty="0">
                <a:solidFill>
                  <a:srgbClr val="333333"/>
                </a:solidFill>
                <a:effectLst/>
                <a:highlight>
                  <a:srgbClr val="FFFFFF"/>
                </a:highlight>
                <a:latin typeface="inter-regular"/>
              </a:rPr>
              <a:t>This FA will consider four different stages for input 0 and input 1. The stages could be:</a:t>
            </a:r>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pPr algn="just"/>
            <a:endParaRPr lang="en-US" b="0" i="0" dirty="0">
              <a:solidFill>
                <a:srgbClr val="333333"/>
              </a:solidFill>
              <a:effectLst/>
              <a:highlight>
                <a:srgbClr val="FFFFFF"/>
              </a:highlight>
              <a:latin typeface="inter-regular"/>
            </a:endParaRPr>
          </a:p>
          <a:p>
            <a:pPr algn="just"/>
            <a:endParaRPr lang="en-US" b="0" i="0" dirty="0">
              <a:solidFill>
                <a:srgbClr val="333333"/>
              </a:solidFill>
              <a:effectLst/>
              <a:highlight>
                <a:srgbClr val="FFFFFF"/>
              </a:highlight>
              <a:latin typeface="inter-regular"/>
            </a:endParaRPr>
          </a:p>
          <a:p>
            <a:pPr algn="just"/>
            <a:r>
              <a:rPr lang="en-US" b="0" i="0" dirty="0">
                <a:solidFill>
                  <a:srgbClr val="333333"/>
                </a:solidFill>
                <a:effectLst/>
                <a:highlight>
                  <a:srgbClr val="FFFFFF"/>
                </a:highlight>
                <a:latin typeface="inter-regular"/>
              </a:rPr>
              <a:t>Here q0 is a start state and the final state also. Note carefully that a symmetry of 0's and 1's is maintained. We can associate meanings to each state as:</a:t>
            </a:r>
          </a:p>
          <a:p>
            <a:pPr algn="just"/>
            <a:r>
              <a:rPr lang="en-US" b="0" i="0" dirty="0">
                <a:solidFill>
                  <a:srgbClr val="333333"/>
                </a:solidFill>
                <a:effectLst/>
                <a:highlight>
                  <a:srgbClr val="FFFFFF"/>
                </a:highlight>
                <a:latin typeface="inter-regular"/>
              </a:rPr>
              <a:t>q0: state of even number of 0's and even number of 1’s.</a:t>
            </a:r>
            <a:br>
              <a:rPr lang="en-US" b="0" i="0" dirty="0">
                <a:solidFill>
                  <a:srgbClr val="333333"/>
                </a:solidFill>
                <a:effectLst/>
                <a:highlight>
                  <a:srgbClr val="FFFFFF"/>
                </a:highlight>
                <a:latin typeface="inter-regular"/>
              </a:rPr>
            </a:br>
            <a:r>
              <a:rPr lang="en-US" b="0" i="0" dirty="0">
                <a:solidFill>
                  <a:srgbClr val="333333"/>
                </a:solidFill>
                <a:effectLst/>
                <a:highlight>
                  <a:srgbClr val="FFFFFF"/>
                </a:highlight>
                <a:latin typeface="inter-regular"/>
              </a:rPr>
              <a:t>q1: state of odd number of 0's and even number of 1's.</a:t>
            </a:r>
            <a:br>
              <a:rPr lang="en-US" b="0" i="0" dirty="0">
                <a:solidFill>
                  <a:srgbClr val="333333"/>
                </a:solidFill>
                <a:effectLst/>
                <a:highlight>
                  <a:srgbClr val="FFFFFF"/>
                </a:highlight>
                <a:latin typeface="inter-regular"/>
              </a:rPr>
            </a:br>
            <a:r>
              <a:rPr lang="en-US" b="0" i="0" dirty="0">
                <a:solidFill>
                  <a:srgbClr val="333333"/>
                </a:solidFill>
                <a:effectLst/>
                <a:highlight>
                  <a:srgbClr val="FFFFFF"/>
                </a:highlight>
                <a:latin typeface="inter-regular"/>
              </a:rPr>
              <a:t>q2: state of odd number of 0's and odd number of 1's.</a:t>
            </a:r>
            <a:br>
              <a:rPr lang="en-US" b="0" i="0" dirty="0">
                <a:solidFill>
                  <a:srgbClr val="333333"/>
                </a:solidFill>
                <a:effectLst/>
                <a:highlight>
                  <a:srgbClr val="FFFFFF"/>
                </a:highlight>
                <a:latin typeface="inter-regular"/>
              </a:rPr>
            </a:br>
            <a:r>
              <a:rPr lang="en-US" b="0" i="0" dirty="0">
                <a:solidFill>
                  <a:srgbClr val="333333"/>
                </a:solidFill>
                <a:effectLst/>
                <a:highlight>
                  <a:srgbClr val="FFFFFF"/>
                </a:highlight>
                <a:latin typeface="inter-regular"/>
              </a:rPr>
              <a:t>q3: state of even number of 0's and odd number of 1's.</a:t>
            </a:r>
          </a:p>
          <a:p>
            <a:endParaRPr lang="en-US" dirty="0"/>
          </a:p>
        </p:txBody>
      </p:sp>
      <p:pic>
        <p:nvPicPr>
          <p:cNvPr id="5" name="Picture 4">
            <a:extLst>
              <a:ext uri="{FF2B5EF4-FFF2-40B4-BE49-F238E27FC236}">
                <a16:creationId xmlns:a16="http://schemas.microsoft.com/office/drawing/2014/main" id="{5D6DC517-018C-368F-7958-47C6B08432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5908" y="1741715"/>
            <a:ext cx="3459519" cy="2772228"/>
          </a:xfrm>
          <a:prstGeom prst="rect">
            <a:avLst/>
          </a:prstGeom>
        </p:spPr>
      </p:pic>
    </p:spTree>
    <p:extLst>
      <p:ext uri="{BB962C8B-B14F-4D97-AF65-F5344CB8AC3E}">
        <p14:creationId xmlns:p14="http://schemas.microsoft.com/office/powerpoint/2010/main" val="1452894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6F3CC-E0DE-6091-252B-00EFB820EDD8}"/>
              </a:ext>
            </a:extLst>
          </p:cNvPr>
          <p:cNvSpPr>
            <a:spLocks noGrp="1"/>
          </p:cNvSpPr>
          <p:nvPr>
            <p:ph type="title"/>
          </p:nvPr>
        </p:nvSpPr>
        <p:spPr>
          <a:xfrm>
            <a:off x="425752" y="470989"/>
            <a:ext cx="9656838" cy="856343"/>
          </a:xfrm>
        </p:spPr>
        <p:txBody>
          <a:bodyPr>
            <a:normAutofit fontScale="90000"/>
          </a:bodyPr>
          <a:lstStyle/>
          <a:p>
            <a:r>
              <a:rPr lang="en-US" dirty="0"/>
              <a:t>Methods to define languages  English alphabet 26 </a:t>
            </a:r>
          </a:p>
        </p:txBody>
      </p:sp>
      <p:sp>
        <p:nvSpPr>
          <p:cNvPr id="3" name="Content Placeholder 2">
            <a:extLst>
              <a:ext uri="{FF2B5EF4-FFF2-40B4-BE49-F238E27FC236}">
                <a16:creationId xmlns:a16="http://schemas.microsoft.com/office/drawing/2014/main" id="{EE83A7AC-6851-B30C-7F53-906F0A598FC2}"/>
              </a:ext>
            </a:extLst>
          </p:cNvPr>
          <p:cNvSpPr>
            <a:spLocks noGrp="1"/>
          </p:cNvSpPr>
          <p:nvPr>
            <p:ph idx="1"/>
          </p:nvPr>
        </p:nvSpPr>
        <p:spPr>
          <a:xfrm>
            <a:off x="638629" y="1118325"/>
            <a:ext cx="11127619" cy="5616304"/>
          </a:xfrm>
        </p:spPr>
        <p:txBody>
          <a:bodyPr>
            <a:normAutofit fontScale="92500" lnSpcReduction="10000"/>
          </a:bodyPr>
          <a:lstStyle/>
          <a:p>
            <a:pPr algn="just"/>
            <a:r>
              <a:rPr lang="en-US" sz="2400" dirty="0"/>
              <a:t>In natural language we define the list of words in a dictionary because they are finite and predefined but we cannot list all the sentence which can be formed using theses words as they are infinite.     </a:t>
            </a:r>
            <a:r>
              <a:rPr lang="en-US" sz="2400" b="1" dirty="0"/>
              <a:t>Alphabets – words (finite) – sentences (infinite)- language</a:t>
            </a:r>
          </a:p>
          <a:p>
            <a:pPr algn="just"/>
            <a:endParaRPr lang="en-US" sz="2000" dirty="0"/>
          </a:p>
          <a:p>
            <a:pPr algn="just"/>
            <a:endParaRPr lang="en-US" sz="2000" dirty="0"/>
          </a:p>
          <a:p>
            <a:pPr algn="just"/>
            <a:endParaRPr lang="en-US" sz="2000" dirty="0"/>
          </a:p>
          <a:p>
            <a:pPr algn="just"/>
            <a:endParaRPr lang="en-US" sz="2000" dirty="0"/>
          </a:p>
          <a:p>
            <a:pPr algn="just"/>
            <a:endParaRPr lang="en-US" sz="2000" dirty="0"/>
          </a:p>
          <a:p>
            <a:pPr algn="just"/>
            <a:endParaRPr lang="en-US" sz="2000" dirty="0"/>
          </a:p>
          <a:p>
            <a:pPr algn="just"/>
            <a:endParaRPr lang="en-US" sz="2000" dirty="0"/>
          </a:p>
          <a:p>
            <a:pPr algn="just"/>
            <a:endParaRPr lang="en-US" sz="2000" dirty="0"/>
          </a:p>
          <a:p>
            <a:pPr algn="just"/>
            <a:endParaRPr lang="en-US" sz="2000" dirty="0"/>
          </a:p>
          <a:p>
            <a:pPr algn="just"/>
            <a:r>
              <a:rPr lang="en-US" sz="2000" dirty="0"/>
              <a:t>So,  we have a mechanism called Grammer/ rules using which we can decide which sentences is valid and which is invalid.</a:t>
            </a:r>
          </a:p>
        </p:txBody>
      </p:sp>
      <p:pic>
        <p:nvPicPr>
          <p:cNvPr id="5" name="Picture 4">
            <a:extLst>
              <a:ext uri="{FF2B5EF4-FFF2-40B4-BE49-F238E27FC236}">
                <a16:creationId xmlns:a16="http://schemas.microsoft.com/office/drawing/2014/main" id="{6ED85719-6F05-3E50-CA91-5C9AFAD0DE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6773" y="2634797"/>
            <a:ext cx="2587398" cy="3104878"/>
          </a:xfrm>
          <a:prstGeom prst="rect">
            <a:avLst/>
          </a:prstGeom>
        </p:spPr>
      </p:pic>
    </p:spTree>
    <p:extLst>
      <p:ext uri="{BB962C8B-B14F-4D97-AF65-F5344CB8AC3E}">
        <p14:creationId xmlns:p14="http://schemas.microsoft.com/office/powerpoint/2010/main" val="15813029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DCEE9-0577-251D-BBBA-6B2380B6596E}"/>
              </a:ext>
            </a:extLst>
          </p:cNvPr>
          <p:cNvSpPr>
            <a:spLocks noGrp="1"/>
          </p:cNvSpPr>
          <p:nvPr>
            <p:ph type="title"/>
          </p:nvPr>
        </p:nvSpPr>
        <p:spPr>
          <a:xfrm>
            <a:off x="677334" y="134467"/>
            <a:ext cx="8596668" cy="682171"/>
          </a:xfrm>
        </p:spPr>
        <p:txBody>
          <a:bodyPr>
            <a:normAutofit fontScale="90000"/>
          </a:bodyPr>
          <a:lstStyle/>
          <a:p>
            <a:r>
              <a:rPr lang="en-US" b="0" i="0" dirty="0">
                <a:solidFill>
                  <a:srgbClr val="610B4B"/>
                </a:solidFill>
                <a:effectLst/>
                <a:highlight>
                  <a:srgbClr val="FFFFFF"/>
                </a:highlight>
                <a:latin typeface="erdana"/>
              </a:rPr>
              <a:t>Example 4:</a:t>
            </a:r>
            <a:br>
              <a:rPr lang="en-US" b="0" i="0" dirty="0">
                <a:solidFill>
                  <a:srgbClr val="610B4B"/>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4D8ECA58-8671-F1C3-0218-557B8D910EB0}"/>
              </a:ext>
            </a:extLst>
          </p:cNvPr>
          <p:cNvSpPr>
            <a:spLocks noGrp="1"/>
          </p:cNvSpPr>
          <p:nvPr>
            <p:ph idx="1"/>
          </p:nvPr>
        </p:nvSpPr>
        <p:spPr>
          <a:xfrm>
            <a:off x="677334" y="816639"/>
            <a:ext cx="8596668" cy="5906894"/>
          </a:xfrm>
        </p:spPr>
        <p:txBody>
          <a:bodyPr/>
          <a:lstStyle/>
          <a:p>
            <a:pPr algn="just"/>
            <a:r>
              <a:rPr lang="en-US" b="0" i="0" dirty="0">
                <a:solidFill>
                  <a:srgbClr val="333333"/>
                </a:solidFill>
                <a:effectLst/>
                <a:highlight>
                  <a:srgbClr val="FFFFFF"/>
                </a:highlight>
                <a:latin typeface="inter-regular"/>
              </a:rPr>
              <a:t>Design FA with ∑ = {0, 1} accepts the set of all strings with three consecutive 0's.</a:t>
            </a:r>
          </a:p>
          <a:p>
            <a:pPr algn="just"/>
            <a:r>
              <a:rPr lang="en-US" b="1" i="0" dirty="0">
                <a:solidFill>
                  <a:srgbClr val="333333"/>
                </a:solidFill>
                <a:effectLst/>
                <a:highlight>
                  <a:srgbClr val="FFFFFF"/>
                </a:highlight>
                <a:latin typeface="inter-bold"/>
              </a:rPr>
              <a:t>Solution:</a:t>
            </a:r>
            <a:endParaRPr lang="en-US" b="0" i="0" dirty="0">
              <a:solidFill>
                <a:srgbClr val="333333"/>
              </a:solidFill>
              <a:effectLst/>
              <a:highlight>
                <a:srgbClr val="FFFFFF"/>
              </a:highlight>
              <a:latin typeface="inter-regular"/>
            </a:endParaRPr>
          </a:p>
          <a:p>
            <a:pPr algn="just"/>
            <a:r>
              <a:rPr lang="en-US" b="0" i="0" dirty="0">
                <a:solidFill>
                  <a:srgbClr val="333333"/>
                </a:solidFill>
                <a:effectLst/>
                <a:highlight>
                  <a:srgbClr val="FFFFFF"/>
                </a:highlight>
                <a:latin typeface="inter-regular"/>
              </a:rPr>
              <a:t>The strings that will be generated for this particular languages are 000, 0001, 1000, 10001, .... in which 0 always appears in a clump of 3. The transition graph is as follows:</a:t>
            </a:r>
          </a:p>
          <a:p>
            <a:endParaRPr lang="en-US" dirty="0"/>
          </a:p>
        </p:txBody>
      </p:sp>
      <p:pic>
        <p:nvPicPr>
          <p:cNvPr id="5" name="Picture 4">
            <a:extLst>
              <a:ext uri="{FF2B5EF4-FFF2-40B4-BE49-F238E27FC236}">
                <a16:creationId xmlns:a16="http://schemas.microsoft.com/office/drawing/2014/main" id="{E46F6A76-A418-3343-7017-B833416A29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771" y="2800206"/>
            <a:ext cx="9290572" cy="2541051"/>
          </a:xfrm>
          <a:prstGeom prst="rect">
            <a:avLst/>
          </a:prstGeom>
        </p:spPr>
      </p:pic>
    </p:spTree>
    <p:extLst>
      <p:ext uri="{BB962C8B-B14F-4D97-AF65-F5344CB8AC3E}">
        <p14:creationId xmlns:p14="http://schemas.microsoft.com/office/powerpoint/2010/main" val="34450253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23BF3-6655-1476-C46B-D8A177B763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B8EAB8A-F81E-606F-C6D4-DCDFB5D97A7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3602056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EB471-FFB7-63BC-E9B8-E62CD8C10E3F}"/>
              </a:ext>
            </a:extLst>
          </p:cNvPr>
          <p:cNvSpPr>
            <a:spLocks noGrp="1"/>
          </p:cNvSpPr>
          <p:nvPr>
            <p:ph type="title"/>
          </p:nvPr>
        </p:nvSpPr>
        <p:spPr>
          <a:xfrm>
            <a:off x="677334" y="47381"/>
            <a:ext cx="8596668" cy="769257"/>
          </a:xfrm>
        </p:spPr>
        <p:txBody>
          <a:bodyPr>
            <a:normAutofit fontScale="90000"/>
          </a:bodyPr>
          <a:lstStyle/>
          <a:p>
            <a:r>
              <a:rPr lang="en-US" b="0" i="0" dirty="0">
                <a:solidFill>
                  <a:srgbClr val="610B4B"/>
                </a:solidFill>
                <a:effectLst/>
                <a:highlight>
                  <a:srgbClr val="FFFFFF"/>
                </a:highlight>
                <a:latin typeface="erdana"/>
              </a:rPr>
              <a:t>Example 5:</a:t>
            </a:r>
            <a:br>
              <a:rPr lang="en-US" b="0" i="0" dirty="0">
                <a:solidFill>
                  <a:srgbClr val="610B4B"/>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CF62B0DC-D504-00E2-F5F3-B001FAB987D1}"/>
              </a:ext>
            </a:extLst>
          </p:cNvPr>
          <p:cNvSpPr>
            <a:spLocks noGrp="1"/>
          </p:cNvSpPr>
          <p:nvPr>
            <p:ph idx="1"/>
          </p:nvPr>
        </p:nvSpPr>
        <p:spPr>
          <a:xfrm>
            <a:off x="677333" y="816639"/>
            <a:ext cx="10237409" cy="5993980"/>
          </a:xfrm>
        </p:spPr>
        <p:txBody>
          <a:bodyPr>
            <a:normAutofit/>
          </a:bodyPr>
          <a:lstStyle/>
          <a:p>
            <a:r>
              <a:rPr lang="en-US" b="0" i="0" dirty="0">
                <a:solidFill>
                  <a:srgbClr val="333333"/>
                </a:solidFill>
                <a:effectLst/>
                <a:highlight>
                  <a:srgbClr val="FFFFFF"/>
                </a:highlight>
                <a:latin typeface="inter-regular"/>
              </a:rPr>
              <a:t>Design a DFA L(M) = {w | w ε {0, 1}*} and W is a string that does not contain consecutive 1’s.</a:t>
            </a:r>
          </a:p>
          <a:p>
            <a:r>
              <a:rPr lang="en-US" b="0" i="0" dirty="0">
                <a:solidFill>
                  <a:srgbClr val="333333"/>
                </a:solidFill>
                <a:effectLst/>
                <a:highlight>
                  <a:srgbClr val="FFFFFF"/>
                </a:highlight>
                <a:latin typeface="inter-regular"/>
              </a:rPr>
              <a:t>When three consecutive 1's occur the DFA will be:</a:t>
            </a: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r>
              <a:rPr lang="en-US" b="0" i="0" dirty="0">
                <a:solidFill>
                  <a:srgbClr val="333333"/>
                </a:solidFill>
                <a:effectLst/>
                <a:highlight>
                  <a:srgbClr val="FFFFFF"/>
                </a:highlight>
                <a:latin typeface="inter-regular"/>
              </a:rPr>
              <a:t>Here two consecutive 1's or single 1 is acceptable, hence</a:t>
            </a: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endParaRPr lang="en-US" dirty="0">
              <a:solidFill>
                <a:srgbClr val="333333"/>
              </a:solidFill>
              <a:highlight>
                <a:srgbClr val="FFFFFF"/>
              </a:highlight>
              <a:latin typeface="inter-regular"/>
            </a:endParaRPr>
          </a:p>
          <a:p>
            <a:r>
              <a:rPr lang="en-US" b="0" i="0" dirty="0">
                <a:solidFill>
                  <a:srgbClr val="333333"/>
                </a:solidFill>
                <a:effectLst/>
                <a:highlight>
                  <a:srgbClr val="FFFFFF"/>
                </a:highlight>
                <a:latin typeface="inter-regular"/>
              </a:rPr>
              <a:t>The stages q0, q1, q2 are the final states. The DFA will generate the strings that do not contain consecutive 1's like 10, 110, 101,..... etc.</a:t>
            </a:r>
            <a:endParaRPr lang="en-US" dirty="0"/>
          </a:p>
        </p:txBody>
      </p:sp>
      <p:pic>
        <p:nvPicPr>
          <p:cNvPr id="5" name="Picture 4">
            <a:extLst>
              <a:ext uri="{FF2B5EF4-FFF2-40B4-BE49-F238E27FC236}">
                <a16:creationId xmlns:a16="http://schemas.microsoft.com/office/drawing/2014/main" id="{73EF4BFF-20B1-15F0-A243-64A3EBFB97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2097316"/>
            <a:ext cx="9395580" cy="1110342"/>
          </a:xfrm>
          <a:prstGeom prst="rect">
            <a:avLst/>
          </a:prstGeom>
        </p:spPr>
      </p:pic>
      <p:pic>
        <p:nvPicPr>
          <p:cNvPr id="7" name="Picture 6">
            <a:extLst>
              <a:ext uri="{FF2B5EF4-FFF2-40B4-BE49-F238E27FC236}">
                <a16:creationId xmlns:a16="http://schemas.microsoft.com/office/drawing/2014/main" id="{E8BE33D3-16B4-DCAD-337D-CEAA9739B7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6823" y="4093028"/>
            <a:ext cx="9616091" cy="1582057"/>
          </a:xfrm>
          <a:prstGeom prst="rect">
            <a:avLst/>
          </a:prstGeom>
        </p:spPr>
      </p:pic>
    </p:spTree>
    <p:extLst>
      <p:ext uri="{BB962C8B-B14F-4D97-AF65-F5344CB8AC3E}">
        <p14:creationId xmlns:p14="http://schemas.microsoft.com/office/powerpoint/2010/main" val="7831461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25B08-2585-9D93-E7F0-E4418CF3ACB3}"/>
              </a:ext>
            </a:extLst>
          </p:cNvPr>
          <p:cNvSpPr>
            <a:spLocks noGrp="1"/>
          </p:cNvSpPr>
          <p:nvPr>
            <p:ph type="title"/>
          </p:nvPr>
        </p:nvSpPr>
        <p:spPr>
          <a:xfrm>
            <a:off x="677334" y="609600"/>
            <a:ext cx="8596668" cy="769257"/>
          </a:xfrm>
        </p:spPr>
        <p:txBody>
          <a:bodyPr>
            <a:normAutofit fontScale="90000"/>
          </a:bodyPr>
          <a:lstStyle/>
          <a:p>
            <a:r>
              <a:rPr lang="en-US" b="0" i="0" dirty="0">
                <a:solidFill>
                  <a:srgbClr val="610B4B"/>
                </a:solidFill>
                <a:effectLst/>
                <a:highlight>
                  <a:srgbClr val="FFFFFF"/>
                </a:highlight>
                <a:latin typeface="erdana"/>
              </a:rPr>
              <a:t>Example 6:</a:t>
            </a:r>
            <a:br>
              <a:rPr lang="en-US" b="0" i="0" dirty="0">
                <a:solidFill>
                  <a:srgbClr val="610B4B"/>
                </a:solidFill>
                <a:effectLst/>
                <a:highlight>
                  <a:srgbClr val="FFFFFF"/>
                </a:highlight>
                <a:latin typeface="erdana"/>
              </a:rPr>
            </a:br>
            <a:endParaRPr lang="en-US" dirty="0"/>
          </a:p>
        </p:txBody>
      </p:sp>
      <p:sp>
        <p:nvSpPr>
          <p:cNvPr id="3" name="Content Placeholder 2">
            <a:extLst>
              <a:ext uri="{FF2B5EF4-FFF2-40B4-BE49-F238E27FC236}">
                <a16:creationId xmlns:a16="http://schemas.microsoft.com/office/drawing/2014/main" id="{4689230B-92A5-64F1-9282-2C976D94DF66}"/>
              </a:ext>
            </a:extLst>
          </p:cNvPr>
          <p:cNvSpPr>
            <a:spLocks noGrp="1"/>
          </p:cNvSpPr>
          <p:nvPr>
            <p:ph idx="1"/>
          </p:nvPr>
        </p:nvSpPr>
        <p:spPr>
          <a:xfrm>
            <a:off x="677334" y="1204686"/>
            <a:ext cx="8596668" cy="5413827"/>
          </a:xfrm>
        </p:spPr>
        <p:txBody>
          <a:bodyPr/>
          <a:lstStyle/>
          <a:p>
            <a:r>
              <a:rPr lang="en-US" b="0" i="0" dirty="0">
                <a:solidFill>
                  <a:srgbClr val="333333"/>
                </a:solidFill>
                <a:effectLst/>
                <a:highlight>
                  <a:srgbClr val="FFFFFF"/>
                </a:highlight>
                <a:latin typeface="inter-regular"/>
              </a:rPr>
              <a:t>Design a FA with ∑ = {0, 1} accepts the strings with an even number of 0's followed by single 1.</a:t>
            </a:r>
          </a:p>
          <a:p>
            <a:r>
              <a:rPr lang="en-US" b="0" i="0" dirty="0">
                <a:solidFill>
                  <a:srgbClr val="333333"/>
                </a:solidFill>
                <a:effectLst/>
                <a:highlight>
                  <a:srgbClr val="FFFFFF"/>
                </a:highlight>
                <a:latin typeface="inter-regular"/>
              </a:rPr>
              <a:t>The DFA can be shown by a transition diagram as:</a:t>
            </a:r>
            <a:endParaRPr lang="en-US" dirty="0">
              <a:solidFill>
                <a:srgbClr val="333333"/>
              </a:solidFill>
              <a:highlight>
                <a:srgbClr val="FFFFFF"/>
              </a:highlight>
              <a:latin typeface="inter-regular"/>
            </a:endParaRPr>
          </a:p>
          <a:p>
            <a:endParaRPr lang="en-US" dirty="0"/>
          </a:p>
        </p:txBody>
      </p:sp>
      <p:pic>
        <p:nvPicPr>
          <p:cNvPr id="5" name="Picture 4">
            <a:extLst>
              <a:ext uri="{FF2B5EF4-FFF2-40B4-BE49-F238E27FC236}">
                <a16:creationId xmlns:a16="http://schemas.microsoft.com/office/drawing/2014/main" id="{6F75D911-80C3-F6D5-8A6A-B814E39C1AC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2476282"/>
            <a:ext cx="6109050" cy="3177031"/>
          </a:xfrm>
          <a:prstGeom prst="rect">
            <a:avLst/>
          </a:prstGeom>
        </p:spPr>
      </p:pic>
    </p:spTree>
    <p:extLst>
      <p:ext uri="{BB962C8B-B14F-4D97-AF65-F5344CB8AC3E}">
        <p14:creationId xmlns:p14="http://schemas.microsoft.com/office/powerpoint/2010/main" val="27179228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84110" y="1941534"/>
            <a:ext cx="3043823" cy="707886"/>
          </a:xfrm>
          <a:prstGeom prst="rect">
            <a:avLst/>
          </a:prstGeom>
        </p:spPr>
        <p:txBody>
          <a:bodyPr wrap="square">
            <a:spAutoFit/>
          </a:bodyPr>
          <a:lstStyle/>
          <a:p>
            <a:pPr algn="ctr"/>
            <a:r>
              <a:rPr lang="en-US" sz="4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Thank You</a:t>
            </a:r>
          </a:p>
        </p:txBody>
      </p:sp>
    </p:spTree>
    <p:extLst>
      <p:ext uri="{BB962C8B-B14F-4D97-AF65-F5344CB8AC3E}">
        <p14:creationId xmlns:p14="http://schemas.microsoft.com/office/powerpoint/2010/main" val="2295627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5317B1-60AD-0741-E9C4-47A94C09EE4E}"/>
              </a:ext>
            </a:extLst>
          </p:cNvPr>
          <p:cNvSpPr>
            <a:spLocks noGrp="1"/>
          </p:cNvSpPr>
          <p:nvPr>
            <p:ph idx="1"/>
          </p:nvPr>
        </p:nvSpPr>
        <p:spPr>
          <a:xfrm>
            <a:off x="575734" y="1115560"/>
            <a:ext cx="8596668" cy="3880773"/>
          </a:xfrm>
        </p:spPr>
        <p:txBody>
          <a:bodyPr>
            <a:normAutofit lnSpcReduction="10000"/>
          </a:bodyPr>
          <a:lstStyle/>
          <a:p>
            <a:pPr algn="just"/>
            <a:r>
              <a:rPr lang="en-US" sz="3600" b="0" i="0" dirty="0">
                <a:solidFill>
                  <a:srgbClr val="333333"/>
                </a:solidFill>
                <a:effectLst/>
                <a:latin typeface="Calibri" panose="020F0502020204030204" pitchFamily="34" charset="0"/>
                <a:cs typeface="Calibri" panose="020F0502020204030204" pitchFamily="34" charset="0"/>
              </a:rPr>
              <a:t>Automata is the kind of machine which takes some string as input and this input goes through a finite number of states and may enter in the final state.</a:t>
            </a:r>
          </a:p>
          <a:p>
            <a:pPr algn="just"/>
            <a:r>
              <a:rPr lang="en-US" sz="3600" b="0" i="0" dirty="0">
                <a:solidFill>
                  <a:srgbClr val="333333"/>
                </a:solidFill>
                <a:effectLst/>
                <a:latin typeface="Calibri" panose="020F0502020204030204" pitchFamily="34" charset="0"/>
                <a:cs typeface="Calibri" panose="020F0502020204030204" pitchFamily="34" charset="0"/>
              </a:rPr>
              <a:t>There are the basic terminologies that are important and frequently used in automata:</a:t>
            </a:r>
          </a:p>
          <a:p>
            <a:endParaRPr lang="en-US" dirty="0"/>
          </a:p>
        </p:txBody>
      </p:sp>
    </p:spTree>
    <p:extLst>
      <p:ext uri="{BB962C8B-B14F-4D97-AF65-F5344CB8AC3E}">
        <p14:creationId xmlns:p14="http://schemas.microsoft.com/office/powerpoint/2010/main" val="2263680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86AFA-88D6-02EC-87C7-DD8F68D83036}"/>
              </a:ext>
            </a:extLst>
          </p:cNvPr>
          <p:cNvSpPr>
            <a:spLocks noGrp="1"/>
          </p:cNvSpPr>
          <p:nvPr>
            <p:ph type="title"/>
          </p:nvPr>
        </p:nvSpPr>
        <p:spPr>
          <a:xfrm>
            <a:off x="677333" y="609600"/>
            <a:ext cx="9032724" cy="1320800"/>
          </a:xfrm>
        </p:spPr>
        <p:txBody>
          <a:bodyPr>
            <a:normAutofit fontScale="90000"/>
          </a:bodyPr>
          <a:lstStyle/>
          <a:p>
            <a:r>
              <a:rPr lang="en-US" b="0" i="0" dirty="0">
                <a:solidFill>
                  <a:srgbClr val="610B4B"/>
                </a:solidFill>
                <a:effectLst/>
                <a:latin typeface="erdana"/>
              </a:rPr>
              <a:t>Symbols: “letters” in general we called alphabet</a:t>
            </a:r>
            <a:br>
              <a:rPr lang="en-US" b="0" i="0" dirty="0">
                <a:solidFill>
                  <a:srgbClr val="610B4B"/>
                </a:solidFill>
                <a:effectLst/>
                <a:latin typeface="erdana"/>
              </a:rPr>
            </a:br>
            <a:endParaRPr lang="en-US" dirty="0"/>
          </a:p>
        </p:txBody>
      </p:sp>
      <p:sp>
        <p:nvSpPr>
          <p:cNvPr id="3" name="Content Placeholder 2">
            <a:extLst>
              <a:ext uri="{FF2B5EF4-FFF2-40B4-BE49-F238E27FC236}">
                <a16:creationId xmlns:a16="http://schemas.microsoft.com/office/drawing/2014/main" id="{19B94820-B769-70C5-B278-BAB2D9C50FF7}"/>
              </a:ext>
            </a:extLst>
          </p:cNvPr>
          <p:cNvSpPr>
            <a:spLocks noGrp="1"/>
          </p:cNvSpPr>
          <p:nvPr>
            <p:ph idx="1"/>
          </p:nvPr>
        </p:nvSpPr>
        <p:spPr>
          <a:xfrm>
            <a:off x="677334" y="1553029"/>
            <a:ext cx="9671352" cy="4695371"/>
          </a:xfrm>
        </p:spPr>
        <p:txBody>
          <a:bodyPr/>
          <a:lstStyle/>
          <a:p>
            <a:pPr algn="just"/>
            <a:r>
              <a:rPr lang="en-US" sz="3600" b="0" i="0" dirty="0">
                <a:solidFill>
                  <a:srgbClr val="333333"/>
                </a:solidFill>
                <a:effectLst/>
                <a:latin typeface="inter-regular"/>
              </a:rPr>
              <a:t>Symbols are an entity or individual objects, which can be any letter, alphabet or any picture.</a:t>
            </a:r>
          </a:p>
          <a:p>
            <a:pPr algn="just"/>
            <a:r>
              <a:rPr lang="en-US" sz="3600" b="0" i="0" dirty="0">
                <a:solidFill>
                  <a:srgbClr val="610B4B"/>
                </a:solidFill>
                <a:effectLst/>
                <a:latin typeface="erdana"/>
              </a:rPr>
              <a:t>Example:</a:t>
            </a:r>
          </a:p>
          <a:p>
            <a:pPr algn="just"/>
            <a:r>
              <a:rPr lang="en-US" sz="3600" b="0" i="0" dirty="0">
                <a:solidFill>
                  <a:srgbClr val="333333"/>
                </a:solidFill>
                <a:effectLst/>
                <a:latin typeface="inter-regular"/>
              </a:rPr>
              <a:t>1, a, b, #, *, cow, white flag (in)</a:t>
            </a:r>
          </a:p>
          <a:p>
            <a:pPr algn="just"/>
            <a:endParaRPr lang="en-US" dirty="0"/>
          </a:p>
        </p:txBody>
      </p:sp>
    </p:spTree>
    <p:extLst>
      <p:ext uri="{BB962C8B-B14F-4D97-AF65-F5344CB8AC3E}">
        <p14:creationId xmlns:p14="http://schemas.microsoft.com/office/powerpoint/2010/main" val="2253029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0DA5C-1DAD-6BF6-5E27-9C70B4F06E5E}"/>
              </a:ext>
            </a:extLst>
          </p:cNvPr>
          <p:cNvSpPr>
            <a:spLocks noGrp="1"/>
          </p:cNvSpPr>
          <p:nvPr>
            <p:ph type="title"/>
          </p:nvPr>
        </p:nvSpPr>
        <p:spPr>
          <a:xfrm>
            <a:off x="677334" y="609600"/>
            <a:ext cx="8596668" cy="711200"/>
          </a:xfrm>
        </p:spPr>
        <p:txBody>
          <a:bodyPr>
            <a:normAutofit fontScale="90000"/>
          </a:bodyPr>
          <a:lstStyle/>
          <a:p>
            <a:r>
              <a:rPr lang="en-US" b="0" i="0" dirty="0">
                <a:solidFill>
                  <a:srgbClr val="610B4B"/>
                </a:solidFill>
                <a:effectLst/>
                <a:latin typeface="erdana"/>
              </a:rPr>
              <a:t>Alphabets:</a:t>
            </a:r>
            <a:br>
              <a:rPr lang="en-US" b="0" i="0" dirty="0">
                <a:solidFill>
                  <a:srgbClr val="610B4B"/>
                </a:solidFill>
                <a:effectLst/>
                <a:latin typeface="erdana"/>
              </a:rPr>
            </a:br>
            <a:endParaRPr lang="en-US" dirty="0"/>
          </a:p>
        </p:txBody>
      </p:sp>
      <p:sp>
        <p:nvSpPr>
          <p:cNvPr id="3" name="Content Placeholder 2">
            <a:extLst>
              <a:ext uri="{FF2B5EF4-FFF2-40B4-BE49-F238E27FC236}">
                <a16:creationId xmlns:a16="http://schemas.microsoft.com/office/drawing/2014/main" id="{2B8840C7-9FFE-C292-BF6C-42FDD118639B}"/>
              </a:ext>
            </a:extLst>
          </p:cNvPr>
          <p:cNvSpPr>
            <a:spLocks noGrp="1"/>
          </p:cNvSpPr>
          <p:nvPr>
            <p:ph idx="1"/>
          </p:nvPr>
        </p:nvSpPr>
        <p:spPr>
          <a:xfrm>
            <a:off x="459619" y="1320800"/>
            <a:ext cx="9961637" cy="5413829"/>
          </a:xfrm>
        </p:spPr>
        <p:txBody>
          <a:bodyPr>
            <a:normAutofit fontScale="92500" lnSpcReduction="10000"/>
          </a:bodyPr>
          <a:lstStyle/>
          <a:p>
            <a:pPr algn="just"/>
            <a:r>
              <a:rPr lang="en-US" sz="2800" b="0" i="0" dirty="0">
                <a:solidFill>
                  <a:srgbClr val="333333"/>
                </a:solidFill>
                <a:effectLst/>
                <a:latin typeface="inter-regular"/>
              </a:rPr>
              <a:t>Alphabets are a finite set of symbols. It is denoted by ∑.</a:t>
            </a:r>
          </a:p>
          <a:p>
            <a:pPr algn="just"/>
            <a:r>
              <a:rPr lang="en-US" sz="2800" b="0" i="0" dirty="0">
                <a:solidFill>
                  <a:srgbClr val="333333"/>
                </a:solidFill>
                <a:effectLst/>
                <a:latin typeface="inter-regular"/>
              </a:rPr>
              <a:t>Is ther</a:t>
            </a:r>
            <a:r>
              <a:rPr lang="en-US" sz="2800" dirty="0">
                <a:solidFill>
                  <a:srgbClr val="333333"/>
                </a:solidFill>
                <a:latin typeface="inter-regular"/>
              </a:rPr>
              <a:t>e any language where the alphabets is </a:t>
            </a:r>
            <a:r>
              <a:rPr lang="en-US" sz="2800" dirty="0" err="1">
                <a:solidFill>
                  <a:srgbClr val="333333"/>
                </a:solidFill>
                <a:latin typeface="inter-regular"/>
              </a:rPr>
              <a:t>infinte</a:t>
            </a:r>
            <a:r>
              <a:rPr lang="en-US" sz="2800" dirty="0">
                <a:solidFill>
                  <a:srgbClr val="333333"/>
                </a:solidFill>
                <a:latin typeface="inter-regular"/>
              </a:rPr>
              <a:t>.</a:t>
            </a:r>
            <a:endParaRPr lang="en-US" sz="2800" b="0" i="0" dirty="0">
              <a:solidFill>
                <a:srgbClr val="333333"/>
              </a:solidFill>
              <a:effectLst/>
              <a:latin typeface="inter-regular"/>
            </a:endParaRPr>
          </a:p>
          <a:p>
            <a:pPr algn="just"/>
            <a:r>
              <a:rPr lang="en-US" sz="2800" b="0" i="0" dirty="0">
                <a:solidFill>
                  <a:srgbClr val="610B4B"/>
                </a:solidFill>
                <a:effectLst/>
                <a:latin typeface="erdana"/>
              </a:rPr>
              <a:t>Examples:</a:t>
            </a:r>
          </a:p>
          <a:p>
            <a:pPr marL="800100" lvl="2" indent="0" algn="just">
              <a:buNone/>
            </a:pPr>
            <a:r>
              <a:rPr lang="en-US" sz="2400" b="0" i="0" dirty="0">
                <a:solidFill>
                  <a:srgbClr val="000000"/>
                </a:solidFill>
                <a:effectLst/>
                <a:latin typeface="inter-regular"/>
              </a:rPr>
              <a:t>∑ = {a, b}  </a:t>
            </a:r>
          </a:p>
          <a:p>
            <a:pPr marL="800100" lvl="2" indent="0" algn="just">
              <a:buNone/>
            </a:pPr>
            <a:r>
              <a:rPr lang="en-US" sz="2400" b="0" i="0" dirty="0">
                <a:solidFill>
                  <a:srgbClr val="000000"/>
                </a:solidFill>
                <a:effectLst/>
                <a:latin typeface="inter-regular"/>
              </a:rPr>
              <a:t>  </a:t>
            </a:r>
          </a:p>
          <a:p>
            <a:pPr marL="800100" lvl="2" indent="0" algn="just">
              <a:buNone/>
            </a:pPr>
            <a:r>
              <a:rPr lang="en-US" sz="2400" b="0" i="0" dirty="0">
                <a:solidFill>
                  <a:srgbClr val="000000"/>
                </a:solidFill>
                <a:effectLst/>
                <a:latin typeface="inter-regular"/>
              </a:rPr>
              <a:t>∑ = {A, B, C, D}  </a:t>
            </a:r>
          </a:p>
          <a:p>
            <a:pPr marL="800100" lvl="2" indent="0" algn="just">
              <a:buNone/>
            </a:pPr>
            <a:r>
              <a:rPr lang="en-US" sz="2400" b="0" i="0" dirty="0">
                <a:solidFill>
                  <a:srgbClr val="000000"/>
                </a:solidFill>
                <a:effectLst/>
                <a:latin typeface="inter-regular"/>
              </a:rPr>
              <a:t>  </a:t>
            </a:r>
          </a:p>
          <a:p>
            <a:pPr marL="800100" lvl="2" indent="0" algn="just">
              <a:buNone/>
            </a:pPr>
            <a:r>
              <a:rPr lang="en-US" sz="2400" b="0" i="0" dirty="0">
                <a:solidFill>
                  <a:srgbClr val="000000"/>
                </a:solidFill>
                <a:effectLst/>
                <a:latin typeface="inter-regular"/>
              </a:rPr>
              <a:t>∑ = {</a:t>
            </a:r>
            <a:r>
              <a:rPr lang="en-US" sz="2400" b="0" i="0" dirty="0">
                <a:solidFill>
                  <a:srgbClr val="C00000"/>
                </a:solidFill>
                <a:effectLst/>
                <a:latin typeface="inter-regular"/>
              </a:rPr>
              <a:t>0</a:t>
            </a:r>
            <a:r>
              <a:rPr lang="en-US" sz="2400" b="0" i="0" dirty="0">
                <a:solidFill>
                  <a:srgbClr val="000000"/>
                </a:solidFill>
                <a:effectLst/>
                <a:latin typeface="inter-regular"/>
              </a:rPr>
              <a:t>, </a:t>
            </a:r>
            <a:r>
              <a:rPr lang="en-US" sz="2400" b="0" i="0" dirty="0">
                <a:solidFill>
                  <a:srgbClr val="C00000"/>
                </a:solidFill>
                <a:effectLst/>
                <a:latin typeface="inter-regular"/>
              </a:rPr>
              <a:t>1</a:t>
            </a:r>
            <a:r>
              <a:rPr lang="en-US" sz="2400" b="0" i="0" dirty="0">
                <a:solidFill>
                  <a:srgbClr val="000000"/>
                </a:solidFill>
                <a:effectLst/>
                <a:latin typeface="inter-regular"/>
              </a:rPr>
              <a:t>, </a:t>
            </a:r>
            <a:r>
              <a:rPr lang="en-US" sz="2400" b="0" i="0" dirty="0">
                <a:solidFill>
                  <a:srgbClr val="C00000"/>
                </a:solidFill>
                <a:effectLst/>
                <a:latin typeface="inter-regular"/>
              </a:rPr>
              <a:t>2</a:t>
            </a:r>
            <a:r>
              <a:rPr lang="en-US" sz="2400" b="0" i="0" dirty="0">
                <a:solidFill>
                  <a:srgbClr val="000000"/>
                </a:solidFill>
                <a:effectLst/>
                <a:latin typeface="inter-regular"/>
              </a:rPr>
              <a:t>}  </a:t>
            </a:r>
          </a:p>
          <a:p>
            <a:pPr marL="800100" lvl="2" indent="0" algn="just">
              <a:buNone/>
            </a:pPr>
            <a:r>
              <a:rPr lang="en-US" sz="2400" b="0" i="0" dirty="0">
                <a:solidFill>
                  <a:srgbClr val="000000"/>
                </a:solidFill>
                <a:effectLst/>
                <a:latin typeface="inter-regular"/>
              </a:rPr>
              <a:t>  </a:t>
            </a:r>
          </a:p>
          <a:p>
            <a:pPr marL="800100" lvl="2" indent="0" algn="just">
              <a:buNone/>
            </a:pPr>
            <a:r>
              <a:rPr lang="en-US" sz="2400" b="0" i="0" dirty="0">
                <a:solidFill>
                  <a:srgbClr val="000000"/>
                </a:solidFill>
                <a:effectLst/>
                <a:latin typeface="inter-regular"/>
              </a:rPr>
              <a:t>∑ = {</a:t>
            </a:r>
            <a:r>
              <a:rPr lang="en-US" sz="2400" b="0" i="0" dirty="0">
                <a:solidFill>
                  <a:srgbClr val="C00000"/>
                </a:solidFill>
                <a:effectLst/>
                <a:latin typeface="inter-regular"/>
              </a:rPr>
              <a:t>0</a:t>
            </a:r>
            <a:r>
              <a:rPr lang="en-US" sz="2400" b="0" i="0" dirty="0">
                <a:solidFill>
                  <a:srgbClr val="000000"/>
                </a:solidFill>
                <a:effectLst/>
                <a:latin typeface="inter-regular"/>
              </a:rPr>
              <a:t>, </a:t>
            </a:r>
            <a:r>
              <a:rPr lang="en-US" sz="2400" b="0" i="0" dirty="0">
                <a:solidFill>
                  <a:srgbClr val="C00000"/>
                </a:solidFill>
                <a:effectLst/>
                <a:latin typeface="inter-regular"/>
              </a:rPr>
              <a:t>1</a:t>
            </a:r>
            <a:r>
              <a:rPr lang="en-US" sz="2400" b="0" i="0" dirty="0">
                <a:solidFill>
                  <a:srgbClr val="000000"/>
                </a:solidFill>
                <a:effectLst/>
                <a:latin typeface="inter-regular"/>
              </a:rPr>
              <a:t>, ....., </a:t>
            </a:r>
            <a:r>
              <a:rPr lang="en-US" sz="2400" b="0" i="0" dirty="0">
                <a:solidFill>
                  <a:srgbClr val="C00000"/>
                </a:solidFill>
                <a:effectLst/>
                <a:latin typeface="inter-regular"/>
              </a:rPr>
              <a:t>5</a:t>
            </a:r>
            <a:r>
              <a:rPr lang="en-US" sz="2400" b="0" i="0" dirty="0">
                <a:solidFill>
                  <a:srgbClr val="000000"/>
                </a:solidFill>
                <a:effectLst/>
                <a:latin typeface="inter-regular"/>
              </a:rPr>
              <a:t>]  </a:t>
            </a:r>
          </a:p>
          <a:p>
            <a:pPr marL="800100" lvl="2" indent="0" algn="just">
              <a:buNone/>
            </a:pPr>
            <a:r>
              <a:rPr lang="en-US" sz="2400" b="0" i="0" dirty="0">
                <a:solidFill>
                  <a:srgbClr val="000000"/>
                </a:solidFill>
                <a:effectLst/>
                <a:latin typeface="inter-regular"/>
              </a:rPr>
              <a:t>  </a:t>
            </a:r>
          </a:p>
          <a:p>
            <a:pPr marL="800100" lvl="2" indent="0" algn="just">
              <a:buNone/>
            </a:pPr>
            <a:r>
              <a:rPr lang="en-US" sz="2400" b="0" i="0" dirty="0">
                <a:solidFill>
                  <a:srgbClr val="000000"/>
                </a:solidFill>
                <a:effectLst/>
                <a:latin typeface="inter-regular"/>
              </a:rPr>
              <a:t>∑ = {#, β, Δ}  </a:t>
            </a:r>
          </a:p>
        </p:txBody>
      </p:sp>
    </p:spTree>
    <p:extLst>
      <p:ext uri="{BB962C8B-B14F-4D97-AF65-F5344CB8AC3E}">
        <p14:creationId xmlns:p14="http://schemas.microsoft.com/office/powerpoint/2010/main" val="2940836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0B896-F2E7-4E4E-7722-81C6FCF89200}"/>
              </a:ext>
            </a:extLst>
          </p:cNvPr>
          <p:cNvSpPr>
            <a:spLocks noGrp="1"/>
          </p:cNvSpPr>
          <p:nvPr>
            <p:ph type="title"/>
          </p:nvPr>
        </p:nvSpPr>
        <p:spPr>
          <a:xfrm>
            <a:off x="677334" y="101601"/>
            <a:ext cx="8596668" cy="715038"/>
          </a:xfrm>
        </p:spPr>
        <p:txBody>
          <a:bodyPr>
            <a:normAutofit fontScale="90000"/>
          </a:bodyPr>
          <a:lstStyle/>
          <a:p>
            <a:r>
              <a:rPr lang="en-US" sz="4400" b="0" i="0" dirty="0">
                <a:solidFill>
                  <a:srgbClr val="610B4B"/>
                </a:solidFill>
                <a:effectLst/>
                <a:latin typeface="erdana"/>
              </a:rPr>
              <a:t>String: is called- Word</a:t>
            </a:r>
            <a:br>
              <a:rPr lang="en-US" b="0" i="0" dirty="0">
                <a:solidFill>
                  <a:srgbClr val="610B4B"/>
                </a:solidFill>
                <a:effectLst/>
                <a:latin typeface="erdana"/>
              </a:rPr>
            </a:br>
            <a:endParaRPr lang="en-US" dirty="0"/>
          </a:p>
        </p:txBody>
      </p:sp>
      <p:sp>
        <p:nvSpPr>
          <p:cNvPr id="3" name="Content Placeholder 2">
            <a:extLst>
              <a:ext uri="{FF2B5EF4-FFF2-40B4-BE49-F238E27FC236}">
                <a16:creationId xmlns:a16="http://schemas.microsoft.com/office/drawing/2014/main" id="{4E43DD00-91AD-B5EA-3F0A-4FDAB1C3419F}"/>
              </a:ext>
            </a:extLst>
          </p:cNvPr>
          <p:cNvSpPr>
            <a:spLocks noGrp="1"/>
          </p:cNvSpPr>
          <p:nvPr>
            <p:ph idx="1"/>
          </p:nvPr>
        </p:nvSpPr>
        <p:spPr>
          <a:xfrm>
            <a:off x="677334" y="816639"/>
            <a:ext cx="9497180" cy="5743818"/>
          </a:xfrm>
        </p:spPr>
        <p:txBody>
          <a:bodyPr>
            <a:normAutofit lnSpcReduction="10000"/>
          </a:bodyPr>
          <a:lstStyle/>
          <a:p>
            <a:pPr algn="just"/>
            <a:r>
              <a:rPr lang="en-US" sz="2800" b="0" i="0" dirty="0">
                <a:solidFill>
                  <a:srgbClr val="333333"/>
                </a:solidFill>
                <a:effectLst/>
                <a:latin typeface="inter-regular"/>
              </a:rPr>
              <a:t>It is a finite collection of symbols from the alphabet. The string is denoted by w.</a:t>
            </a:r>
          </a:p>
          <a:p>
            <a:pPr algn="just"/>
            <a:r>
              <a:rPr lang="en-US" sz="2800" b="0" i="0" dirty="0">
                <a:solidFill>
                  <a:srgbClr val="610B4B"/>
                </a:solidFill>
                <a:effectLst/>
                <a:latin typeface="erdana"/>
              </a:rPr>
              <a:t>Example 1:</a:t>
            </a:r>
          </a:p>
          <a:p>
            <a:pPr algn="just"/>
            <a:r>
              <a:rPr lang="en-US" sz="2800" b="0" i="0" dirty="0">
                <a:solidFill>
                  <a:srgbClr val="333333"/>
                </a:solidFill>
                <a:effectLst/>
                <a:latin typeface="inter-regular"/>
              </a:rPr>
              <a:t>If ∑ = {a, b}, various string that can be generated from ∑ are {ab, aa, </a:t>
            </a:r>
            <a:r>
              <a:rPr lang="en-US" sz="2800" b="0" i="0" dirty="0" err="1">
                <a:solidFill>
                  <a:srgbClr val="333333"/>
                </a:solidFill>
                <a:effectLst/>
                <a:latin typeface="inter-regular"/>
              </a:rPr>
              <a:t>aaa</a:t>
            </a:r>
            <a:r>
              <a:rPr lang="en-US" sz="2800" b="0" i="0" dirty="0">
                <a:solidFill>
                  <a:srgbClr val="333333"/>
                </a:solidFill>
                <a:effectLst/>
                <a:latin typeface="inter-regular"/>
              </a:rPr>
              <a:t>, bb, </a:t>
            </a:r>
            <a:r>
              <a:rPr lang="en-US" sz="2800" b="0" i="0" dirty="0" err="1">
                <a:solidFill>
                  <a:srgbClr val="333333"/>
                </a:solidFill>
                <a:effectLst/>
                <a:latin typeface="inter-regular"/>
              </a:rPr>
              <a:t>bbb</a:t>
            </a:r>
            <a:r>
              <a:rPr lang="en-US" sz="2800" b="0" i="0" dirty="0">
                <a:solidFill>
                  <a:srgbClr val="333333"/>
                </a:solidFill>
                <a:effectLst/>
                <a:latin typeface="inter-regular"/>
              </a:rPr>
              <a:t>, </a:t>
            </a:r>
            <a:r>
              <a:rPr lang="en-US" sz="2800" b="0" i="0" dirty="0" err="1">
                <a:solidFill>
                  <a:srgbClr val="333333"/>
                </a:solidFill>
                <a:effectLst/>
                <a:latin typeface="inter-regular"/>
              </a:rPr>
              <a:t>ba</a:t>
            </a:r>
            <a:r>
              <a:rPr lang="en-US" sz="2800" b="0" i="0" dirty="0">
                <a:solidFill>
                  <a:srgbClr val="333333"/>
                </a:solidFill>
                <a:effectLst/>
                <a:latin typeface="inter-regular"/>
              </a:rPr>
              <a:t>, aba.....}.</a:t>
            </a:r>
          </a:p>
          <a:p>
            <a:pPr algn="just">
              <a:buFont typeface="Arial" panose="020B0604020202020204" pitchFamily="34" charset="0"/>
              <a:buChar char="•"/>
            </a:pPr>
            <a:r>
              <a:rPr lang="en-US" sz="2800" b="0" i="0" dirty="0">
                <a:solidFill>
                  <a:srgbClr val="000000"/>
                </a:solidFill>
                <a:effectLst/>
                <a:latin typeface="inter-regular"/>
              </a:rPr>
              <a:t>A string with zero occurrences of symbols is known as an empty string. It is represented by ε.</a:t>
            </a:r>
          </a:p>
          <a:p>
            <a:pPr algn="just">
              <a:buFont typeface="Arial" panose="020B0604020202020204" pitchFamily="34" charset="0"/>
              <a:buChar char="•"/>
            </a:pPr>
            <a:r>
              <a:rPr lang="en-US" sz="2800" b="0" i="0" dirty="0">
                <a:solidFill>
                  <a:srgbClr val="000000"/>
                </a:solidFill>
                <a:effectLst/>
                <a:latin typeface="inter-regular"/>
              </a:rPr>
              <a:t>The number of symbols in a string w is called the length of a string. It is denoted by |w|.</a:t>
            </a:r>
          </a:p>
          <a:p>
            <a:pPr algn="just"/>
            <a:r>
              <a:rPr lang="en-US" sz="2800" b="0" i="0" dirty="0">
                <a:solidFill>
                  <a:srgbClr val="610B4B"/>
                </a:solidFill>
                <a:effectLst/>
                <a:latin typeface="erdana"/>
              </a:rPr>
              <a:t>Example 2:</a:t>
            </a:r>
          </a:p>
          <a:p>
            <a:pPr marL="0" indent="0" algn="just">
              <a:buNone/>
            </a:pPr>
            <a:r>
              <a:rPr lang="en-US" sz="2800" b="0" i="0" dirty="0">
                <a:solidFill>
                  <a:srgbClr val="000000"/>
                </a:solidFill>
                <a:effectLst/>
                <a:latin typeface="inter-regular"/>
              </a:rPr>
              <a:t>	w = </a:t>
            </a:r>
            <a:r>
              <a:rPr lang="en-US" sz="2800" b="0" i="0" dirty="0">
                <a:solidFill>
                  <a:srgbClr val="C00000"/>
                </a:solidFill>
                <a:effectLst/>
                <a:latin typeface="inter-regular"/>
              </a:rPr>
              <a:t>010</a:t>
            </a:r>
            <a:r>
              <a:rPr lang="en-US" sz="2800" b="0" i="0" dirty="0">
                <a:solidFill>
                  <a:srgbClr val="000000"/>
                </a:solidFill>
                <a:effectLst/>
                <a:latin typeface="inter-regular"/>
              </a:rPr>
              <a:t>  </a:t>
            </a:r>
          </a:p>
          <a:p>
            <a:pPr marL="0" indent="0" algn="just">
              <a:buNone/>
            </a:pPr>
            <a:r>
              <a:rPr lang="en-US" sz="2800" b="0" i="0" dirty="0">
                <a:solidFill>
                  <a:srgbClr val="000000"/>
                </a:solidFill>
                <a:effectLst/>
                <a:latin typeface="inter-regular"/>
              </a:rPr>
              <a:t>  	Number of Sting |w| = </a:t>
            </a:r>
            <a:r>
              <a:rPr lang="en-US" sz="2800" b="0" i="0" dirty="0">
                <a:solidFill>
                  <a:srgbClr val="C00000"/>
                </a:solidFill>
                <a:effectLst/>
                <a:latin typeface="inter-regular"/>
              </a:rPr>
              <a:t>3</a:t>
            </a:r>
            <a:r>
              <a:rPr lang="en-US" sz="2800" b="0" i="0" dirty="0">
                <a:solidFill>
                  <a:srgbClr val="000000"/>
                </a:solidFill>
                <a:effectLst/>
                <a:latin typeface="inter-regular"/>
              </a:rPr>
              <a:t>  </a:t>
            </a:r>
          </a:p>
          <a:p>
            <a:endParaRPr lang="en-US" sz="2800" dirty="0"/>
          </a:p>
        </p:txBody>
      </p:sp>
    </p:spTree>
    <p:extLst>
      <p:ext uri="{BB962C8B-B14F-4D97-AF65-F5344CB8AC3E}">
        <p14:creationId xmlns:p14="http://schemas.microsoft.com/office/powerpoint/2010/main" val="2886521067"/>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874</TotalTime>
  <Words>3130</Words>
  <Application>Microsoft Office PowerPoint</Application>
  <PresentationFormat>Widescreen</PresentationFormat>
  <Paragraphs>349</Paragraphs>
  <Slides>54</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54</vt:i4>
      </vt:variant>
    </vt:vector>
  </HeadingPairs>
  <TitlesOfParts>
    <vt:vector size="69" baseType="lpstr">
      <vt:lpstr>Arial</vt:lpstr>
      <vt:lpstr>Arial Unicode MS</vt:lpstr>
      <vt:lpstr>Barlow Semi Condensed</vt:lpstr>
      <vt:lpstr>Calibri</vt:lpstr>
      <vt:lpstr>erdana</vt:lpstr>
      <vt:lpstr>inherit</vt:lpstr>
      <vt:lpstr>inter-bold</vt:lpstr>
      <vt:lpstr>inter-regular</vt:lpstr>
      <vt:lpstr>Times New Roman</vt:lpstr>
      <vt:lpstr>Times New Roman</vt:lpstr>
      <vt:lpstr>Trebuchet MS</vt:lpstr>
      <vt:lpstr>var(--ff-lato)</vt:lpstr>
      <vt:lpstr>Verdana</vt:lpstr>
      <vt:lpstr>Wingdings 3</vt:lpstr>
      <vt:lpstr>Facet</vt:lpstr>
      <vt:lpstr>     </vt:lpstr>
      <vt:lpstr>Automata – What is it? </vt:lpstr>
      <vt:lpstr>Machine</vt:lpstr>
      <vt:lpstr>PowerPoint Presentation</vt:lpstr>
      <vt:lpstr>Methods to define languages  English alphabet 26 </vt:lpstr>
      <vt:lpstr>PowerPoint Presentation</vt:lpstr>
      <vt:lpstr>Symbols: “letters” in general we called alphabet </vt:lpstr>
      <vt:lpstr>Alphabets: </vt:lpstr>
      <vt:lpstr>String: is called- Word </vt:lpstr>
      <vt:lpstr>Language </vt:lpstr>
      <vt:lpstr>Example: 2 </vt:lpstr>
      <vt:lpstr>Some basic operation on String</vt:lpstr>
      <vt:lpstr>Concatenation of string</vt:lpstr>
      <vt:lpstr>Reverse of String</vt:lpstr>
      <vt:lpstr>Empty / Null String </vt:lpstr>
      <vt:lpstr>Substring : any string of consecutive symbols in some string “W” can be Collectively said a substring. W= abab its substring can be ab, a, ba etc.</vt:lpstr>
      <vt:lpstr>Ques. Consider a string “GATE” find the total number of substring possible?</vt:lpstr>
      <vt:lpstr>Ques. Consider a string “GGGE” find the total number of substring possible?</vt:lpstr>
      <vt:lpstr>Ques. Consider a string “GATE” find the total number of Prefix and suffix possible?</vt:lpstr>
      <vt:lpstr>Finite Automata</vt:lpstr>
      <vt:lpstr>Formal Definition of FA</vt:lpstr>
      <vt:lpstr>PowerPoint Presentation</vt:lpstr>
      <vt:lpstr>Finite Automata Model:</vt:lpstr>
      <vt:lpstr>Types of Automata: </vt:lpstr>
      <vt:lpstr>PowerPoint Presentation</vt:lpstr>
      <vt:lpstr>PowerPoint Presentation</vt:lpstr>
      <vt:lpstr>PowerPoint Presentation</vt:lpstr>
      <vt:lpstr>Transition Diagram</vt:lpstr>
      <vt:lpstr>Some Notations that are used in the transition diagram:</vt:lpstr>
      <vt:lpstr>Transition Table </vt:lpstr>
      <vt:lpstr>Example 1:</vt:lpstr>
      <vt:lpstr>Solution: Transition table of given DFA is as follows: </vt:lpstr>
      <vt:lpstr>Explanation:</vt:lpstr>
      <vt:lpstr>Example 2: </vt:lpstr>
      <vt:lpstr>Solution: Transition table of given NFA is as follows: </vt:lpstr>
      <vt:lpstr>Explanation:</vt:lpstr>
      <vt:lpstr>DFA (Deterministic finite automata) </vt:lpstr>
      <vt:lpstr>In the following diagram, we can see that from state q0 for input a, there is only one path which is going to q1. Similarly, from q0, there is only one path for input b going to q2.</vt:lpstr>
      <vt:lpstr>Formal Definition of DFA </vt:lpstr>
      <vt:lpstr>Graphical Representation of DFA </vt:lpstr>
      <vt:lpstr>Example 1: </vt:lpstr>
      <vt:lpstr>Transition Table:</vt:lpstr>
      <vt:lpstr>Example 2: DFA with ∑ = {0, 1} accepts all starting with 0. </vt:lpstr>
      <vt:lpstr>Explanation:</vt:lpstr>
      <vt:lpstr>Example 3: DFA with ∑ = {0, 1} accepts all ending with 0. </vt:lpstr>
      <vt:lpstr>Explanation:</vt:lpstr>
      <vt:lpstr>Examples of DFA </vt:lpstr>
      <vt:lpstr>Example 2: </vt:lpstr>
      <vt:lpstr>Example 3: </vt:lpstr>
      <vt:lpstr>Example 4: </vt:lpstr>
      <vt:lpstr>PowerPoint Presentation</vt:lpstr>
      <vt:lpstr>Example 5: </vt:lpstr>
      <vt:lpstr>Example 6: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Automata</dc:title>
  <dc:creator>VISHAL DHIMAN</dc:creator>
  <cp:lastModifiedBy>DELL</cp:lastModifiedBy>
  <cp:revision>38</cp:revision>
  <dcterms:created xsi:type="dcterms:W3CDTF">2024-01-08T04:16:55Z</dcterms:created>
  <dcterms:modified xsi:type="dcterms:W3CDTF">2024-11-21T09:23:29Z</dcterms:modified>
</cp:coreProperties>
</file>