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70" r:id="rId4"/>
    <p:sldId id="269" r:id="rId5"/>
    <p:sldId id="258" r:id="rId6"/>
    <p:sldId id="265" r:id="rId7"/>
    <p:sldId id="267" r:id="rId8"/>
    <p:sldId id="264" r:id="rId9"/>
    <p:sldId id="268" r:id="rId10"/>
    <p:sldId id="271" r:id="rId11"/>
    <p:sldId id="272" r:id="rId12"/>
    <p:sldId id="257" r:id="rId13"/>
    <p:sldId id="262" r:id="rId14"/>
    <p:sldId id="263" r:id="rId15"/>
    <p:sldId id="266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041" autoAdjust="0"/>
  </p:normalViewPr>
  <p:slideViewPr>
    <p:cSldViewPr snapToGrid="0">
      <p:cViewPr varScale="1">
        <p:scale>
          <a:sx n="57" d="100"/>
          <a:sy n="57" d="100"/>
        </p:scale>
        <p:origin x="12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D4994-2095-4516-99D4-4AD64EA3D8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DD510-373A-4159-AC6A-39A9C6A6853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1806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DD510-373A-4159-AC6A-39A9C6A68533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412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6F308-8C9E-3839-F277-D551DF11B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CE37E-D563-2004-BB59-D68CA8958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518D9-A1A8-FD2C-0B32-C0CA3FCCF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7D2B-A769-9EB1-C887-55F559B5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3BA9F-8D0A-9CEA-6645-7AFEF976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08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1BFE-0051-C89B-72BC-E969F26A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D1E87-47FD-A7DE-7171-F0B06B0FB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BD9A6-ED4E-DA2D-CAA3-34620F990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D40D6-9D5D-AB60-A930-2CC39740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DCCCC-571A-42F2-F8FE-7DA4FDC7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477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B6B9F8-CB73-11BD-E143-A0C31DF2F4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88AB7E-BB9C-CF3B-5E20-849500798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66273-677A-CF20-37FB-A9D36316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20647-5505-8C98-71B8-BF4D860F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06433-1F08-8A5E-06A0-C6D76F7BE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192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7A23-F67A-6F74-B21C-0C89173A7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4F89-A7A4-2AE0-AC35-442C38EF3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73A37-DD60-F88E-B9FC-D5EB26B6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6989E-9A72-7EB0-6D26-052FE015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50D6A-2D86-D302-12AE-BFE75E37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827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E3B03-1C17-F3D8-640C-D9C09E16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A07B-B613-3FD8-AD34-D06FC2805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C7C3-8A0F-9167-3E55-E38E1947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F5406-0009-06B6-F31D-08AD5DA4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C6154-34A0-C990-2BF4-CE639B3A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653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0FB6-75E9-AFCF-7068-3A806CEE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DBFC9-7CDD-B357-2896-364E163E4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2B978-163E-33B7-E2E0-13E4C265F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19DBD-C204-2CAE-0AD4-E6358406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390B6-DF76-1AB1-8EA6-4A6828AF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C1928-6F15-0EF1-493D-61CE46E9B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370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2F51-B27D-BF97-029C-CAA97C29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176DD-F6AE-1F52-DC66-C723912B3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4AFD6-ABC5-BA37-BA5D-D6127A7A3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B2C3F-FB70-779E-F205-07F5E1542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50E4C-7782-6A84-1577-7AF2E3155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5EC86-9DBD-53DA-2EBE-6B4556CB8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FD05-4099-92BF-3416-273DC7FE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04EB41-B6E3-8490-8431-B50F195E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3063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2C37A-4A40-1173-DDBF-DD2577AE3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5FD92D-D8DB-5F29-EEE7-B5FE06EE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AFC65E-2A37-C0DD-F565-6C3D7389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5B8D0-EC8F-5D91-EDAF-524AA348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13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397D6D-7146-F683-F324-5DD338A8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4434B7-968B-5330-9D84-EA0E1EEAF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8E19F-E7F7-E5F6-0E22-25B324FD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658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93BFB-2219-3485-030E-FAEE4353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76178-63B7-AFED-660D-F3DC842E2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90130-A034-C140-9E05-F7C4F8F3E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FF149-0134-66CF-EDFC-E8BBD3C7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DBB77-CF02-8C3E-8D9D-6A7A22B5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A6469-53EA-7332-DDDF-CBD449E3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644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6141-F2EE-7595-65FB-0EBB2B9F1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86ED1B-EF36-FA65-E332-044E9F670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76173-471C-B597-4276-FCED20332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EE528-64F0-D674-EF76-82EFB76D3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09A2-807C-2E1D-0193-E6BA36FCD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158B-5C86-D88B-DAE7-38CEBC3D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761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77B6F-5442-AA90-1557-22D44365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D6BAD-680A-20D2-439D-B2C3CE86F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B32F-100E-4F6B-C7FF-116C0242A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F17EC-8A6D-4555-A4BD-FCAA6F9F2AE9}" type="datetimeFigureOut">
              <a:rPr lang="en-IN" smtClean="0"/>
              <a:t>20-11-2024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54C00-B935-9B89-CF92-14C480A56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CFB6-A080-AC13-3EAF-9E13EAAC4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C0955-5F17-4431-A926-2AB78CFD28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754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89DB876-EA71-7C71-10C9-B4A8FAF5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E0053A7-5AE2-1D05-AE87-9438FA089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1749" y="1998133"/>
            <a:ext cx="9908499" cy="441016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en-GB" sz="9600" b="1" dirty="0">
              <a:ln>
                <a:solidFill>
                  <a:schemeClr val="tx1"/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hi-IN" sz="1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लोध्र</a:t>
            </a:r>
            <a:r>
              <a:rPr lang="hi-IN" sz="5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r>
              <a:rPr lang="en-IN" sz="5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000080"/>
                </a:highlight>
              </a:rPr>
              <a:t>Botanical Name: </a:t>
            </a:r>
            <a:r>
              <a:rPr lang="en-IN" sz="59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000080"/>
                </a:highlight>
              </a:rPr>
              <a:t>Symplocos</a:t>
            </a:r>
            <a:r>
              <a:rPr lang="en-IN" sz="5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000080"/>
                </a:highlight>
              </a:rPr>
              <a:t> racemosa</a:t>
            </a:r>
          </a:p>
          <a:p>
            <a:r>
              <a:rPr lang="en-IN" sz="5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000080"/>
                </a:highlight>
              </a:rPr>
              <a:t>FAMILY: SYMPLOCACEAE</a:t>
            </a:r>
          </a:p>
          <a:p>
            <a:r>
              <a:rPr lang="en-IN" sz="5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000080"/>
                </a:highlight>
              </a:rPr>
              <a:t>Dr.AKHIL –T</a:t>
            </a:r>
          </a:p>
          <a:p>
            <a:r>
              <a:rPr lang="en-IN" sz="5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000080"/>
                </a:highlight>
              </a:rPr>
              <a:t>ASSOCIATE PROFESSOR</a:t>
            </a:r>
          </a:p>
          <a:p>
            <a:r>
              <a:rPr lang="en-IN" sz="5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000080"/>
                </a:highlight>
              </a:rPr>
              <a:t>DEPT.DRAVYAGUNA VIJNANA</a:t>
            </a:r>
          </a:p>
          <a:p>
            <a:r>
              <a:rPr lang="en-IN" sz="59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highlight>
                  <a:srgbClr val="000080"/>
                </a:highlight>
              </a:rPr>
              <a:t>K.S.V.A.M.C &amp; RC,GANGOH</a:t>
            </a:r>
          </a:p>
          <a:p>
            <a:endParaRPr lang="en-IN" b="1" dirty="0">
              <a:ln>
                <a:solidFill>
                  <a:schemeClr val="tx1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E5D9-07A2-5699-09FB-17BB0665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690" y="135467"/>
            <a:ext cx="7226508" cy="774127"/>
          </a:xfrm>
        </p:spPr>
        <p:txBody>
          <a:bodyPr>
            <a:normAutofit/>
          </a:bodyPr>
          <a:lstStyle/>
          <a:p>
            <a:r>
              <a:rPr lang="en-GB" sz="3600" b="1" dirty="0" err="1"/>
              <a:t>Symplocos</a:t>
            </a:r>
            <a:r>
              <a:rPr lang="en-GB" sz="3600" b="1" dirty="0"/>
              <a:t> </a:t>
            </a:r>
            <a:r>
              <a:rPr lang="en-GB" sz="3600" b="1" dirty="0" err="1"/>
              <a:t>cochinchinensis</a:t>
            </a:r>
            <a:endParaRPr lang="en-IN" sz="36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79FFA8-C6E2-A314-6FA1-0669B50D9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42" y="1047750"/>
            <a:ext cx="7143750" cy="476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130F6-12AD-D5D9-3D09-19D7FF26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16536" y="972521"/>
            <a:ext cx="6707543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2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B0D2BF-1593-0B9D-820F-F3BB20A5D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436584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D1C2C-292E-A072-F719-77C4C32D1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589" y="1670539"/>
            <a:ext cx="7824411" cy="43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9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9E60F-5106-D882-A275-12663F8F1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6293"/>
            <a:ext cx="10515600" cy="4351338"/>
          </a:xfrm>
        </p:spPr>
        <p:txBody>
          <a:bodyPr>
            <a:normAutofit/>
          </a:bodyPr>
          <a:lstStyle/>
          <a:p>
            <a:r>
              <a:rPr lang="en-IN" sz="4000" dirty="0"/>
              <a:t>Useful Parts: </a:t>
            </a:r>
            <a:r>
              <a:rPr lang="en-IN" sz="4000" dirty="0" err="1"/>
              <a:t>Tvak</a:t>
            </a:r>
            <a:r>
              <a:rPr lang="en-IN" sz="4000" dirty="0"/>
              <a:t> (Stem bark)</a:t>
            </a:r>
          </a:p>
          <a:p>
            <a:endParaRPr lang="en-IN" sz="4000" dirty="0"/>
          </a:p>
          <a:p>
            <a:r>
              <a:rPr lang="en-IN" sz="4000" dirty="0"/>
              <a:t>Important Phytoconstituents: Alkaloids (</a:t>
            </a:r>
            <a:r>
              <a:rPr lang="en-IN" sz="4000" dirty="0" err="1"/>
              <a:t>loturine</a:t>
            </a:r>
            <a:r>
              <a:rPr lang="en-IN" sz="4000" dirty="0"/>
              <a:t> and </a:t>
            </a:r>
            <a:r>
              <a:rPr lang="en-IN" sz="4000" dirty="0" err="1"/>
              <a:t>colloturine</a:t>
            </a:r>
            <a:r>
              <a:rPr lang="en-IN" sz="4000" dirty="0"/>
              <a:t>) and red colouring matter. (A.P.I Volume I)</a:t>
            </a:r>
          </a:p>
          <a:p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42838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21E7-4109-771D-E3F9-B1361C4B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780" y="140677"/>
            <a:ext cx="3477719" cy="67006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en-US" sz="4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4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Rasa </a:t>
            </a:r>
            <a:r>
              <a:rPr lang="en-US" sz="44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Panchaka</a:t>
            </a:r>
            <a:r>
              <a:rPr lang="en-US" sz="4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br>
              <a:rPr lang="en-IN" sz="44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BF97D-61C0-FDB9-353B-43ACE4D8C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0739"/>
            <a:ext cx="12192000" cy="6047261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Rasa:Kashaya</a:t>
            </a:r>
            <a:endParaRPr lang="en-I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Guna:Laghu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Ruksha</a:t>
            </a:r>
            <a:endParaRPr lang="en-I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Virya:Sheeta</a:t>
            </a:r>
            <a:endParaRPr lang="en-I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Vipaka:Katu</a:t>
            </a:r>
            <a:endParaRPr lang="en-I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Karma: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Chakshushya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Grahi</a:t>
            </a:r>
            <a:r>
              <a:rPr lang="en-US" sz="32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  </a:t>
            </a:r>
            <a:r>
              <a:rPr lang="en-US" sz="32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Sothahara</a:t>
            </a:r>
            <a:r>
              <a:rPr lang="en-US" sz="32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Jwarahara</a:t>
            </a:r>
            <a:r>
              <a:rPr lang="en-US" sz="32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Visaghna</a:t>
            </a:r>
            <a:endParaRPr lang="en-US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en-US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Doshaghnata:Kapha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pitta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shamaka</a:t>
            </a:r>
            <a:endParaRPr lang="en-I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Action on mala: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Graahi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I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Dhatu: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Raktastambhaka</a:t>
            </a:r>
            <a:endParaRPr lang="en-US" sz="32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Rogaghnata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Pradara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Pravahika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Shotha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Atisara</a:t>
            </a:r>
            <a:r>
              <a:rPr lang="en-US" sz="32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Raktapitta</a:t>
            </a:r>
            <a:endParaRPr lang="en-IN" sz="3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35981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975F-33D3-78A1-A341-F4258254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885" y="112427"/>
            <a:ext cx="8800475" cy="983990"/>
          </a:xfrm>
        </p:spPr>
        <p:txBody>
          <a:bodyPr/>
          <a:lstStyle/>
          <a:p>
            <a:r>
              <a:rPr lang="en-GB" dirty="0"/>
              <a:t>PHARMACOLOGICAL ACTIONS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942-A0EE-BA80-4D04-F71EA549F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410"/>
            <a:ext cx="10515600" cy="5846163"/>
          </a:xfrm>
        </p:spPr>
        <p:txBody>
          <a:bodyPr>
            <a:normAutofit/>
          </a:bodyPr>
          <a:lstStyle/>
          <a:p>
            <a:r>
              <a:rPr lang="en-IN" dirty="0"/>
              <a:t> Antioxidant</a:t>
            </a:r>
          </a:p>
          <a:p>
            <a:r>
              <a:rPr lang="en-IN" dirty="0"/>
              <a:t> Anti-acne</a:t>
            </a:r>
          </a:p>
          <a:p>
            <a:r>
              <a:rPr lang="en-IN" dirty="0"/>
              <a:t> Anti-ulcer </a:t>
            </a:r>
          </a:p>
          <a:p>
            <a:r>
              <a:rPr lang="en-IN" dirty="0"/>
              <a:t> Hypolipidemic</a:t>
            </a:r>
          </a:p>
          <a:p>
            <a:r>
              <a:rPr lang="en-IN" dirty="0"/>
              <a:t> Hepatoprotective</a:t>
            </a:r>
          </a:p>
          <a:p>
            <a:r>
              <a:rPr lang="en-IN" dirty="0"/>
              <a:t> Anticancer</a:t>
            </a:r>
          </a:p>
          <a:p>
            <a:r>
              <a:rPr lang="en-IN" dirty="0"/>
              <a:t> Anthelmintic</a:t>
            </a:r>
          </a:p>
          <a:p>
            <a:r>
              <a:rPr lang="en-IN" dirty="0"/>
              <a:t> </a:t>
            </a:r>
            <a:r>
              <a:rPr lang="en-IN" dirty="0" err="1"/>
              <a:t>Antiinflammatory</a:t>
            </a:r>
            <a:endParaRPr lang="en-IN" dirty="0"/>
          </a:p>
          <a:p>
            <a:r>
              <a:rPr lang="en-IN" dirty="0"/>
              <a:t> Antidiabetic</a:t>
            </a:r>
          </a:p>
          <a:p>
            <a:r>
              <a:rPr lang="en-IN" dirty="0"/>
              <a:t>Antibacterial</a:t>
            </a:r>
          </a:p>
        </p:txBody>
      </p:sp>
    </p:spTree>
    <p:extLst>
      <p:ext uri="{BB962C8B-B14F-4D97-AF65-F5344CB8AC3E}">
        <p14:creationId xmlns:p14="http://schemas.microsoft.com/office/powerpoint/2010/main" val="1389397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8010-0DB0-54F5-08BE-160C786A2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559" y="263993"/>
            <a:ext cx="6656882" cy="834088"/>
          </a:xfrm>
        </p:spPr>
        <p:txBody>
          <a:bodyPr/>
          <a:lstStyle/>
          <a:p>
            <a:r>
              <a:rPr lang="en-GB" dirty="0"/>
              <a:t>AMAYIKA PRAYOGAS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426C2-5F0F-326E-5FC7-EC2BDC2F3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2" y="1098081"/>
            <a:ext cx="11932170" cy="549592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Raktasrava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external application of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lodhrachurna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stops bleeding (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Su.Su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14/36)</a:t>
            </a:r>
            <a:endParaRPr lang="en-IN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Mukhadushika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Paste of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lodhra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spatika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is applied (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A.S.Su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37/5)</a:t>
            </a:r>
            <a:endParaRPr lang="en-IN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Pravahika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Lodhra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with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takra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B.P.Chi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2/120)</a:t>
            </a:r>
            <a:endParaRPr lang="en-IN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Pradara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Lodhrakalka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should be taken with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kwath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of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Nyagrodhatvak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Ch.chỉ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30/ 118)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Kushta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Bark </a:t>
            </a:r>
            <a:r>
              <a:rPr lang="en-US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lepa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is applied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Tarunya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pidaka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lepa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made with </a:t>
            </a:r>
            <a:r>
              <a:rPr lang="en-US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lodhra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sphatika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is applied over acne.</a:t>
            </a:r>
            <a:endParaRPr lang="en-IN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50974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39FB-E7A7-5D01-BAE3-2F2F06BA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FORMULATIONS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1F03F-DAFC-CB21-7478-816820EC0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95" y="1420891"/>
            <a:ext cx="11212643" cy="507198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Rodhrasava</a:t>
            </a: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 (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Lodhrasava</a:t>
            </a: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)-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Garbhasaya</a:t>
            </a: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Vikara</a:t>
            </a:r>
            <a:endParaRPr lang="en-IN" sz="3600" b="0" i="0" dirty="0">
              <a:solidFill>
                <a:srgbClr val="000000"/>
              </a:solidFill>
              <a:effectLst/>
              <a:latin typeface="ff7"/>
            </a:endParaRPr>
          </a:p>
          <a:p>
            <a:pPr algn="l">
              <a:lnSpc>
                <a:spcPct val="150000"/>
              </a:lnSpc>
            </a:pPr>
            <a:r>
              <a:rPr lang="en-IN" sz="3600" b="0" i="0" dirty="0">
                <a:solidFill>
                  <a:srgbClr val="000000"/>
                </a:solidFill>
                <a:effectLst/>
                <a:latin typeface="ff2"/>
              </a:rPr>
              <a:t>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Pushyanug</a:t>
            </a: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churna</a:t>
            </a: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-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Atisara,Yonidosa</a:t>
            </a:r>
            <a:endParaRPr lang="en-IN" sz="3600" b="0" i="0" dirty="0">
              <a:solidFill>
                <a:srgbClr val="000000"/>
              </a:solidFill>
              <a:effectLst/>
              <a:latin typeface="ff7"/>
            </a:endParaRPr>
          </a:p>
          <a:p>
            <a:pPr algn="l">
              <a:lnSpc>
                <a:spcPct val="150000"/>
              </a:lnSpc>
            </a:pP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Bruhat</a:t>
            </a: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gangadhar</a:t>
            </a: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churna</a:t>
            </a: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-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Atisara,Pravahika</a:t>
            </a:r>
            <a:endParaRPr lang="en-IN" sz="3600" b="0" i="0" dirty="0">
              <a:solidFill>
                <a:srgbClr val="000000"/>
              </a:solidFill>
              <a:effectLst/>
              <a:latin typeface="ff7"/>
            </a:endParaRPr>
          </a:p>
          <a:p>
            <a:pPr algn="l">
              <a:lnSpc>
                <a:spcPct val="150000"/>
              </a:lnSpc>
            </a:pPr>
            <a:r>
              <a:rPr lang="en-IN" sz="3600" dirty="0">
                <a:solidFill>
                  <a:srgbClr val="000000"/>
                </a:solidFill>
                <a:latin typeface="ff7"/>
              </a:rPr>
              <a:t> </a:t>
            </a:r>
            <a:r>
              <a:rPr lang="en-IN" sz="3600" dirty="0" err="1">
                <a:solidFill>
                  <a:srgbClr val="000000"/>
                </a:solidFill>
                <a:latin typeface="ff7"/>
              </a:rPr>
              <a:t>Lodhradi</a:t>
            </a:r>
            <a:r>
              <a:rPr lang="en-IN" sz="3600" dirty="0">
                <a:solidFill>
                  <a:srgbClr val="000000"/>
                </a:solidFill>
                <a:latin typeface="ff7"/>
              </a:rPr>
              <a:t> </a:t>
            </a:r>
            <a:r>
              <a:rPr lang="en-IN" sz="3600" dirty="0" err="1">
                <a:solidFill>
                  <a:srgbClr val="000000"/>
                </a:solidFill>
                <a:latin typeface="ff7"/>
              </a:rPr>
              <a:t>Kwath</a:t>
            </a:r>
            <a:r>
              <a:rPr lang="en-IN" sz="3600" dirty="0">
                <a:solidFill>
                  <a:srgbClr val="000000"/>
                </a:solidFill>
                <a:latin typeface="ff7"/>
              </a:rPr>
              <a:t>- </a:t>
            </a:r>
            <a:r>
              <a:rPr lang="en-IN" sz="3600" dirty="0" err="1">
                <a:solidFill>
                  <a:srgbClr val="000000"/>
                </a:solidFill>
                <a:latin typeface="ff7"/>
              </a:rPr>
              <a:t>Pittaja</a:t>
            </a:r>
            <a:r>
              <a:rPr lang="en-IN" sz="3600" dirty="0">
                <a:solidFill>
                  <a:srgbClr val="000000"/>
                </a:solidFill>
                <a:latin typeface="ff7"/>
              </a:rPr>
              <a:t> </a:t>
            </a:r>
            <a:r>
              <a:rPr lang="en-IN" sz="3600" dirty="0" err="1">
                <a:solidFill>
                  <a:srgbClr val="000000"/>
                </a:solidFill>
                <a:latin typeface="ff7"/>
              </a:rPr>
              <a:t>Jwara</a:t>
            </a:r>
            <a:endParaRPr lang="en-IN" sz="3600" dirty="0">
              <a:solidFill>
                <a:srgbClr val="000000"/>
              </a:solidFill>
              <a:latin typeface="ff7"/>
            </a:endParaRPr>
          </a:p>
          <a:p>
            <a:pPr algn="l">
              <a:lnSpc>
                <a:spcPct val="150000"/>
              </a:lnSpc>
            </a:pPr>
            <a:r>
              <a:rPr lang="en-IN" sz="3600" b="0" i="0" dirty="0">
                <a:solidFill>
                  <a:srgbClr val="000000"/>
                </a:solidFill>
                <a:effectLst/>
                <a:latin typeface="ff7"/>
              </a:rPr>
              <a:t> </a:t>
            </a:r>
            <a:r>
              <a:rPr lang="en-IN" sz="3600" b="0" i="0" dirty="0" err="1">
                <a:solidFill>
                  <a:srgbClr val="000000"/>
                </a:solidFill>
                <a:effectLst/>
                <a:latin typeface="ff7"/>
              </a:rPr>
              <a:t>Lodhr</a:t>
            </a:r>
            <a:r>
              <a:rPr lang="en-IN" sz="3600" dirty="0" err="1">
                <a:solidFill>
                  <a:srgbClr val="000000"/>
                </a:solidFill>
                <a:latin typeface="ff7"/>
              </a:rPr>
              <a:t>otpaladi</a:t>
            </a:r>
            <a:r>
              <a:rPr lang="en-IN" sz="3600" dirty="0">
                <a:solidFill>
                  <a:srgbClr val="000000"/>
                </a:solidFill>
                <a:latin typeface="ff7"/>
              </a:rPr>
              <a:t> </a:t>
            </a:r>
            <a:r>
              <a:rPr lang="en-IN" sz="3600" dirty="0" err="1">
                <a:solidFill>
                  <a:srgbClr val="000000"/>
                </a:solidFill>
                <a:latin typeface="ff7"/>
              </a:rPr>
              <a:t>Kwath</a:t>
            </a:r>
            <a:r>
              <a:rPr lang="en-IN" sz="3600" dirty="0">
                <a:solidFill>
                  <a:srgbClr val="000000"/>
                </a:solidFill>
                <a:latin typeface="ff7"/>
              </a:rPr>
              <a:t>-  </a:t>
            </a:r>
            <a:r>
              <a:rPr lang="en-IN" sz="3600" dirty="0" err="1">
                <a:solidFill>
                  <a:srgbClr val="000000"/>
                </a:solidFill>
                <a:latin typeface="ff7"/>
              </a:rPr>
              <a:t>Pittaja</a:t>
            </a:r>
            <a:r>
              <a:rPr lang="en-IN" sz="3600" dirty="0">
                <a:solidFill>
                  <a:srgbClr val="000000"/>
                </a:solidFill>
                <a:latin typeface="ff7"/>
              </a:rPr>
              <a:t> </a:t>
            </a:r>
            <a:r>
              <a:rPr lang="en-IN" sz="3600" dirty="0" err="1">
                <a:solidFill>
                  <a:srgbClr val="000000"/>
                </a:solidFill>
                <a:latin typeface="ff7"/>
              </a:rPr>
              <a:t>Jwara</a:t>
            </a:r>
            <a:endParaRPr lang="en-IN" sz="3600" b="0" i="0" dirty="0">
              <a:solidFill>
                <a:srgbClr val="000000"/>
              </a:solidFill>
              <a:effectLst/>
              <a:latin typeface="ff7"/>
            </a:endParaRPr>
          </a:p>
          <a:p>
            <a:pPr>
              <a:lnSpc>
                <a:spcPct val="150000"/>
              </a:lnSpc>
            </a:pP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072102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6FBD-4E14-587A-D6D3-0A8F5E7F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213" y="142407"/>
            <a:ext cx="5257800" cy="879059"/>
          </a:xfrm>
        </p:spPr>
        <p:txBody>
          <a:bodyPr/>
          <a:lstStyle/>
          <a:p>
            <a:r>
              <a:rPr lang="en-GB" dirty="0"/>
              <a:t>SYNONYMS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EC956-3118-80DF-79AA-527902FFC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55" y="1021466"/>
            <a:ext cx="11452485" cy="56941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i-IN" dirty="0"/>
              <a:t>रोघ्र/ लोध्र = रुणन्छि व्रर्ण इति रोघ्रः । रलयोरैक्यात् लोध्रोऽपि। </a:t>
            </a:r>
            <a:r>
              <a:rPr lang="en-IN" dirty="0" err="1"/>
              <a:t>Lodhra</a:t>
            </a:r>
            <a:r>
              <a:rPr lang="en-IN" dirty="0"/>
              <a:t>/</a:t>
            </a:r>
            <a:r>
              <a:rPr lang="en-IN" dirty="0" err="1"/>
              <a:t>Rodhra</a:t>
            </a:r>
            <a:r>
              <a:rPr lang="en-IN" dirty="0"/>
              <a:t> has </a:t>
            </a:r>
            <a:r>
              <a:rPr lang="en-IN" dirty="0" err="1"/>
              <a:t>Vranashdhana</a:t>
            </a:r>
            <a:r>
              <a:rPr lang="en-IN" dirty="0"/>
              <a:t> and </a:t>
            </a:r>
            <a:r>
              <a:rPr lang="en-IN" dirty="0" err="1"/>
              <a:t>Ropana</a:t>
            </a:r>
            <a:r>
              <a:rPr lang="en-IN" dirty="0"/>
              <a:t> action.</a:t>
            </a:r>
          </a:p>
          <a:p>
            <a:pPr>
              <a:lnSpc>
                <a:spcPct val="100000"/>
              </a:lnSpc>
            </a:pP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Shaatvaraka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:-found abundantly in hilly regions.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Tilaka :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Having beautiful flowers</a:t>
            </a:r>
            <a:endParaRPr lang="en-IN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Bhillataru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Known to tribal people as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Bhilli</a:t>
            </a:r>
            <a:endParaRPr lang="en-IN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Tirita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: Inflorescence is golden in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colour</a:t>
            </a:r>
            <a:endParaRPr lang="en-US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Ghanatvak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Bruhattvak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Sthulatvak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: Thick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Bark</a:t>
            </a:r>
            <a:endParaRPr lang="en-IN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गालवः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Produces watering of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eyesगालयतिखावयति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अक्षि</a:t>
            </a:r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।</a:t>
            </a:r>
            <a:endParaRPr lang="en-IN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</a:pPr>
            <a:endParaRPr lang="en-IN" sz="2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6025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E5467D-8596-F34A-A2C2-C8C3881A7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926" y="580900"/>
            <a:ext cx="10824148" cy="47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3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7D082-E00C-4A1A-9345-6CAA259DE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387013"/>
            <a:ext cx="12057089" cy="3450469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F5616E-BFF7-28C0-C1F1-3FCE7FCA9960}"/>
              </a:ext>
            </a:extLst>
          </p:cNvPr>
          <p:cNvSpPr txBox="1"/>
          <p:nvPr/>
        </p:nvSpPr>
        <p:spPr>
          <a:xfrm>
            <a:off x="961868" y="3837482"/>
            <a:ext cx="104031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Bhavaprakasha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Nighantu:-    1. LODHRA</a:t>
            </a:r>
          </a:p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2. PATTIKA LODHRA</a:t>
            </a:r>
          </a:p>
          <a:p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Dhanwanthari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Nighantu:-       1. LODHRA</a:t>
            </a:r>
          </a:p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2. KRAMUKA</a:t>
            </a:r>
          </a:p>
          <a:p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6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DE567-73C3-87E5-67FD-89F5F550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667" y="174052"/>
            <a:ext cx="6986666" cy="1013970"/>
          </a:xfrm>
        </p:spPr>
        <p:txBody>
          <a:bodyPr/>
          <a:lstStyle/>
          <a:p>
            <a:r>
              <a:rPr lang="en-GB" dirty="0"/>
              <a:t>BOTANICAL DESCRIPTION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2197E-00AD-259F-7961-4833DC457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833" y="1188022"/>
            <a:ext cx="11677337" cy="5495926"/>
          </a:xfrm>
        </p:spPr>
        <p:txBody>
          <a:bodyPr/>
          <a:lstStyle/>
          <a:p>
            <a:r>
              <a:rPr lang="en-GB" b="0" i="0" dirty="0" err="1">
                <a:solidFill>
                  <a:srgbClr val="111111"/>
                </a:solidFill>
                <a:effectLst/>
                <a:latin typeface="-apple-system"/>
              </a:rPr>
              <a:t>Lodhra</a:t>
            </a:r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 is an evergreen medium size tree with height of </a:t>
            </a:r>
            <a:r>
              <a:rPr lang="en-GB" dirty="0">
                <a:solidFill>
                  <a:srgbClr val="111111"/>
                </a:solidFill>
                <a:latin typeface="-apple-system"/>
              </a:rPr>
              <a:t>20 ft.</a:t>
            </a:r>
            <a:endParaRPr lang="en-GB" b="0" i="0" dirty="0">
              <a:solidFill>
                <a:srgbClr val="111111"/>
              </a:solidFill>
              <a:effectLst/>
              <a:latin typeface="-apple-system"/>
            </a:endParaRPr>
          </a:p>
          <a:p>
            <a:r>
              <a:rPr lang="en-GB" b="0" i="0" dirty="0">
                <a:solidFill>
                  <a:srgbClr val="1A202C"/>
                </a:solidFill>
                <a:effectLst/>
                <a:latin typeface="-apple-system"/>
              </a:rPr>
              <a:t>Bark greyish, </a:t>
            </a:r>
            <a:r>
              <a:rPr lang="en-GB" b="0" i="0" dirty="0" err="1">
                <a:solidFill>
                  <a:srgbClr val="1A202C"/>
                </a:solidFill>
                <a:effectLst/>
                <a:latin typeface="-apple-system"/>
              </a:rPr>
              <a:t>lenticellate</a:t>
            </a:r>
            <a:r>
              <a:rPr lang="en-GB" b="0" i="0" dirty="0">
                <a:solidFill>
                  <a:srgbClr val="1A202C"/>
                </a:solidFill>
                <a:effectLst/>
                <a:latin typeface="-apple-system"/>
              </a:rPr>
              <a:t>; blaze cream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DACF18-3929-E5D5-5C22-AA6D9CE76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79" y="1752288"/>
            <a:ext cx="3571875" cy="476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22FDD-F36A-1D74-9E86-F5BA0306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33" y="2201992"/>
            <a:ext cx="6466854" cy="43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17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1D0C-691D-5594-E73F-6407294DB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1" y="0"/>
            <a:ext cx="11872209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Leaves simple, alternate, 7-15 x 3-6 cm, elliptic or elliptic-obovate, tip pointed to tapering, margin rounded toothed-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sawtoothed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hairless, shiny, leathery; leaf-stalk 6-15 mm long, slender; lateral nerves 6-12 pairs. 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E9A90-2D87-D652-FEA8-C80811F9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024"/>
          <a:stretch/>
        </p:blipFill>
        <p:spPr>
          <a:xfrm>
            <a:off x="227351" y="2094329"/>
            <a:ext cx="5526373" cy="4763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03091-C426-C901-6C71-091174E1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54" y="2094329"/>
            <a:ext cx="6210925" cy="47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96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7E39DD-A0D9-73FC-32C4-A14D304E3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010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7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96874-5536-4973-BCA2-F74E6B2E1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1" y="164891"/>
            <a:ext cx="12042099" cy="6693107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Flowers bisexual,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Inflorescence axillary racemes, up to 14 cm long, tomentose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A202C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1A202C"/>
                </a:solidFill>
                <a:latin typeface="-apple-system"/>
              </a:rPr>
              <a:t>White fading yellow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19898-6E87-10BD-640E-3F3BBC26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094"/>
          <a:stretch/>
        </p:blipFill>
        <p:spPr>
          <a:xfrm>
            <a:off x="359765" y="1753849"/>
            <a:ext cx="4527028" cy="4939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C14CF-D6DB-FD5B-3321-666742D5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289" y="1753846"/>
            <a:ext cx="4412106" cy="49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11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1544F-BEBA-471F-6789-1088EE8F4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82" y="116745"/>
            <a:ext cx="12012118" cy="6568867"/>
          </a:xfrm>
        </p:spPr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Fruit a drupe 15 x 5 mm, ovoid, shallowly furrowed, seeds 1-2, oblong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F72AF-990A-02D3-B3AB-5F3923E0F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597" y="661724"/>
            <a:ext cx="4650462" cy="6051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69DF4A-AF9E-C527-4C9F-12F9877D1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" y="1287790"/>
            <a:ext cx="7347857" cy="4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9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446</Words>
  <Application>Microsoft Office PowerPoint</Application>
  <PresentationFormat>Widescreen</PresentationFormat>
  <Paragraphs>70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-apple-system</vt:lpstr>
      <vt:lpstr>Arial</vt:lpstr>
      <vt:lpstr>Calibri</vt:lpstr>
      <vt:lpstr>Calibri Light</vt:lpstr>
      <vt:lpstr>ff2</vt:lpstr>
      <vt:lpstr>ff7</vt:lpstr>
      <vt:lpstr>Times New Roman</vt:lpstr>
      <vt:lpstr>Wingdings</vt:lpstr>
      <vt:lpstr>Office Theme</vt:lpstr>
      <vt:lpstr>PowerPoint Presentation</vt:lpstr>
      <vt:lpstr>SYNONYMS</vt:lpstr>
      <vt:lpstr>PowerPoint Presentation</vt:lpstr>
      <vt:lpstr>PowerPoint Presentation</vt:lpstr>
      <vt:lpstr>BOTANICAL DESCRIPTION</vt:lpstr>
      <vt:lpstr>PowerPoint Presentation</vt:lpstr>
      <vt:lpstr>PowerPoint Presentation</vt:lpstr>
      <vt:lpstr>PowerPoint Presentation</vt:lpstr>
      <vt:lpstr>PowerPoint Presentation</vt:lpstr>
      <vt:lpstr>Symplocos cochinchinensis</vt:lpstr>
      <vt:lpstr>PowerPoint Presentation</vt:lpstr>
      <vt:lpstr>PowerPoint Presentation</vt:lpstr>
      <vt:lpstr> Rasa Panchaka: </vt:lpstr>
      <vt:lpstr>PHARMACOLOGICAL ACTIONS</vt:lpstr>
      <vt:lpstr>AMAYIKA PRAYOGAS</vt:lpstr>
      <vt:lpstr>FORMULATIONS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7</cp:revision>
  <dcterms:created xsi:type="dcterms:W3CDTF">2024-10-20T15:34:53Z</dcterms:created>
  <dcterms:modified xsi:type="dcterms:W3CDTF">2024-11-20T14:21:20Z</dcterms:modified>
</cp:coreProperties>
</file>