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sldIdLst>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slide" Target="slides/slide11.xml" /><Relationship Id="rId18" Type="http://schemas.openxmlformats.org/officeDocument/2006/relationships/slide" Target="slides/slide16.xml" /><Relationship Id="rId26" Type="http://schemas.openxmlformats.org/officeDocument/2006/relationships/slide" Target="slides/slide24.xml" /><Relationship Id="rId39" Type="http://schemas.openxmlformats.org/officeDocument/2006/relationships/theme" Target="theme/theme1.xml" /><Relationship Id="rId3" Type="http://schemas.openxmlformats.org/officeDocument/2006/relationships/slide" Target="slides/slide1.xml" /><Relationship Id="rId21" Type="http://schemas.openxmlformats.org/officeDocument/2006/relationships/slide" Target="slides/slide19.xml" /><Relationship Id="rId34" Type="http://schemas.openxmlformats.org/officeDocument/2006/relationships/slide" Target="slides/slide32.xml" /><Relationship Id="rId7" Type="http://schemas.openxmlformats.org/officeDocument/2006/relationships/slide" Target="slides/slide5.xml" /><Relationship Id="rId12" Type="http://schemas.openxmlformats.org/officeDocument/2006/relationships/slide" Target="slides/slide10.xml" /><Relationship Id="rId17" Type="http://schemas.openxmlformats.org/officeDocument/2006/relationships/slide" Target="slides/slide15.xml" /><Relationship Id="rId25" Type="http://schemas.openxmlformats.org/officeDocument/2006/relationships/slide" Target="slides/slide23.xml" /><Relationship Id="rId33" Type="http://schemas.openxmlformats.org/officeDocument/2006/relationships/slide" Target="slides/slide31.xml" /><Relationship Id="rId38" Type="http://schemas.openxmlformats.org/officeDocument/2006/relationships/viewProps" Target="viewProps.xml" /><Relationship Id="rId2" Type="http://schemas.openxmlformats.org/officeDocument/2006/relationships/slideMaster" Target="slideMasters/slideMaster2.xml" /><Relationship Id="rId16" Type="http://schemas.openxmlformats.org/officeDocument/2006/relationships/slide" Target="slides/slide14.xml" /><Relationship Id="rId20" Type="http://schemas.openxmlformats.org/officeDocument/2006/relationships/slide" Target="slides/slide18.xml" /><Relationship Id="rId29" Type="http://schemas.openxmlformats.org/officeDocument/2006/relationships/slide" Target="slides/slide27.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24" Type="http://schemas.openxmlformats.org/officeDocument/2006/relationships/slide" Target="slides/slide22.xml" /><Relationship Id="rId32" Type="http://schemas.openxmlformats.org/officeDocument/2006/relationships/slide" Target="slides/slide30.xml" /><Relationship Id="rId37" Type="http://schemas.openxmlformats.org/officeDocument/2006/relationships/presProps" Target="presProps.xml" /><Relationship Id="rId40" Type="http://schemas.openxmlformats.org/officeDocument/2006/relationships/tableStyles" Target="tableStyles.xml" /><Relationship Id="rId5" Type="http://schemas.openxmlformats.org/officeDocument/2006/relationships/slide" Target="slides/slide3.xml" /><Relationship Id="rId15" Type="http://schemas.openxmlformats.org/officeDocument/2006/relationships/slide" Target="slides/slide13.xml" /><Relationship Id="rId23" Type="http://schemas.openxmlformats.org/officeDocument/2006/relationships/slide" Target="slides/slide21.xml" /><Relationship Id="rId28" Type="http://schemas.openxmlformats.org/officeDocument/2006/relationships/slide" Target="slides/slide26.xml" /><Relationship Id="rId36" Type="http://schemas.openxmlformats.org/officeDocument/2006/relationships/notesMaster" Target="notesMasters/notesMaster1.xml" /><Relationship Id="rId10" Type="http://schemas.openxmlformats.org/officeDocument/2006/relationships/slide" Target="slides/slide8.xml" /><Relationship Id="rId19" Type="http://schemas.openxmlformats.org/officeDocument/2006/relationships/slide" Target="slides/slide17.xml" /><Relationship Id="rId31" Type="http://schemas.openxmlformats.org/officeDocument/2006/relationships/slide" Target="slides/slide29.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slide" Target="slides/slide12.xml" /><Relationship Id="rId22" Type="http://schemas.openxmlformats.org/officeDocument/2006/relationships/slide" Target="slides/slide20.xml" /><Relationship Id="rId27" Type="http://schemas.openxmlformats.org/officeDocument/2006/relationships/slide" Target="slides/slide25.xml" /><Relationship Id="rId30" Type="http://schemas.openxmlformats.org/officeDocument/2006/relationships/slide" Target="slides/slide28.xml" /><Relationship Id="rId35" Type="http://schemas.openxmlformats.org/officeDocument/2006/relationships/slide" Target="slides/slide3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B4E222-F13C-4077-A2E9-40F696104A35}" type="datetimeFigureOut">
              <a:rPr lang="en-US" smtClean="0"/>
              <a:pPr/>
              <a:t>6/26/2024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96A2FB-7E38-4447-AAAA-4F19E467F00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285BC40-F2FD-43CD-B47A-0A1EA7BB1F6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1ECA70-A86C-41DA-B58E-8D7BBF86E5AF}"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1ECA70-A86C-41DA-B58E-8D7BBF86E5AF}"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1ECA70-A86C-41DA-B58E-8D7BBF86E5AF}"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2CA5F066-5D9A-4A9B-8541-B8D7FCC93448}" type="datetime1">
              <a:rPr lang="en-IN" smtClean="0"/>
              <a:pPr/>
              <a:t>26-06-2024</a:t>
            </a:fld>
            <a:endParaRPr lang="en-IN" dirty="0"/>
          </a:p>
        </p:txBody>
      </p:sp>
      <p:sp>
        <p:nvSpPr>
          <p:cNvPr id="17" name="Footer Placeholder 16"/>
          <p:cNvSpPr>
            <a:spLocks noGrp="1"/>
          </p:cNvSpPr>
          <p:nvPr>
            <p:ph type="ftr" sz="quarter" idx="11"/>
          </p:nvPr>
        </p:nvSpPr>
        <p:spPr/>
        <p:txBody>
          <a:bodyPr/>
          <a:lstStyle/>
          <a:p>
            <a:endParaRPr lang="en-IN"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B5F4BB7-C1A7-4C69-A324-E6D51BF6A48B}" type="slidenum">
              <a:rPr lang="en-IN" smtClean="0"/>
              <a:pPr/>
              <a:t>‹#›</a:t>
            </a:fld>
            <a:endParaRPr lang="en-IN"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5C102D29-87D1-4E00-8D32-3D1FA75CFDC1}" type="datetime1">
              <a:rPr lang="en-IN" smtClean="0"/>
              <a:pPr/>
              <a:t>26-06-2024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B5F4BB7-C1A7-4C69-A324-E6D51BF6A48B}" type="slidenum">
              <a:rPr lang="en-IN" smtClean="0"/>
              <a:pPr/>
              <a:t>‹#›</a:t>
            </a:fld>
            <a:endParaRPr lang="en-IN"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A9F3FDB-C895-4F8E-ACBF-3FDDAC0DD9B6}" type="datetime1">
              <a:rPr lang="en-IN" smtClean="0"/>
              <a:pPr/>
              <a:t>26-06-2024</a:t>
            </a:fld>
            <a:endParaRPr lang="en-IN" dirty="0"/>
          </a:p>
        </p:txBody>
      </p:sp>
      <p:sp>
        <p:nvSpPr>
          <p:cNvPr id="5" name="Footer Placeholder 4"/>
          <p:cNvSpPr>
            <a:spLocks noGrp="1"/>
          </p:cNvSpPr>
          <p:nvPr>
            <p:ph type="ftr" sz="quarter" idx="11"/>
          </p:nvPr>
        </p:nvSpPr>
        <p:spPr>
          <a:xfrm>
            <a:off x="800100" y="6172200"/>
            <a:ext cx="4000500" cy="457200"/>
          </a:xfrm>
        </p:spPr>
        <p:txBody>
          <a:bodyPr/>
          <a:lstStyle/>
          <a:p>
            <a:endParaRPr lang="en-IN"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6B5F4BB7-C1A7-4C69-A324-E6D51BF6A48B}"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24BA586-4FBC-43DB-902E-4B0D2C8098DE}" type="datetime1">
              <a:rPr lang="en-IN" smtClean="0"/>
              <a:pPr/>
              <a:t>26-06-2024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6B5F4BB7-C1A7-4C69-A324-E6D51BF6A48B}" type="slidenum">
              <a:rPr lang="en-IN" smtClean="0"/>
              <a:pPr/>
              <a:t>‹#›</a:t>
            </a:fld>
            <a:endParaRPr lang="en-IN"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E7B3C19-148E-4549-BFD4-7AF3DC3D34FB}" type="datetime1">
              <a:rPr lang="en-IN" smtClean="0"/>
              <a:pPr/>
              <a:t>26-06-2024</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6B5F4BB7-C1A7-4C69-A324-E6D51BF6A48B}" type="slidenum">
              <a:rPr lang="en-IN" smtClean="0"/>
              <a:pPr/>
              <a:t>‹#›</a:t>
            </a:fld>
            <a:endParaRPr lang="en-IN"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07C8A69-B39E-4114-A7EC-F3DFD594451C}" type="datetime1">
              <a:rPr lang="en-IN" smtClean="0"/>
              <a:pPr/>
              <a:t>26-06-2024</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6B5F4BB7-C1A7-4C69-A324-E6D51BF6A48B}" type="slidenum">
              <a:rPr lang="en-IN" smtClean="0"/>
              <a:pPr/>
              <a:t>‹#›</a:t>
            </a:fld>
            <a:endParaRPr lang="en-IN"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9CF488-630D-401B-A052-3E8717B1A64F}" type="datetime1">
              <a:rPr lang="en-IN" smtClean="0"/>
              <a:pPr/>
              <a:t>26-06-2024</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6B5F4BB7-C1A7-4C69-A324-E6D51BF6A48B}" type="slidenum">
              <a:rPr lang="en-IN" smtClean="0"/>
              <a:pPr/>
              <a:t>‹#›</a:t>
            </a:fld>
            <a:endParaRPr lang="en-IN"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0B1F99D-9D74-45C5-AA43-5D3C6DF452CC}" type="datetime1">
              <a:rPr lang="en-IN" smtClean="0"/>
              <a:pPr/>
              <a:t>26-06-2024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6B5F4BB7-C1A7-4C69-A324-E6D51BF6A48B}" type="slidenum">
              <a:rPr lang="en-IN" smtClean="0"/>
              <a:pPr/>
              <a:t>‹#›</a:t>
            </a:fld>
            <a:endParaRPr lang="en-IN"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1ECA70-A86C-41DA-B58E-8D7BBF86E5AF}"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D6D5E35-02C5-4BDF-A087-90A8317B3EA4}" type="datetime1">
              <a:rPr lang="en-IN" smtClean="0"/>
              <a:pPr/>
              <a:t>26-06-2024</a:t>
            </a:fld>
            <a:endParaRPr lang="en-IN" dirty="0"/>
          </a:p>
        </p:txBody>
      </p:sp>
      <p:sp>
        <p:nvSpPr>
          <p:cNvPr id="6" name="Footer Placeholder 5"/>
          <p:cNvSpPr>
            <a:spLocks noGrp="1"/>
          </p:cNvSpPr>
          <p:nvPr>
            <p:ph type="ftr" sz="quarter" idx="11"/>
          </p:nvPr>
        </p:nvSpPr>
        <p:spPr>
          <a:xfrm>
            <a:off x="914400" y="6172200"/>
            <a:ext cx="3886200" cy="457200"/>
          </a:xfrm>
        </p:spPr>
        <p:txBody>
          <a:bodyPr/>
          <a:lstStyle/>
          <a:p>
            <a:endParaRPr lang="en-IN" dirty="0"/>
          </a:p>
        </p:txBody>
      </p:sp>
      <p:sp>
        <p:nvSpPr>
          <p:cNvPr id="7" name="Slide Number Placeholder 6"/>
          <p:cNvSpPr>
            <a:spLocks noGrp="1"/>
          </p:cNvSpPr>
          <p:nvPr>
            <p:ph type="sldNum" sz="quarter" idx="12"/>
          </p:nvPr>
        </p:nvSpPr>
        <p:spPr>
          <a:xfrm>
            <a:off x="146304" y="6208776"/>
            <a:ext cx="457200" cy="457200"/>
          </a:xfrm>
        </p:spPr>
        <p:txBody>
          <a:bodyPr/>
          <a:lstStyle/>
          <a:p>
            <a:fld id="{6B5F4BB7-C1A7-4C69-A324-E6D51BF6A48B}" type="slidenum">
              <a:rPr lang="en-IN" smtClean="0"/>
              <a:pPr/>
              <a:t>‹#›</a:t>
            </a:fld>
            <a:endParaRPr lang="en-IN"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7F801AC-C833-407B-9543-BB2F3A705D52}" type="datetime1">
              <a:rPr lang="en-IN" smtClean="0"/>
              <a:pPr/>
              <a:t>26-06-2024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B5F4BB7-C1A7-4C69-A324-E6D51BF6A48B}" type="slidenum">
              <a:rPr lang="en-IN" smtClean="0"/>
              <a:pPr/>
              <a:t>‹#›</a:t>
            </a:fld>
            <a:endParaRPr lang="en-IN"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7710CF0-A1B1-4BDC-A099-9D5D7CA47CB2}" type="datetime1">
              <a:rPr lang="en-IN" smtClean="0"/>
              <a:pPr/>
              <a:t>26-06-2024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6B5F4BB7-C1A7-4C69-A324-E6D51BF6A48B}"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1ECA70-A86C-41DA-B58E-8D7BBF86E5AF}" type="datetimeFigureOut">
              <a:rPr lang="en-US" smtClean="0"/>
              <a:pPr/>
              <a:t>6/26/2024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1ECA70-A86C-41DA-B58E-8D7BBF86E5AF}"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1ECA70-A86C-41DA-B58E-8D7BBF86E5AF}" type="datetimeFigureOut">
              <a:rPr lang="en-US" smtClean="0"/>
              <a:pPr/>
              <a:t>6/26/2024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1ECA70-A86C-41DA-B58E-8D7BBF86E5AF}" type="datetimeFigureOut">
              <a:rPr lang="en-US" smtClean="0"/>
              <a:pPr/>
              <a:t>6/26/2024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1ECA70-A86C-41DA-B58E-8D7BBF86E5AF}" type="datetimeFigureOut">
              <a:rPr lang="en-US" smtClean="0"/>
              <a:pPr/>
              <a:t>6/26/2024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1ECA70-A86C-41DA-B58E-8D7BBF86E5AF}"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1ECA70-A86C-41DA-B58E-8D7BBF86E5AF}" type="datetimeFigureOut">
              <a:rPr lang="en-US" smtClean="0"/>
              <a:pPr/>
              <a:t>6/26/2024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6612BD-A908-4618-85F1-F4DA84F390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 /><Relationship Id="rId3" Type="http://schemas.openxmlformats.org/officeDocument/2006/relationships/slideLayout" Target="../slideLayouts/slideLayout14.xml" /><Relationship Id="rId7" Type="http://schemas.openxmlformats.org/officeDocument/2006/relationships/slideLayout" Target="../slideLayouts/slideLayout18.xml" /><Relationship Id="rId12" Type="http://schemas.openxmlformats.org/officeDocument/2006/relationships/theme" Target="../theme/theme2.xml" /><Relationship Id="rId2" Type="http://schemas.openxmlformats.org/officeDocument/2006/relationships/slideLayout" Target="../slideLayouts/slideLayout13.xml" /><Relationship Id="rId1" Type="http://schemas.openxmlformats.org/officeDocument/2006/relationships/slideLayout" Target="../slideLayouts/slideLayout12.xml" /><Relationship Id="rId6" Type="http://schemas.openxmlformats.org/officeDocument/2006/relationships/slideLayout" Target="../slideLayouts/slideLayout17.xml" /><Relationship Id="rId11" Type="http://schemas.openxmlformats.org/officeDocument/2006/relationships/slideLayout" Target="../slideLayouts/slideLayout22.xml" /><Relationship Id="rId5" Type="http://schemas.openxmlformats.org/officeDocument/2006/relationships/slideLayout" Target="../slideLayouts/slideLayout16.xml" /><Relationship Id="rId10" Type="http://schemas.openxmlformats.org/officeDocument/2006/relationships/slideLayout" Target="../slideLayouts/slideLayout21.xml" /><Relationship Id="rId4" Type="http://schemas.openxmlformats.org/officeDocument/2006/relationships/slideLayout" Target="../slideLayouts/slideLayout15.xml" /><Relationship Id="rId9" Type="http://schemas.openxmlformats.org/officeDocument/2006/relationships/slideLayout" Target="../slideLayouts/slideLayout20.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ECA70-A86C-41DA-B58E-8D7BBF86E5AF}" type="datetimeFigureOut">
              <a:rPr lang="en-US" smtClean="0"/>
              <a:pPr/>
              <a:t>6/26/2024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6612BD-A908-4618-85F1-F4DA84F390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8AF4F99-1EDC-467D-8332-E283EA36A5CE}" type="datetime1">
              <a:rPr lang="en-IN" smtClean="0"/>
              <a:pPr/>
              <a:t>26-06-2024</a:t>
            </a:fld>
            <a:endParaRPr lang="en-IN"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B5F4BB7-C1A7-4C69-A324-E6D51BF6A48B}"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b="1" dirty="0">
                <a:solidFill>
                  <a:schemeClr val="accent6">
                    <a:lumMod val="75000"/>
                  </a:schemeClr>
                </a:solidFill>
                <a:latin typeface="Lucida Handwriting" pitchFamily="66" charset="0"/>
                <a:cs typeface="Times New Roman" pitchFamily="18" charset="0"/>
              </a:rPr>
              <a:t>Lecture - 15</a:t>
            </a:r>
          </a:p>
        </p:txBody>
      </p:sp>
      <p:sp>
        <p:nvSpPr>
          <p:cNvPr id="4" name="TextBox 3"/>
          <p:cNvSpPr txBox="1"/>
          <p:nvPr/>
        </p:nvSpPr>
        <p:spPr>
          <a:xfrm>
            <a:off x="1600200" y="3886200"/>
            <a:ext cx="6019800" cy="707886"/>
          </a:xfrm>
          <a:prstGeom prst="rect">
            <a:avLst/>
          </a:prstGeom>
          <a:noFill/>
        </p:spPr>
        <p:txBody>
          <a:bodyPr wrap="square" rtlCol="0">
            <a:spAutoFit/>
          </a:bodyPr>
          <a:lstStyle/>
          <a:p>
            <a:pPr algn="ctr"/>
            <a:r>
              <a:rPr lang="en-US" sz="4000" dirty="0">
                <a:solidFill>
                  <a:schemeClr val="accent1">
                    <a:lumMod val="50000"/>
                  </a:schemeClr>
                </a:solidFill>
                <a:latin typeface="Times New Roman" pitchFamily="18" charset="0"/>
                <a:cs typeface="Times New Roman" pitchFamily="18" charset="0"/>
              </a:rPr>
              <a:t>Department of </a:t>
            </a:r>
            <a:r>
              <a:rPr lang="en-US" sz="4000" dirty="0" err="1">
                <a:solidFill>
                  <a:schemeClr val="accent1">
                    <a:lumMod val="50000"/>
                  </a:schemeClr>
                </a:solidFill>
                <a:latin typeface="Times New Roman" pitchFamily="18" charset="0"/>
                <a:cs typeface="Times New Roman" pitchFamily="18" charset="0"/>
              </a:rPr>
              <a:t>Kayachikitsa</a:t>
            </a:r>
            <a:endParaRPr lang="en-US" sz="4000" dirty="0">
              <a:solidFill>
                <a:schemeClr val="accent1">
                  <a:lumMod val="5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467544" y="1447800"/>
            <a:ext cx="8447856" cy="4789512"/>
          </a:xfrm>
        </p:spPr>
        <p:txBody>
          <a:bodyPr>
            <a:normAutofit/>
          </a:bodyPr>
          <a:lstStyle/>
          <a:p>
            <a:pPr algn="just">
              <a:buNone/>
            </a:pPr>
            <a:r>
              <a:rPr lang="en-IN" sz="2000" b="1" dirty="0">
                <a:latin typeface="Times New Roman" pitchFamily="18" charset="0"/>
                <a:cs typeface="Times New Roman" pitchFamily="18" charset="0"/>
              </a:rPr>
              <a:t>2. </a:t>
            </a:r>
            <a:r>
              <a:rPr lang="hi-IN" sz="2000" b="1" dirty="0">
                <a:solidFill>
                  <a:schemeClr val="accent1">
                    <a:lumMod val="60000"/>
                    <a:lumOff val="40000"/>
                  </a:schemeClr>
                </a:solidFill>
                <a:latin typeface="Times New Roman" pitchFamily="18" charset="0"/>
              </a:rPr>
              <a:t>बहुरोगपुरोगम</a:t>
            </a:r>
            <a:r>
              <a:rPr lang="en-US" sz="2000" dirty="0">
                <a:solidFill>
                  <a:schemeClr val="accent1">
                    <a:lumMod val="60000"/>
                    <a:lumOff val="40000"/>
                  </a:schemeClr>
                </a:solidFill>
                <a:latin typeface="Times New Roman" pitchFamily="18" charset="0"/>
              </a:rPr>
              <a:t>-</a:t>
            </a:r>
            <a:r>
              <a:rPr lang="en-IN" sz="2000" b="1" dirty="0">
                <a:solidFill>
                  <a:schemeClr val="accent1">
                    <a:lumMod val="60000"/>
                    <a:lumOff val="40000"/>
                  </a:schemeClr>
                </a:solidFill>
                <a:latin typeface="Times New Roman" pitchFamily="18" charset="0"/>
                <a:cs typeface="Times New Roman" pitchFamily="18" charset="0"/>
              </a:rPr>
              <a:t> </a:t>
            </a:r>
            <a:r>
              <a:rPr lang="en-IN" sz="2000" dirty="0">
                <a:solidFill>
                  <a:schemeClr val="accent1">
                    <a:lumMod val="60000"/>
                    <a:lumOff val="40000"/>
                  </a:schemeClr>
                </a:solidFill>
                <a:latin typeface="Times New Roman" pitchFamily="18" charset="0"/>
                <a:cs typeface="Times New Roman" pitchFamily="18" charset="0"/>
              </a:rPr>
              <a:t> </a:t>
            </a:r>
            <a:r>
              <a:rPr lang="en-IN" sz="2000" dirty="0">
                <a:latin typeface="Times New Roman" pitchFamily="18" charset="0"/>
                <a:cs typeface="Times New Roman" pitchFamily="18" charset="0"/>
              </a:rPr>
              <a:t>In </a:t>
            </a:r>
            <a:r>
              <a:rPr lang="en-IN" sz="2000" i="1" dirty="0">
                <a:latin typeface="Times New Roman" pitchFamily="18" charset="0"/>
                <a:cs typeface="Times New Roman" pitchFamily="18" charset="0"/>
              </a:rPr>
              <a:t>Rajayakshma</a:t>
            </a:r>
            <a:r>
              <a:rPr lang="en-IN" sz="2000" dirty="0">
                <a:latin typeface="Times New Roman" pitchFamily="18" charset="0"/>
                <a:cs typeface="Times New Roman" pitchFamily="18" charset="0"/>
              </a:rPr>
              <a:t> many diseases develops in the form of </a:t>
            </a:r>
            <a:r>
              <a:rPr lang="en-IN" sz="2000" i="1" dirty="0">
                <a:latin typeface="Times New Roman" pitchFamily="18" charset="0"/>
                <a:cs typeface="Times New Roman" pitchFamily="18" charset="0"/>
              </a:rPr>
              <a:t>Purvarupa</a:t>
            </a:r>
            <a:r>
              <a:rPr lang="en-IN" sz="2000" dirty="0">
                <a:latin typeface="Times New Roman" pitchFamily="18" charset="0"/>
                <a:cs typeface="Times New Roman" pitchFamily="18" charset="0"/>
              </a:rPr>
              <a:t> like </a:t>
            </a:r>
            <a:r>
              <a:rPr lang="en-IN" sz="2000" i="1" dirty="0">
                <a:latin typeface="Times New Roman" pitchFamily="18" charset="0"/>
                <a:cs typeface="Times New Roman" pitchFamily="18" charset="0"/>
              </a:rPr>
              <a:t>Pratishyaya, </a:t>
            </a:r>
            <a:r>
              <a:rPr lang="en-IN" sz="2000" i="1" dirty="0" err="1">
                <a:latin typeface="Times New Roman" pitchFamily="18" charset="0"/>
                <a:cs typeface="Times New Roman" pitchFamily="18" charset="0"/>
              </a:rPr>
              <a:t>Chhardi</a:t>
            </a:r>
            <a:r>
              <a:rPr lang="en-IN" sz="2000" i="1" dirty="0">
                <a:latin typeface="Times New Roman" pitchFamily="18" charset="0"/>
                <a:cs typeface="Times New Roman" pitchFamily="18" charset="0"/>
              </a:rPr>
              <a:t>,  Kasa, Shosha </a:t>
            </a:r>
            <a:r>
              <a:rPr lang="en-IN" sz="2000" dirty="0">
                <a:latin typeface="Times New Roman" pitchFamily="18" charset="0"/>
                <a:cs typeface="Times New Roman" pitchFamily="18" charset="0"/>
              </a:rPr>
              <a:t>etc. So mentioned as </a:t>
            </a:r>
            <a:r>
              <a:rPr lang="en-IN" sz="2000" i="1" dirty="0" err="1">
                <a:latin typeface="Times New Roman" pitchFamily="18" charset="0"/>
                <a:cs typeface="Times New Roman" pitchFamily="18" charset="0"/>
              </a:rPr>
              <a:t>Bahurogapurogam</a:t>
            </a:r>
            <a:r>
              <a:rPr lang="en-IN" sz="2000" i="1" dirty="0">
                <a:latin typeface="Times New Roman" pitchFamily="18" charset="0"/>
                <a:cs typeface="Times New Roman" pitchFamily="18" charset="0"/>
              </a:rPr>
              <a:t>.</a:t>
            </a:r>
          </a:p>
          <a:p>
            <a:pPr algn="just">
              <a:buNone/>
            </a:pPr>
            <a:endParaRPr lang="en-IN" sz="2000" i="1" dirty="0">
              <a:latin typeface="Times New Roman" pitchFamily="18" charset="0"/>
              <a:cs typeface="Times New Roman" pitchFamily="18" charset="0"/>
            </a:endParaRPr>
          </a:p>
          <a:p>
            <a:pPr algn="just">
              <a:buNone/>
            </a:pPr>
            <a:r>
              <a:rPr lang="en-IN" sz="2000" b="1" dirty="0">
                <a:latin typeface="Times New Roman" pitchFamily="18" charset="0"/>
                <a:cs typeface="Times New Roman" pitchFamily="18" charset="0"/>
              </a:rPr>
              <a:t>3. </a:t>
            </a:r>
            <a:r>
              <a:rPr lang="hi-IN" sz="2000" b="1" dirty="0">
                <a:solidFill>
                  <a:schemeClr val="accent1">
                    <a:lumMod val="60000"/>
                    <a:lumOff val="40000"/>
                  </a:schemeClr>
                </a:solidFill>
                <a:latin typeface="Times New Roman" pitchFamily="18" charset="0"/>
              </a:rPr>
              <a:t>दुर्विज्ञेय</a:t>
            </a:r>
            <a:r>
              <a:rPr lang="en-IN" sz="2000" dirty="0">
                <a:solidFill>
                  <a:schemeClr val="accent1">
                    <a:lumMod val="60000"/>
                    <a:lumOff val="40000"/>
                  </a:schemeClr>
                </a:solidFill>
                <a:latin typeface="Times New Roman" pitchFamily="18" charset="0"/>
                <a:cs typeface="Times New Roman" pitchFamily="18" charset="0"/>
              </a:rPr>
              <a:t>-</a:t>
            </a:r>
            <a:r>
              <a:rPr lang="en-IN" sz="2000" b="1" dirty="0">
                <a:solidFill>
                  <a:schemeClr val="accent1">
                    <a:lumMod val="60000"/>
                    <a:lumOff val="40000"/>
                  </a:schemeClr>
                </a:solidFill>
                <a:latin typeface="Times New Roman" pitchFamily="18" charset="0"/>
                <a:cs typeface="Times New Roman" pitchFamily="18" charset="0"/>
              </a:rPr>
              <a:t> </a:t>
            </a:r>
            <a:r>
              <a:rPr lang="en-IN" sz="2000" dirty="0">
                <a:solidFill>
                  <a:schemeClr val="accent1">
                    <a:lumMod val="60000"/>
                    <a:lumOff val="40000"/>
                  </a:schemeClr>
                </a:solidFill>
                <a:latin typeface="Times New Roman" pitchFamily="18" charset="0"/>
                <a:cs typeface="Times New Roman" pitchFamily="18" charset="0"/>
              </a:rPr>
              <a:t> </a:t>
            </a:r>
            <a:r>
              <a:rPr lang="en-IN" sz="2000" dirty="0">
                <a:latin typeface="Times New Roman" pitchFamily="18" charset="0"/>
                <a:cs typeface="Times New Roman" pitchFamily="18" charset="0"/>
              </a:rPr>
              <a:t>It involves all three </a:t>
            </a:r>
            <a:r>
              <a:rPr lang="en-IN" sz="2000" i="1" dirty="0">
                <a:latin typeface="Times New Roman" pitchFamily="18" charset="0"/>
                <a:cs typeface="Times New Roman" pitchFamily="18" charset="0"/>
              </a:rPr>
              <a:t>Dosha</a:t>
            </a:r>
            <a:r>
              <a:rPr lang="en-IN" sz="2000" dirty="0">
                <a:latin typeface="Times New Roman" pitchFamily="18" charset="0"/>
                <a:cs typeface="Times New Roman" pitchFamily="18" charset="0"/>
              </a:rPr>
              <a:t> so it is difficult to diagnose </a:t>
            </a:r>
            <a:r>
              <a:rPr lang="en-IN" sz="2000" i="1" dirty="0" err="1">
                <a:latin typeface="Times New Roman" pitchFamily="18" charset="0"/>
                <a:cs typeface="Times New Roman" pitchFamily="18" charset="0"/>
              </a:rPr>
              <a:t>Anshanshbala</a:t>
            </a:r>
            <a:r>
              <a:rPr lang="en-IN" sz="2000" dirty="0">
                <a:latin typeface="Times New Roman" pitchFamily="18" charset="0"/>
                <a:cs typeface="Times New Roman" pitchFamily="18" charset="0"/>
              </a:rPr>
              <a:t> and </a:t>
            </a:r>
            <a:r>
              <a:rPr lang="en-IN" sz="2000" i="1" dirty="0" err="1">
                <a:latin typeface="Times New Roman" pitchFamily="18" charset="0"/>
                <a:cs typeface="Times New Roman" pitchFamily="18" charset="0"/>
              </a:rPr>
              <a:t>Avikalpa</a:t>
            </a:r>
            <a:r>
              <a:rPr lang="en-IN" sz="2000" dirty="0">
                <a:latin typeface="Times New Roman" pitchFamily="18" charset="0"/>
                <a:cs typeface="Times New Roman" pitchFamily="18" charset="0"/>
              </a:rPr>
              <a:t>. In modern science also its hard to diagnose patient with clinical manifestation so need to evaluate by pathological radiological findings like lymphocytosis, </a:t>
            </a:r>
            <a:r>
              <a:rPr lang="en-IN" sz="2000" dirty="0" err="1">
                <a:latin typeface="Times New Roman" pitchFamily="18" charset="0"/>
                <a:cs typeface="Times New Roman" pitchFamily="18" charset="0"/>
              </a:rPr>
              <a:t>leucocytosis</a:t>
            </a:r>
            <a:r>
              <a:rPr lang="en-IN" sz="2000" dirty="0">
                <a:latin typeface="Times New Roman" pitchFamily="18" charset="0"/>
                <a:cs typeface="Times New Roman" pitchFamily="18" charset="0"/>
              </a:rPr>
              <a:t>, Mantoux test, AFB sputum or culture, Chest X-ray, CT Scan, MRI,  PCR etc.</a:t>
            </a:r>
          </a:p>
          <a:p>
            <a:pPr algn="just">
              <a:buNone/>
            </a:pPr>
            <a:endParaRPr lang="en-IN" sz="2000" dirty="0">
              <a:latin typeface="Times New Roman" pitchFamily="18" charset="0"/>
              <a:cs typeface="Times New Roman" pitchFamily="18" charset="0"/>
            </a:endParaRPr>
          </a:p>
          <a:p>
            <a:pPr algn="just">
              <a:buNone/>
            </a:pPr>
            <a:r>
              <a:rPr lang="en-IN" sz="2000" b="1" dirty="0">
                <a:latin typeface="Times New Roman" pitchFamily="18" charset="0"/>
                <a:cs typeface="Times New Roman" pitchFamily="18" charset="0"/>
              </a:rPr>
              <a:t>4</a:t>
            </a:r>
            <a:r>
              <a:rPr lang="en-IN" sz="2000" i="1" dirty="0">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दुर्निवार</a:t>
            </a:r>
            <a:r>
              <a:rPr lang="en-IN" sz="2000" b="1" dirty="0">
                <a:solidFill>
                  <a:schemeClr val="accent1">
                    <a:lumMod val="60000"/>
                    <a:lumOff val="40000"/>
                  </a:schemeClr>
                </a:solidFill>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 व्याधिर्महाबल:</a:t>
            </a:r>
            <a:r>
              <a:rPr lang="en-US" sz="2000" b="1" dirty="0">
                <a:solidFill>
                  <a:schemeClr val="accent1">
                    <a:lumMod val="60000"/>
                    <a:lumOff val="40000"/>
                  </a:schemeClr>
                </a:solidFill>
                <a:latin typeface="Times New Roman" pitchFamily="18" charset="0"/>
              </a:rPr>
              <a:t> </a:t>
            </a:r>
            <a:r>
              <a:rPr lang="en-US" sz="2000" dirty="0">
                <a:solidFill>
                  <a:schemeClr val="accent1">
                    <a:lumMod val="60000"/>
                    <a:lumOff val="40000"/>
                  </a:schemeClr>
                </a:solidFill>
                <a:latin typeface="Times New Roman" pitchFamily="18" charset="0"/>
              </a:rPr>
              <a:t>-</a:t>
            </a:r>
            <a:r>
              <a:rPr lang="en-IN" sz="2000" b="1" dirty="0">
                <a:solidFill>
                  <a:schemeClr val="accent1">
                    <a:lumMod val="60000"/>
                    <a:lumOff val="40000"/>
                  </a:schemeClr>
                </a:solidFill>
                <a:latin typeface="Times New Roman" pitchFamily="18" charset="0"/>
                <a:cs typeface="Times New Roman" pitchFamily="18" charset="0"/>
              </a:rPr>
              <a:t> </a:t>
            </a:r>
            <a:r>
              <a:rPr lang="en-IN" sz="2000" dirty="0">
                <a:latin typeface="Times New Roman" pitchFamily="18" charset="0"/>
                <a:cs typeface="Times New Roman" pitchFamily="18" charset="0"/>
              </a:rPr>
              <a:t>It is difficult to treat as </a:t>
            </a:r>
            <a:r>
              <a:rPr lang="en-IN" sz="2000" i="1" dirty="0">
                <a:latin typeface="Times New Roman" pitchFamily="18" charset="0"/>
                <a:cs typeface="Times New Roman" pitchFamily="18" charset="0"/>
              </a:rPr>
              <a:t>Tridosha</a:t>
            </a:r>
            <a:r>
              <a:rPr lang="en-IN" sz="2000" dirty="0">
                <a:latin typeface="Times New Roman" pitchFamily="18" charset="0"/>
                <a:cs typeface="Times New Roman" pitchFamily="18" charset="0"/>
              </a:rPr>
              <a:t> involvement and resistant to drugs as disease is having </a:t>
            </a:r>
            <a:r>
              <a:rPr lang="en-IN" sz="2000" i="1" dirty="0">
                <a:latin typeface="Times New Roman" pitchFamily="18" charset="0"/>
                <a:cs typeface="Times New Roman" pitchFamily="18" charset="0"/>
              </a:rPr>
              <a:t>Mahabala (MDR-TB, XDR)</a:t>
            </a:r>
            <a:r>
              <a:rPr lang="en-IN" sz="2000" dirty="0">
                <a:latin typeface="Times New Roman" pitchFamily="18" charset="0"/>
                <a:cs typeface="Times New Roman" pitchFamily="18" charset="0"/>
              </a:rPr>
              <a:t> where as patient having reduced </a:t>
            </a:r>
            <a:r>
              <a:rPr lang="en-IN" sz="2000" i="1" dirty="0">
                <a:latin typeface="Times New Roman" pitchFamily="18" charset="0"/>
                <a:cs typeface="Times New Roman" pitchFamily="18" charset="0"/>
              </a:rPr>
              <a:t>Dehabala, Agnibala, Mansika bala.</a:t>
            </a:r>
          </a:p>
          <a:p>
            <a:pPr>
              <a:buNone/>
            </a:pPr>
            <a:endParaRPr lang="en-IN" sz="2000" i="1" dirty="0">
              <a:latin typeface="Times New Roman" pitchFamily="18" charset="0"/>
              <a:cs typeface="Times New Roman" pitchFamily="18" charset="0"/>
            </a:endParaRPr>
          </a:p>
        </p:txBody>
      </p:sp>
      <p:sp>
        <p:nvSpPr>
          <p:cNvPr id="3" name="Title 1"/>
          <p:cNvSpPr>
            <a:spLocks noGrp="1"/>
          </p:cNvSpPr>
          <p:nvPr>
            <p:ph type="title"/>
          </p:nvPr>
        </p:nvSpPr>
        <p:spPr>
          <a:xfrm>
            <a:off x="1048072" y="418654"/>
            <a:ext cx="7772400" cy="562074"/>
          </a:xfrm>
        </p:spPr>
        <p:txBody>
          <a:bodyPr>
            <a:noAutofit/>
          </a:bodyPr>
          <a:lstStyle/>
          <a:p>
            <a:pPr algn="r"/>
            <a:r>
              <a:rPr lang="en-US" sz="3200" b="1" dirty="0">
                <a:latin typeface="Times New Roman" pitchFamily="18" charset="0"/>
                <a:cs typeface="Times New Roman" pitchFamily="18" charset="0"/>
              </a:rPr>
              <a:t>                                                            Continue…</a:t>
            </a:r>
            <a:endParaRPr lang="en-IN" sz="3200" b="1"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7772400" cy="792088"/>
          </a:xfrm>
        </p:spPr>
        <p:txBody>
          <a:bodyPr>
            <a:noAutofit/>
          </a:bodyPr>
          <a:lstStyle/>
          <a:p>
            <a:r>
              <a:rPr lang="en-US" sz="4400" b="1" dirty="0">
                <a:solidFill>
                  <a:schemeClr val="accent2">
                    <a:lumMod val="75000"/>
                  </a:schemeClr>
                </a:solidFill>
                <a:latin typeface="Times New Roman" pitchFamily="18" charset="0"/>
                <a:cs typeface="Times New Roman" pitchFamily="18" charset="0"/>
              </a:rPr>
              <a:t>Mode of transmission</a:t>
            </a:r>
            <a:endParaRPr lang="en-IN" sz="4400" b="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467544" y="1593304"/>
            <a:ext cx="7772400" cy="4572000"/>
          </a:xfrm>
        </p:spPr>
        <p:txBody>
          <a:bodyPr>
            <a:normAutofit lnSpcReduction="10000"/>
          </a:bodyPr>
          <a:lstStyle/>
          <a:p>
            <a:pPr>
              <a:buNone/>
            </a:pPr>
            <a:r>
              <a:rPr lang="en-US" dirty="0">
                <a:latin typeface="Times New Roman" pitchFamily="18" charset="0"/>
                <a:cs typeface="Times New Roman" pitchFamily="18" charset="0"/>
              </a:rPr>
              <a:t>        </a:t>
            </a:r>
            <a:r>
              <a:rPr lang="hi-IN" sz="2400" b="1" dirty="0">
                <a:solidFill>
                  <a:schemeClr val="accent1">
                    <a:lumMod val="60000"/>
                    <a:lumOff val="40000"/>
                  </a:schemeClr>
                </a:solidFill>
                <a:latin typeface="Sanskrit 2003" pitchFamily="2" charset="-78"/>
                <a:cs typeface="Sanskrit 2003" pitchFamily="2" charset="-78"/>
              </a:rPr>
              <a:t>प्रसंगा</a:t>
            </a:r>
            <a:r>
              <a:rPr lang="en-US" sz="2400" b="1" dirty="0" err="1">
                <a:solidFill>
                  <a:schemeClr val="accent1">
                    <a:lumMod val="60000"/>
                    <a:lumOff val="40000"/>
                  </a:schemeClr>
                </a:solidFill>
                <a:latin typeface="Sanskrit 2003" pitchFamily="2" charset="-78"/>
                <a:cs typeface="Sanskrit 2003" pitchFamily="2" charset="-78"/>
              </a:rPr>
              <a:t>द्</a:t>
            </a:r>
            <a:r>
              <a:rPr lang="hi-IN" sz="2400" b="1" dirty="0">
                <a:solidFill>
                  <a:schemeClr val="accent1">
                    <a:lumMod val="60000"/>
                    <a:lumOff val="40000"/>
                  </a:schemeClr>
                </a:solidFill>
                <a:latin typeface="Sanskrit 2003" pitchFamily="2" charset="-78"/>
                <a:cs typeface="Sanskrit 2003" pitchFamily="2" charset="-78"/>
              </a:rPr>
              <a:t> गात्रसंस्पर्शात् नि:श्वासात् सहभोजनात्।</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सहशय्यासन्नाच्चापि वस्त्रमाल्यानुलेपनात्॥</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कुष्ठं ज्वरश्च शोषश्च नेत्राभिष्यन्द एव च ।</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औपसर्गिक रोगाश्च स</a:t>
            </a:r>
            <a:r>
              <a:rPr lang="en-US" sz="2400" b="1" dirty="0" err="1">
                <a:solidFill>
                  <a:schemeClr val="accent1">
                    <a:lumMod val="60000"/>
                    <a:lumOff val="40000"/>
                  </a:schemeClr>
                </a:solidFill>
                <a:latin typeface="Sanskrit 2003" pitchFamily="2" charset="-78"/>
                <a:cs typeface="Sanskrit 2003" pitchFamily="2" charset="-78"/>
              </a:rPr>
              <a:t>ंक्रा</a:t>
            </a:r>
            <a:r>
              <a:rPr lang="hi-IN" sz="2400" b="1" dirty="0">
                <a:solidFill>
                  <a:schemeClr val="accent1">
                    <a:lumMod val="60000"/>
                    <a:lumOff val="40000"/>
                  </a:schemeClr>
                </a:solidFill>
                <a:latin typeface="Sanskrit 2003" pitchFamily="2" charset="-78"/>
                <a:cs typeface="Sanskrit 2003" pitchFamily="2" charset="-78"/>
              </a:rPr>
              <a:t>मन्ति नरान्नरम् ॥</a:t>
            </a:r>
            <a:endParaRPr lang="en-US" sz="2400" b="1" dirty="0">
              <a:solidFill>
                <a:schemeClr val="accent1">
                  <a:lumMod val="60000"/>
                  <a:lumOff val="40000"/>
                </a:schemeClr>
              </a:solidFill>
              <a:latin typeface="Sanskrit 2003" pitchFamily="2" charset="-78"/>
              <a:cs typeface="Sanskrit 2003" pitchFamily="2" charset="-78"/>
            </a:endParaRPr>
          </a:p>
          <a:p>
            <a:pPr>
              <a:buNone/>
            </a:pPr>
            <a:r>
              <a:rPr lang="hi-IN" sz="2400" b="1" dirty="0">
                <a:solidFill>
                  <a:schemeClr val="accent1">
                    <a:lumMod val="60000"/>
                    <a:lumOff val="40000"/>
                  </a:schemeClr>
                </a:solidFill>
                <a:latin typeface="Sanskrit 2003" pitchFamily="2" charset="-78"/>
                <a:cs typeface="Sanskrit 2003" pitchFamily="2" charset="-78"/>
              </a:rPr>
              <a:t>     </a:t>
            </a:r>
            <a:r>
              <a:rPr lang="en-US" sz="2000" b="1" dirty="0">
                <a:solidFill>
                  <a:schemeClr val="accent1">
                    <a:lumMod val="60000"/>
                    <a:lumOff val="40000"/>
                  </a:schemeClr>
                </a:solidFill>
                <a:latin typeface="Times New Roman" pitchFamily="18" charset="0"/>
                <a:cs typeface="Times New Roman" pitchFamily="18" charset="0"/>
              </a:rPr>
              <a:t>                                                                    </a:t>
            </a:r>
            <a:r>
              <a:rPr lang="en-US" sz="2400" b="1" dirty="0">
                <a:solidFill>
                  <a:schemeClr val="accent1">
                    <a:lumMod val="60000"/>
                    <a:lumOff val="40000"/>
                  </a:schemeClr>
                </a:solidFill>
                <a:latin typeface="Sanskrit 2003" pitchFamily="2" charset="-78"/>
                <a:cs typeface="Sanskrit 2003" pitchFamily="2" charset="-78"/>
              </a:rPr>
              <a:t>             ….. </a:t>
            </a:r>
            <a:r>
              <a:rPr lang="hi-IN" sz="2400" b="1" dirty="0">
                <a:solidFill>
                  <a:schemeClr val="accent1">
                    <a:lumMod val="60000"/>
                    <a:lumOff val="40000"/>
                  </a:schemeClr>
                </a:solidFill>
                <a:latin typeface="Sanskrit 2003" pitchFamily="2" charset="-78"/>
                <a:cs typeface="Sanskrit 2003" pitchFamily="2" charset="-78"/>
              </a:rPr>
              <a:t>(सु.नि ५/३४)</a:t>
            </a:r>
          </a:p>
          <a:p>
            <a:pPr algn="just"/>
            <a:r>
              <a:rPr lang="en-US" dirty="0">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प्रसंगाद् </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In crowded area there is chance of infection</a:t>
            </a:r>
          </a:p>
          <a:p>
            <a:pPr algn="just"/>
            <a:r>
              <a:rPr lang="hi-IN" sz="2000" b="1" dirty="0">
                <a:solidFill>
                  <a:schemeClr val="accent1">
                    <a:lumMod val="60000"/>
                    <a:lumOff val="40000"/>
                  </a:schemeClr>
                </a:solidFill>
                <a:latin typeface="Times New Roman" pitchFamily="18" charset="0"/>
              </a:rPr>
              <a:t>गात्रसंस्पर्शात्</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Through skin it can transfer by contact but this is uncommon route of transmission. (Harrisons 17</a:t>
            </a:r>
            <a:r>
              <a:rPr lang="en-US" sz="2000" baseline="30000" dirty="0">
                <a:latin typeface="Times New Roman" pitchFamily="18" charset="0"/>
                <a:cs typeface="Times New Roman" pitchFamily="18" charset="0"/>
              </a:rPr>
              <a:t>th</a:t>
            </a:r>
            <a:r>
              <a:rPr lang="en-US" sz="2000" dirty="0">
                <a:latin typeface="Times New Roman" pitchFamily="18" charset="0"/>
                <a:cs typeface="Times New Roman" pitchFamily="18" charset="0"/>
              </a:rPr>
              <a:t>,page 1007)</a:t>
            </a:r>
          </a:p>
          <a:p>
            <a:pPr algn="just"/>
            <a:r>
              <a:rPr lang="hi-IN" sz="2000" b="1" dirty="0">
                <a:solidFill>
                  <a:schemeClr val="accent1">
                    <a:lumMod val="60000"/>
                    <a:lumOff val="40000"/>
                  </a:schemeClr>
                </a:solidFill>
                <a:latin typeface="Times New Roman" pitchFamily="18" charset="0"/>
              </a:rPr>
              <a:t>नि:श्वासात्</a:t>
            </a:r>
            <a:r>
              <a:rPr lang="en-US" sz="2000" dirty="0">
                <a:latin typeface="Times New Roman" pitchFamily="18" charset="0"/>
                <a:cs typeface="Times New Roman" pitchFamily="18" charset="0"/>
              </a:rPr>
              <a:t>- It is main way of transmission of droplet nuclei of TB which are aerosolized by coughing, sneezing or speaking  i.e. 3000 nuclei/cough of affected person which are transmitted to normal person by inspiration.</a:t>
            </a:r>
          </a:p>
          <a:p>
            <a:endParaRPr lang="hi-IN" sz="2000" dirty="0">
              <a:latin typeface="Times New Roman" pitchFamily="18" charset="0"/>
            </a:endParaRPr>
          </a:p>
          <a:p>
            <a:endParaRPr lang="en-IN"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0080" y="418654"/>
            <a:ext cx="7772400" cy="562074"/>
          </a:xfrm>
        </p:spPr>
        <p:txBody>
          <a:bodyPr>
            <a:noAutofit/>
          </a:bodyPr>
          <a:lstStyle/>
          <a:p>
            <a:pPr algn="r"/>
            <a:r>
              <a:rPr lang="en-US" sz="3200" b="1" dirty="0">
                <a:latin typeface="Times New Roman" pitchFamily="18" charset="0"/>
                <a:cs typeface="Times New Roman" pitchFamily="18" charset="0"/>
              </a:rPr>
              <a:t>                                                            Continue…</a:t>
            </a:r>
            <a:endParaRPr lang="en-IN" sz="3200" b="1" dirty="0">
              <a:latin typeface="Times New Roman" pitchFamily="18" charset="0"/>
              <a:cs typeface="Times New Roman" pitchFamily="18" charset="0"/>
            </a:endParaRPr>
          </a:p>
        </p:txBody>
      </p:sp>
      <p:sp>
        <p:nvSpPr>
          <p:cNvPr id="4" name="Content Placeholder 3"/>
          <p:cNvSpPr>
            <a:spLocks noGrp="1"/>
          </p:cNvSpPr>
          <p:nvPr>
            <p:ph sz="quarter" idx="1"/>
          </p:nvPr>
        </p:nvSpPr>
        <p:spPr>
          <a:xfrm>
            <a:off x="616024" y="1521296"/>
            <a:ext cx="7772400" cy="4572000"/>
          </a:xfrm>
        </p:spPr>
        <p:txBody>
          <a:bodyPr>
            <a:normAutofit/>
          </a:bodyPr>
          <a:lstStyle/>
          <a:p>
            <a:pPr algn="just"/>
            <a:r>
              <a:rPr lang="hi-IN" sz="2000" b="1" dirty="0">
                <a:solidFill>
                  <a:schemeClr val="accent1">
                    <a:lumMod val="60000"/>
                    <a:lumOff val="40000"/>
                  </a:schemeClr>
                </a:solidFill>
                <a:latin typeface="Times New Roman" pitchFamily="18" charset="0"/>
              </a:rPr>
              <a:t>सहभोजनात्</a:t>
            </a:r>
            <a:r>
              <a:rPr lang="en-US" sz="2000" b="1" dirty="0">
                <a:solidFill>
                  <a:schemeClr val="accent1">
                    <a:lumMod val="60000"/>
                    <a:lumOff val="40000"/>
                  </a:schemeClr>
                </a:solidFill>
                <a:latin typeface="Times New Roman" pitchFamily="18" charset="0"/>
              </a:rPr>
              <a:t> </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Taking food with TB pt also transmits infection.</a:t>
            </a:r>
          </a:p>
          <a:p>
            <a:pPr algn="just"/>
            <a:r>
              <a:rPr lang="hi-IN" sz="2000" b="1" dirty="0">
                <a:solidFill>
                  <a:schemeClr val="accent1">
                    <a:lumMod val="60000"/>
                    <a:lumOff val="40000"/>
                  </a:schemeClr>
                </a:solidFill>
                <a:latin typeface="Times New Roman" pitchFamily="18" charset="0"/>
              </a:rPr>
              <a:t>सहशय्यासन्नाच्चापि</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Living with pt. or bed sharing  spreads infection through respiration.</a:t>
            </a:r>
          </a:p>
          <a:p>
            <a:pPr algn="just"/>
            <a:r>
              <a:rPr lang="hi-IN" sz="2000" b="1" dirty="0">
                <a:solidFill>
                  <a:schemeClr val="accent1">
                    <a:lumMod val="60000"/>
                    <a:lumOff val="40000"/>
                  </a:schemeClr>
                </a:solidFill>
                <a:latin typeface="Times New Roman" pitchFamily="18" charset="0"/>
              </a:rPr>
              <a:t>वस्त्रमाल्यानुलेपनात्</a:t>
            </a:r>
            <a:r>
              <a:rPr lang="en-US" sz="2000" b="1" dirty="0">
                <a:latin typeface="Times New Roman" pitchFamily="18" charset="0"/>
              </a:rPr>
              <a:t> </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Contact with pts cloths also transmits infection by touch as droplet nuclei remains suspended for several hours (Harrisons 17</a:t>
            </a:r>
            <a:r>
              <a:rPr lang="en-US" sz="2000" baseline="30000" dirty="0">
                <a:latin typeface="Times New Roman" pitchFamily="18" charset="0"/>
                <a:cs typeface="Times New Roman" pitchFamily="18" charset="0"/>
              </a:rPr>
              <a:t>th</a:t>
            </a:r>
            <a:r>
              <a:rPr lang="en-US" sz="2000" dirty="0">
                <a:latin typeface="Times New Roman" pitchFamily="18" charset="0"/>
                <a:cs typeface="Times New Roman" pitchFamily="18" charset="0"/>
              </a:rPr>
              <a:t>, page 1007) . Its rare way of transmission but our </a:t>
            </a:r>
            <a:r>
              <a:rPr lang="en-US" sz="2000" i="1" dirty="0">
                <a:latin typeface="Times New Roman" pitchFamily="18" charset="0"/>
                <a:cs typeface="Times New Roman" pitchFamily="18" charset="0"/>
              </a:rPr>
              <a:t>Acharyas</a:t>
            </a:r>
            <a:r>
              <a:rPr lang="en-US" sz="2000" dirty="0">
                <a:latin typeface="Times New Roman" pitchFamily="18" charset="0"/>
                <a:cs typeface="Times New Roman" pitchFamily="18" charset="0"/>
              </a:rPr>
              <a:t> knows this fact before thousands of years.</a:t>
            </a:r>
          </a:p>
          <a:p>
            <a:pPr algn="just"/>
            <a:r>
              <a:rPr lang="hi-IN" sz="2000" b="1" dirty="0">
                <a:solidFill>
                  <a:schemeClr val="accent1">
                    <a:lumMod val="60000"/>
                    <a:lumOff val="40000"/>
                  </a:schemeClr>
                </a:solidFill>
                <a:latin typeface="Times New Roman" pitchFamily="18" charset="0"/>
              </a:rPr>
              <a:t>औपसर्गिक रोगाश्च</a:t>
            </a:r>
            <a:r>
              <a:rPr lang="en-US" sz="2000" b="1" dirty="0">
                <a:solidFill>
                  <a:schemeClr val="accent1">
                    <a:lumMod val="60000"/>
                    <a:lumOff val="40000"/>
                  </a:schemeClr>
                </a:solidFill>
                <a:latin typeface="Times New Roman" pitchFamily="18" charset="0"/>
              </a:rPr>
              <a:t> </a:t>
            </a:r>
            <a:r>
              <a:rPr lang="en-US" sz="2000" dirty="0">
                <a:latin typeface="Times New Roman" pitchFamily="18" charset="0"/>
                <a:cs typeface="Times New Roman" pitchFamily="18" charset="0"/>
              </a:rPr>
              <a:t>-  It proves that </a:t>
            </a:r>
            <a:r>
              <a:rPr lang="en-US" sz="2000" i="1" dirty="0">
                <a:latin typeface="Times New Roman" pitchFamily="18" charset="0"/>
                <a:cs typeface="Times New Roman" pitchFamily="18" charset="0"/>
              </a:rPr>
              <a:t>Shosha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Rajayaksha</a:t>
            </a:r>
            <a:r>
              <a:rPr lang="en-US" sz="2000" dirty="0">
                <a:latin typeface="Times New Roman" pitchFamily="18" charset="0"/>
                <a:cs typeface="Times New Roman" pitchFamily="18" charset="0"/>
              </a:rPr>
              <a:t> or TB) is highly infectious disease that spread from affected person to normal person by above mentioned routes through droplet or skin contact.</a:t>
            </a:r>
          </a:p>
          <a:p>
            <a:pPr algn="just"/>
            <a:endParaRPr lang="en-US" sz="2000" dirty="0">
              <a:latin typeface="Times New Roman" pitchFamily="18" charset="0"/>
              <a:cs typeface="Times New Roman" pitchFamily="18" charset="0"/>
            </a:endParaRPr>
          </a:p>
          <a:p>
            <a:pPr algn="just">
              <a:buFont typeface="Wingdings" pitchFamily="2" charset="2"/>
              <a:buChar char="Ø"/>
            </a:pPr>
            <a:r>
              <a:rPr lang="en-US" sz="2000" dirty="0">
                <a:latin typeface="Times New Roman" pitchFamily="18" charset="0"/>
                <a:cs typeface="Times New Roman" pitchFamily="18" charset="0"/>
              </a:rPr>
              <a:t>These all modes of transmission also proves importance of  </a:t>
            </a:r>
            <a:r>
              <a:rPr lang="en-US" sz="2000" b="1" dirty="0">
                <a:latin typeface="Times New Roman" pitchFamily="18" charset="0"/>
                <a:cs typeface="Times New Roman" pitchFamily="18" charset="0"/>
              </a:rPr>
              <a:t>isolation </a:t>
            </a:r>
            <a:r>
              <a:rPr lang="en-US" sz="2000" dirty="0">
                <a:latin typeface="Times New Roman" pitchFamily="18" charset="0"/>
                <a:cs typeface="Times New Roman" pitchFamily="18" charset="0"/>
              </a:rPr>
              <a:t>part of therapy to prevent further spread of infection.</a:t>
            </a:r>
          </a:p>
          <a:p>
            <a:pPr algn="just"/>
            <a:endParaRPr lang="en-IN" sz="20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7772400" cy="1143000"/>
          </a:xfrm>
        </p:spPr>
        <p:txBody>
          <a:bodyPr>
            <a:normAutofit/>
          </a:bodyPr>
          <a:lstStyle/>
          <a:p>
            <a:r>
              <a:rPr lang="en-US" sz="4400" b="1" dirty="0">
                <a:solidFill>
                  <a:schemeClr val="accent2">
                    <a:lumMod val="75000"/>
                  </a:schemeClr>
                </a:solidFill>
                <a:latin typeface="Times New Roman" pitchFamily="18" charset="0"/>
                <a:cs typeface="Times New Roman" pitchFamily="18" charset="0"/>
              </a:rPr>
              <a:t>Etiology</a:t>
            </a:r>
            <a:endParaRPr lang="en-IN" sz="4400" b="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457200" y="1879848"/>
            <a:ext cx="8219256" cy="4213448"/>
          </a:xfrm>
        </p:spPr>
        <p:txBody>
          <a:bodyPr>
            <a:normAutofit/>
          </a:bodyPr>
          <a:lstStyle/>
          <a:p>
            <a:r>
              <a:rPr lang="en-US" sz="2000" dirty="0">
                <a:latin typeface="Times New Roman" pitchFamily="18" charset="0"/>
                <a:cs typeface="Times New Roman" pitchFamily="18" charset="0"/>
              </a:rPr>
              <a:t>From causes mentioned in ayurveda literature it causes can be categories into two groups as bellow:-</a:t>
            </a:r>
          </a:p>
          <a:p>
            <a:pPr>
              <a:buNone/>
            </a:pPr>
            <a:endParaRPr lang="en-US" sz="2000" dirty="0">
              <a:latin typeface="Times New Roman" pitchFamily="18" charset="0"/>
              <a:cs typeface="Times New Roman" pitchFamily="18" charset="0"/>
            </a:endParaRPr>
          </a:p>
          <a:p>
            <a:pPr>
              <a:buNone/>
            </a:pPr>
            <a:r>
              <a:rPr lang="en-US" sz="2000" b="1" dirty="0">
                <a:latin typeface="Times New Roman" pitchFamily="18" charset="0"/>
                <a:cs typeface="Times New Roman" pitchFamily="18" charset="0"/>
              </a:rPr>
              <a:t>1. </a:t>
            </a:r>
            <a:r>
              <a:rPr lang="en-US" sz="2000" b="1" i="1" dirty="0">
                <a:latin typeface="Times New Roman" pitchFamily="18" charset="0"/>
                <a:cs typeface="Times New Roman" pitchFamily="18" charset="0"/>
              </a:rPr>
              <a:t>Viprakrishtha Hetu-</a:t>
            </a:r>
          </a:p>
          <a:p>
            <a:pPr>
              <a:buNone/>
            </a:pPr>
            <a:r>
              <a:rPr lang="en-US" sz="2000" dirty="0">
                <a:latin typeface="Times New Roman" pitchFamily="18" charset="0"/>
                <a:cs typeface="Times New Roman" pitchFamily="18" charset="0"/>
              </a:rPr>
              <a:t>    </a:t>
            </a:r>
            <a:r>
              <a:rPr lang="hi-IN" sz="2000" dirty="0">
                <a:latin typeface="Times New Roman" pitchFamily="18" charset="0"/>
              </a:rPr>
              <a:t>- </a:t>
            </a:r>
            <a:r>
              <a:rPr lang="en-US" sz="2000" dirty="0">
                <a:latin typeface="Times New Roman" pitchFamily="18" charset="0"/>
                <a:cs typeface="Times New Roman" pitchFamily="18" charset="0"/>
              </a:rPr>
              <a:t>These are types of causes of  which</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chronic exposure  these  leads to </a:t>
            </a:r>
            <a:r>
              <a:rPr lang="en-US" sz="2000" i="1" dirty="0">
                <a:latin typeface="Times New Roman" pitchFamily="18" charset="0"/>
                <a:cs typeface="Times New Roman" pitchFamily="18" charset="0"/>
              </a:rPr>
              <a:t>Sthanavaigunya </a:t>
            </a:r>
            <a:r>
              <a:rPr lang="en-US" sz="2000" dirty="0">
                <a:latin typeface="Times New Roman" pitchFamily="18" charset="0"/>
                <a:cs typeface="Times New Roman" pitchFamily="18" charset="0"/>
              </a:rPr>
              <a:t>and</a:t>
            </a:r>
            <a:r>
              <a:rPr lang="en-US" sz="2000" i="1" dirty="0">
                <a:latin typeface="Times New Roman" pitchFamily="18" charset="0"/>
                <a:cs typeface="Times New Roman" pitchFamily="18" charset="0"/>
              </a:rPr>
              <a:t> Doshasanchaya. </a:t>
            </a:r>
            <a:endParaRPr lang="hi-IN" sz="2000" i="1" dirty="0">
              <a:latin typeface="Times New Roman" pitchFamily="18" charset="0"/>
            </a:endParaRPr>
          </a:p>
          <a:p>
            <a:pPr>
              <a:buNone/>
            </a:pPr>
            <a:r>
              <a:rPr lang="hi-IN" sz="2000" i="1" dirty="0">
                <a:latin typeface="Times New Roman" pitchFamily="18" charset="0"/>
              </a:rPr>
              <a:t>  - </a:t>
            </a:r>
            <a:r>
              <a:rPr lang="en-US" sz="2000" dirty="0">
                <a:latin typeface="Times New Roman" pitchFamily="18" charset="0"/>
                <a:cs typeface="Times New Roman" pitchFamily="18" charset="0"/>
              </a:rPr>
              <a:t>There</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are four </a:t>
            </a:r>
            <a:r>
              <a:rPr lang="en-US" sz="2000" i="1" dirty="0">
                <a:latin typeface="Times New Roman" pitchFamily="18" charset="0"/>
                <a:cs typeface="Times New Roman" pitchFamily="18" charset="0"/>
              </a:rPr>
              <a:t>viprakrishtha hetu </a:t>
            </a:r>
            <a:r>
              <a:rPr lang="en-US" sz="2000" dirty="0">
                <a:latin typeface="Times New Roman" pitchFamily="18" charset="0"/>
                <a:cs typeface="Times New Roman" pitchFamily="18" charset="0"/>
              </a:rPr>
              <a:t>mentioned</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in all </a:t>
            </a:r>
            <a:r>
              <a:rPr lang="en-US" sz="2000" i="1" dirty="0">
                <a:latin typeface="Times New Roman" pitchFamily="18" charset="0"/>
                <a:cs typeface="Times New Roman" pitchFamily="18" charset="0"/>
              </a:rPr>
              <a:t>samhitas-</a:t>
            </a:r>
            <a:endParaRPr lang="hi-IN" sz="2000" i="1" dirty="0">
              <a:latin typeface="Times New Roman" pitchFamily="18" charset="0"/>
            </a:endParaRPr>
          </a:p>
          <a:p>
            <a:pPr>
              <a:buNone/>
            </a:pPr>
            <a:endParaRPr lang="en-US" sz="2000" i="1" dirty="0">
              <a:latin typeface="Times New Roman" pitchFamily="18" charset="0"/>
              <a:cs typeface="Times New Roman" pitchFamily="18" charset="0"/>
            </a:endParaRPr>
          </a:p>
          <a:p>
            <a:pPr>
              <a:buNone/>
            </a:pPr>
            <a:r>
              <a:rPr lang="hi-IN" sz="2000" dirty="0">
                <a:latin typeface="Times New Roman" pitchFamily="18" charset="0"/>
              </a:rPr>
              <a:t>   </a:t>
            </a:r>
            <a:r>
              <a:rPr lang="en-US" sz="2000" dirty="0">
                <a:latin typeface="Times New Roman" pitchFamily="18" charset="0"/>
              </a:rPr>
              <a:t>  </a:t>
            </a:r>
            <a:r>
              <a:rPr lang="hi-IN" sz="2400" dirty="0">
                <a:solidFill>
                  <a:schemeClr val="accent1">
                    <a:lumMod val="60000"/>
                    <a:lumOff val="40000"/>
                  </a:schemeClr>
                </a:solidFill>
                <a:latin typeface="Sanskrit 2003" pitchFamily="2" charset="-78"/>
                <a:cs typeface="Sanskrit 2003" pitchFamily="2" charset="-78"/>
              </a:rPr>
              <a:t>अयथाबलमारम्भं वेगसंधारणं क्षयम । </a:t>
            </a:r>
          </a:p>
          <a:p>
            <a:pPr>
              <a:buNone/>
            </a:pPr>
            <a:r>
              <a:rPr lang="hi-IN" sz="2400" dirty="0">
                <a:solidFill>
                  <a:schemeClr val="accent1">
                    <a:lumMod val="60000"/>
                    <a:lumOff val="40000"/>
                  </a:schemeClr>
                </a:solidFill>
                <a:latin typeface="Sanskrit 2003" pitchFamily="2" charset="-78"/>
                <a:cs typeface="Sanskrit 2003" pitchFamily="2" charset="-78"/>
              </a:rPr>
              <a:t>   </a:t>
            </a:r>
            <a:r>
              <a:rPr lang="en-US" sz="2400" dirty="0">
                <a:solidFill>
                  <a:schemeClr val="accent1">
                    <a:lumMod val="60000"/>
                    <a:lumOff val="40000"/>
                  </a:schemeClr>
                </a:solidFill>
                <a:latin typeface="Sanskrit 2003" pitchFamily="2" charset="-78"/>
                <a:cs typeface="Sanskrit 2003" pitchFamily="2" charset="-78"/>
              </a:rPr>
              <a:t>  </a:t>
            </a:r>
            <a:r>
              <a:rPr lang="hi-IN" sz="2400" dirty="0">
                <a:solidFill>
                  <a:schemeClr val="accent1">
                    <a:lumMod val="60000"/>
                    <a:lumOff val="40000"/>
                  </a:schemeClr>
                </a:solidFill>
                <a:latin typeface="Sanskrit 2003" pitchFamily="2" charset="-78"/>
                <a:cs typeface="Sanskrit 2003" pitchFamily="2" charset="-78"/>
              </a:rPr>
              <a:t>यक्ष्मणः कारणं विद्यात् चतुर्थ विषमाशनम्॥   </a:t>
            </a:r>
          </a:p>
          <a:p>
            <a:pPr>
              <a:buNone/>
            </a:pPr>
            <a:r>
              <a:rPr lang="hi-IN" sz="2000" dirty="0">
                <a:solidFill>
                  <a:schemeClr val="accent1">
                    <a:lumMod val="60000"/>
                    <a:lumOff val="40000"/>
                  </a:schemeClr>
                </a:solidFill>
                <a:latin typeface="Times New Roman" pitchFamily="18" charset="0"/>
              </a:rPr>
              <a:t>                                      </a:t>
            </a:r>
            <a:r>
              <a:rPr lang="hi-IN" sz="2000" b="1" dirty="0">
                <a:solidFill>
                  <a:schemeClr val="accent1">
                    <a:lumMod val="60000"/>
                    <a:lumOff val="40000"/>
                  </a:schemeClr>
                </a:solidFill>
                <a:latin typeface="Sanskrit 2003" pitchFamily="2" charset="-78"/>
                <a:cs typeface="Sanskrit 2003" pitchFamily="2" charset="-78"/>
              </a:rPr>
              <a:t>...(च.चि. ८/१३)</a:t>
            </a:r>
          </a:p>
          <a:p>
            <a:endParaRPr lang="hi-IN" sz="2000" dirty="0">
              <a:latin typeface="Times New Roman" pitchFamily="18" charset="0"/>
            </a:endParaRPr>
          </a:p>
          <a:p>
            <a:endParaRPr lang="en-US" sz="2000" i="1" dirty="0">
              <a:latin typeface="Times New Roman" pitchFamily="18" charset="0"/>
              <a:cs typeface="Times New Roman" pitchFamily="18" charset="0"/>
            </a:endParaRPr>
          </a:p>
          <a:p>
            <a:endParaRPr lang="en-IN" sz="2000" i="1"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072" y="274638"/>
            <a:ext cx="7772400" cy="634082"/>
          </a:xfrm>
        </p:spPr>
        <p:txBody>
          <a:bodyPr>
            <a:normAutofit/>
          </a:bodyPr>
          <a:lstStyle/>
          <a:p>
            <a:pPr algn="r"/>
            <a:r>
              <a:rPr lang="hi-IN" sz="3200" b="1" dirty="0">
                <a:latin typeface="Times New Roman" pitchFamily="18" charset="0"/>
              </a:rPr>
              <a:t>                     </a:t>
            </a:r>
            <a:r>
              <a:rPr lang="en-US" sz="3200" b="1" dirty="0">
                <a:latin typeface="Times New Roman" pitchFamily="18" charset="0"/>
                <a:cs typeface="Times New Roman" pitchFamily="18" charset="0"/>
              </a:rPr>
              <a:t>Continue…</a:t>
            </a:r>
            <a:endParaRPr lang="en-IN" sz="3200" b="1" dirty="0">
              <a:latin typeface="Times New Roman" pitchFamily="18" charset="0"/>
              <a:cs typeface="Times New Roman" pitchFamily="18" charset="0"/>
            </a:endParaRPr>
          </a:p>
        </p:txBody>
      </p:sp>
      <p:sp>
        <p:nvSpPr>
          <p:cNvPr id="4" name="Content Placeholder 3"/>
          <p:cNvSpPr>
            <a:spLocks noGrp="1"/>
          </p:cNvSpPr>
          <p:nvPr>
            <p:ph sz="quarter" idx="1"/>
          </p:nvPr>
        </p:nvSpPr>
        <p:spPr>
          <a:xfrm>
            <a:off x="251520" y="1340768"/>
            <a:ext cx="8640960" cy="5328592"/>
          </a:xfrm>
        </p:spPr>
        <p:txBody>
          <a:bodyPr>
            <a:normAutofit fontScale="92500" lnSpcReduction="10000"/>
          </a:bodyPr>
          <a:lstStyle/>
          <a:p>
            <a:pPr marL="457200" indent="-457200">
              <a:buNone/>
            </a:pPr>
            <a:r>
              <a:rPr lang="en-US" sz="2000" b="1" dirty="0">
                <a:latin typeface="Times New Roman" pitchFamily="18" charset="0"/>
                <a:cs typeface="Times New Roman" pitchFamily="18" charset="0"/>
              </a:rPr>
              <a:t>1. </a:t>
            </a:r>
            <a:r>
              <a:rPr lang="hi-IN" sz="2000" b="1" dirty="0">
                <a:solidFill>
                  <a:schemeClr val="accent1">
                    <a:lumMod val="60000"/>
                    <a:lumOff val="40000"/>
                  </a:schemeClr>
                </a:solidFill>
                <a:latin typeface="Times New Roman" pitchFamily="18" charset="0"/>
              </a:rPr>
              <a:t>अयथाबलमारम्भं</a:t>
            </a:r>
            <a:r>
              <a:rPr lang="en-US" sz="2000" b="1" dirty="0">
                <a:solidFill>
                  <a:schemeClr val="accent1">
                    <a:lumMod val="60000"/>
                    <a:lumOff val="40000"/>
                  </a:schemeClr>
                </a:solidFill>
                <a:latin typeface="Times New Roman" pitchFamily="18" charset="0"/>
              </a:rPr>
              <a:t> </a:t>
            </a:r>
            <a:r>
              <a:rPr lang="en-US" sz="2000" dirty="0">
                <a:latin typeface="Times New Roman" pitchFamily="18" charset="0"/>
                <a:cs typeface="Times New Roman" pitchFamily="18" charset="0"/>
              </a:rPr>
              <a:t>OR </a:t>
            </a:r>
            <a:r>
              <a:rPr lang="hi-IN" sz="2000" b="1" dirty="0">
                <a:solidFill>
                  <a:schemeClr val="accent1">
                    <a:lumMod val="60000"/>
                    <a:lumOff val="40000"/>
                  </a:schemeClr>
                </a:solidFill>
                <a:latin typeface="Times New Roman" pitchFamily="18" charset="0"/>
              </a:rPr>
              <a:t>साहस</a:t>
            </a:r>
            <a:r>
              <a:rPr lang="en-US" sz="2000" b="1" dirty="0">
                <a:solidFill>
                  <a:schemeClr val="accent1">
                    <a:lumMod val="60000"/>
                    <a:lumOff val="40000"/>
                  </a:schemeClr>
                </a:solidFill>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आघात</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Over exertion, trauma leads to </a:t>
            </a:r>
            <a:r>
              <a:rPr lang="en-US" sz="2000" i="1" dirty="0">
                <a:latin typeface="Times New Roman" pitchFamily="18" charset="0"/>
                <a:cs typeface="Times New Roman" pitchFamily="18" charset="0"/>
              </a:rPr>
              <a:t>Vataprakopa</a:t>
            </a:r>
            <a:r>
              <a:rPr lang="en-US" sz="2000" dirty="0">
                <a:latin typeface="Times New Roman" pitchFamily="18" charset="0"/>
                <a:cs typeface="Times New Roman" pitchFamily="18" charset="0"/>
              </a:rPr>
              <a:t>.</a:t>
            </a:r>
          </a:p>
          <a:p>
            <a:pPr marL="457200" indent="-457200">
              <a:buNone/>
            </a:pPr>
            <a:endParaRPr lang="en-US" sz="2000" b="1" dirty="0">
              <a:latin typeface="Times New Roman" pitchFamily="18" charset="0"/>
              <a:cs typeface="Times New Roman" pitchFamily="18" charset="0"/>
            </a:endParaRPr>
          </a:p>
          <a:p>
            <a:pPr>
              <a:buNone/>
            </a:pPr>
            <a:r>
              <a:rPr lang="en-US" sz="2000" b="1" dirty="0">
                <a:latin typeface="Times New Roman" pitchFamily="18" charset="0"/>
                <a:cs typeface="Times New Roman" pitchFamily="18" charset="0"/>
              </a:rPr>
              <a:t>2. </a:t>
            </a:r>
            <a:r>
              <a:rPr lang="hi-IN" sz="2000" b="1" dirty="0">
                <a:solidFill>
                  <a:schemeClr val="accent1">
                    <a:lumMod val="60000"/>
                    <a:lumOff val="40000"/>
                  </a:schemeClr>
                </a:solidFill>
                <a:latin typeface="Times New Roman" pitchFamily="18" charset="0"/>
              </a:rPr>
              <a:t>वेगसंधारणं</a:t>
            </a:r>
            <a:r>
              <a:rPr lang="en-US" sz="2000" b="1" dirty="0">
                <a:solidFill>
                  <a:schemeClr val="accent1">
                    <a:lumMod val="60000"/>
                    <a:lumOff val="40000"/>
                  </a:schemeClr>
                </a:solidFill>
                <a:latin typeface="Times New Roman" pitchFamily="18" charset="0"/>
                <a:cs typeface="Times New Roman" pitchFamily="18" charset="0"/>
              </a:rPr>
              <a:t>/</a:t>
            </a:r>
            <a:r>
              <a:rPr lang="hi-IN" sz="2000" dirty="0">
                <a:solidFill>
                  <a:schemeClr val="accent1">
                    <a:lumMod val="60000"/>
                    <a:lumOff val="40000"/>
                  </a:schemeClr>
                </a:solidFill>
                <a:latin typeface="Times New Roman" pitchFamily="18" charset="0"/>
              </a:rPr>
              <a:t> </a:t>
            </a:r>
            <a:r>
              <a:rPr lang="hi-IN" sz="2000" b="1" dirty="0">
                <a:solidFill>
                  <a:schemeClr val="accent1">
                    <a:lumMod val="60000"/>
                    <a:lumOff val="40000"/>
                  </a:schemeClr>
                </a:solidFill>
                <a:latin typeface="Times New Roman" pitchFamily="18" charset="0"/>
              </a:rPr>
              <a:t>वेगप्रतिघात् </a:t>
            </a:r>
            <a:r>
              <a:rPr lang="en-US" sz="2000" dirty="0">
                <a:latin typeface="Times New Roman" pitchFamily="18" charset="0"/>
                <a:cs typeface="Times New Roman" pitchFamily="18" charset="0"/>
              </a:rPr>
              <a:t>-</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Retention of natural urges also leads to </a:t>
            </a:r>
            <a:r>
              <a:rPr lang="en-US" sz="2000" i="1" dirty="0">
                <a:latin typeface="Times New Roman" pitchFamily="18" charset="0"/>
                <a:cs typeface="Times New Roman" pitchFamily="18" charset="0"/>
              </a:rPr>
              <a:t>Vataprakopa</a:t>
            </a:r>
            <a:r>
              <a:rPr lang="en-US" sz="2000" dirty="0">
                <a:latin typeface="Times New Roman" pitchFamily="18" charset="0"/>
                <a:cs typeface="Times New Roman" pitchFamily="18" charset="0"/>
              </a:rPr>
              <a:t>.</a:t>
            </a:r>
          </a:p>
          <a:p>
            <a:pPr>
              <a:buNone/>
            </a:pPr>
            <a:endParaRPr lang="en-US" sz="2000" dirty="0">
              <a:latin typeface="Times New Roman" pitchFamily="18" charset="0"/>
              <a:cs typeface="Times New Roman" pitchFamily="18" charset="0"/>
            </a:endParaRPr>
          </a:p>
          <a:p>
            <a:pPr algn="just">
              <a:buNone/>
            </a:pPr>
            <a:r>
              <a:rPr lang="en-US" sz="2000" b="1" dirty="0">
                <a:latin typeface="Times New Roman" pitchFamily="18" charset="0"/>
                <a:cs typeface="Times New Roman" pitchFamily="18" charset="0"/>
              </a:rPr>
              <a:t>3. </a:t>
            </a:r>
            <a:r>
              <a:rPr lang="hi-IN" sz="2000" b="1" dirty="0">
                <a:solidFill>
                  <a:schemeClr val="accent1">
                    <a:lumMod val="60000"/>
                    <a:lumOff val="40000"/>
                  </a:schemeClr>
                </a:solidFill>
                <a:latin typeface="Times New Roman" pitchFamily="18" charset="0"/>
              </a:rPr>
              <a:t>क्षयम</a:t>
            </a:r>
            <a:r>
              <a:rPr lang="en-US" sz="2000" b="1" dirty="0">
                <a:latin typeface="Times New Roman" pitchFamily="18" charset="0"/>
                <a:cs typeface="Times New Roman" pitchFamily="18" charset="0"/>
              </a:rPr>
              <a:t>- </a:t>
            </a:r>
            <a:r>
              <a:rPr lang="en-US" sz="2000" i="1" dirty="0">
                <a:latin typeface="Times New Roman" pitchFamily="18" charset="0"/>
                <a:cs typeface="Times New Roman" pitchFamily="18" charset="0"/>
              </a:rPr>
              <a:t>Rasa</a:t>
            </a:r>
            <a:r>
              <a:rPr lang="en-US" sz="2000" dirty="0">
                <a:latin typeface="Times New Roman" pitchFamily="18" charset="0"/>
                <a:cs typeface="Times New Roman" pitchFamily="18" charset="0"/>
              </a:rPr>
              <a:t> to </a:t>
            </a:r>
            <a:r>
              <a:rPr lang="en-US" sz="2000" i="1" dirty="0">
                <a:latin typeface="Times New Roman" pitchFamily="18" charset="0"/>
                <a:cs typeface="Times New Roman" pitchFamily="18" charset="0"/>
              </a:rPr>
              <a:t>shukra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Dhatukshaya</a:t>
            </a:r>
            <a:r>
              <a:rPr lang="en-US" sz="2000" dirty="0">
                <a:latin typeface="Times New Roman" pitchFamily="18" charset="0"/>
                <a:cs typeface="Times New Roman" pitchFamily="18" charset="0"/>
              </a:rPr>
              <a:t> leads to </a:t>
            </a:r>
            <a:r>
              <a:rPr lang="en-US" sz="2000" i="1" dirty="0">
                <a:latin typeface="Times New Roman" pitchFamily="18" charset="0"/>
                <a:cs typeface="Times New Roman" pitchFamily="18" charset="0"/>
              </a:rPr>
              <a:t>Vataprakopa</a:t>
            </a:r>
            <a:r>
              <a:rPr lang="en-US" sz="2000" dirty="0">
                <a:latin typeface="Times New Roman" pitchFamily="18" charset="0"/>
                <a:cs typeface="Times New Roman" pitchFamily="18" charset="0"/>
              </a:rPr>
              <a:t> that causes </a:t>
            </a:r>
            <a:r>
              <a:rPr lang="en-US" sz="2000" i="1" dirty="0">
                <a:latin typeface="Times New Roman" pitchFamily="18" charset="0"/>
                <a:cs typeface="Times New Roman" pitchFamily="18" charset="0"/>
              </a:rPr>
              <a:t>Anuloma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Dhatukshaya</a:t>
            </a:r>
            <a:r>
              <a:rPr lang="en-US" sz="2000" dirty="0">
                <a:latin typeface="Times New Roman" pitchFamily="18" charset="0"/>
                <a:cs typeface="Times New Roman" pitchFamily="18" charset="0"/>
              </a:rPr>
              <a:t> while  </a:t>
            </a:r>
            <a:r>
              <a:rPr lang="en-US" sz="2000" i="1" dirty="0">
                <a:latin typeface="Times New Roman" pitchFamily="18" charset="0"/>
                <a:cs typeface="Times New Roman" pitchFamily="18" charset="0"/>
              </a:rPr>
              <a:t>Shukrakshaya</a:t>
            </a:r>
            <a:r>
              <a:rPr lang="en-US" sz="2000" dirty="0">
                <a:latin typeface="Times New Roman" pitchFamily="18" charset="0"/>
                <a:cs typeface="Times New Roman" pitchFamily="18" charset="0"/>
              </a:rPr>
              <a:t> like in </a:t>
            </a:r>
            <a:r>
              <a:rPr lang="en-US" sz="2000" i="1" dirty="0">
                <a:latin typeface="Times New Roman" pitchFamily="18" charset="0"/>
                <a:cs typeface="Times New Roman" pitchFamily="18" charset="0"/>
              </a:rPr>
              <a:t>Chandrama</a:t>
            </a:r>
            <a:r>
              <a:rPr lang="en-US" sz="2000" dirty="0">
                <a:latin typeface="Times New Roman" pitchFamily="18" charset="0"/>
                <a:cs typeface="Times New Roman" pitchFamily="18" charset="0"/>
              </a:rPr>
              <a:t> results into </a:t>
            </a:r>
            <a:r>
              <a:rPr lang="en-US" sz="2000" i="1" dirty="0">
                <a:latin typeface="Times New Roman" pitchFamily="18" charset="0"/>
                <a:cs typeface="Times New Roman" pitchFamily="18" charset="0"/>
              </a:rPr>
              <a:t>Shukra</a:t>
            </a:r>
            <a:r>
              <a:rPr lang="en-US" sz="2000" dirty="0">
                <a:latin typeface="Times New Roman" pitchFamily="18" charset="0"/>
                <a:cs typeface="Times New Roman" pitchFamily="18" charset="0"/>
              </a:rPr>
              <a:t> to </a:t>
            </a:r>
            <a:r>
              <a:rPr lang="en-US" sz="2000" i="1" dirty="0">
                <a:latin typeface="Times New Roman" pitchFamily="18" charset="0"/>
                <a:cs typeface="Times New Roman" pitchFamily="18" charset="0"/>
              </a:rPr>
              <a:t>Rasa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Dhatukshaya</a:t>
            </a:r>
            <a:r>
              <a:rPr lang="en-US" sz="2000" dirty="0">
                <a:latin typeface="Times New Roman" pitchFamily="18" charset="0"/>
                <a:cs typeface="Times New Roman" pitchFamily="18" charset="0"/>
              </a:rPr>
              <a:t>  called as </a:t>
            </a:r>
            <a:r>
              <a:rPr lang="en-US" sz="2000" i="1" dirty="0">
                <a:latin typeface="Times New Roman" pitchFamily="18" charset="0"/>
                <a:cs typeface="Times New Roman" pitchFamily="18" charset="0"/>
              </a:rPr>
              <a:t>Pratiloma Dhatukshaya </a:t>
            </a:r>
            <a:r>
              <a:rPr lang="en-US" sz="2000" dirty="0">
                <a:latin typeface="Times New Roman" pitchFamily="18" charset="0"/>
                <a:cs typeface="Times New Roman" pitchFamily="18" charset="0"/>
              </a:rPr>
              <a:t>also leads to vitiation of  </a:t>
            </a:r>
            <a:r>
              <a:rPr lang="en-US" sz="2000" i="1" dirty="0">
                <a:latin typeface="Times New Roman" pitchFamily="18" charset="0"/>
                <a:cs typeface="Times New Roman" pitchFamily="18" charset="0"/>
              </a:rPr>
              <a:t>Vatadosha</a:t>
            </a:r>
            <a:r>
              <a:rPr lang="en-US" sz="2000" b="1" dirty="0">
                <a:latin typeface="Times New Roman" pitchFamily="18" charset="0"/>
                <a:cs typeface="Times New Roman" pitchFamily="18" charset="0"/>
              </a:rPr>
              <a:t>.</a:t>
            </a:r>
            <a:r>
              <a:rPr lang="hi-IN" sz="2000" dirty="0">
                <a:latin typeface="Times New Roman" pitchFamily="18" charset="0"/>
              </a:rPr>
              <a:t> </a:t>
            </a:r>
            <a:r>
              <a:rPr lang="hi-IN" sz="2200" dirty="0">
                <a:solidFill>
                  <a:schemeClr val="accent1">
                    <a:lumMod val="60000"/>
                    <a:lumOff val="40000"/>
                  </a:schemeClr>
                </a:solidFill>
                <a:latin typeface="Sanskrit 2003" pitchFamily="2" charset="-78"/>
                <a:cs typeface="Sanskrit 2003" pitchFamily="2" charset="-78"/>
              </a:rPr>
              <a:t>(शुक्रे क्षीणे मज्जा क्षीयन्ते,मज्जनि क्षिणे अस्थि, एवं पूर्वं पूर्वम्- मधुकोष:)</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Dhatukshaya</a:t>
            </a:r>
            <a:r>
              <a:rPr lang="en-US" sz="2000" dirty="0">
                <a:latin typeface="Times New Roman" pitchFamily="18" charset="0"/>
                <a:cs typeface="Times New Roman" pitchFamily="18" charset="0"/>
              </a:rPr>
              <a:t> leads to </a:t>
            </a:r>
            <a:r>
              <a:rPr lang="en-US" sz="2000" i="1" dirty="0">
                <a:latin typeface="Times New Roman" pitchFamily="18" charset="0"/>
                <a:cs typeface="Times New Roman" pitchFamily="18" charset="0"/>
              </a:rPr>
              <a:t>Sushirta</a:t>
            </a:r>
            <a:r>
              <a:rPr lang="en-US" sz="2000" dirty="0">
                <a:latin typeface="Times New Roman" pitchFamily="18" charset="0"/>
                <a:cs typeface="Times New Roman" pitchFamily="18" charset="0"/>
              </a:rPr>
              <a:t> (Cavitation) in </a:t>
            </a:r>
            <a:r>
              <a:rPr lang="en-US" sz="2000" i="1" dirty="0">
                <a:latin typeface="Times New Roman" pitchFamily="18" charset="0"/>
                <a:cs typeface="Times New Roman" pitchFamily="18" charset="0"/>
              </a:rPr>
              <a:t>Dhatu</a:t>
            </a:r>
            <a:r>
              <a:rPr lang="en-US" sz="2000" dirty="0">
                <a:latin typeface="Times New Roman" pitchFamily="18" charset="0"/>
                <a:cs typeface="Times New Roman" pitchFamily="18" charset="0"/>
              </a:rPr>
              <a:t> due to </a:t>
            </a:r>
            <a:r>
              <a:rPr lang="en-US" sz="2000" i="1" dirty="0">
                <a:latin typeface="Times New Roman" pitchFamily="18" charset="0"/>
                <a:cs typeface="Times New Roman" pitchFamily="18" charset="0"/>
              </a:rPr>
              <a:t>vataprakopa </a:t>
            </a:r>
            <a:r>
              <a:rPr lang="en-US" sz="2000" dirty="0">
                <a:latin typeface="Times New Roman" pitchFamily="18" charset="0"/>
                <a:cs typeface="Times New Roman" pitchFamily="18" charset="0"/>
              </a:rPr>
              <a:t>( Like in bone TB it leads to porousity, necrosis, fracture)</a:t>
            </a:r>
          </a:p>
          <a:p>
            <a:pPr algn="just">
              <a:buNone/>
            </a:pPr>
            <a:endParaRPr lang="en-US" sz="2000" b="1" dirty="0">
              <a:latin typeface="Times New Roman" pitchFamily="18" charset="0"/>
              <a:cs typeface="Times New Roman" pitchFamily="18" charset="0"/>
            </a:endParaRPr>
          </a:p>
          <a:p>
            <a:pPr algn="just">
              <a:buNone/>
            </a:pPr>
            <a:r>
              <a:rPr lang="en-US" sz="2000" b="1" dirty="0">
                <a:latin typeface="Times New Roman" pitchFamily="18" charset="0"/>
                <a:cs typeface="Times New Roman" pitchFamily="18" charset="0"/>
              </a:rPr>
              <a:t>4. </a:t>
            </a:r>
            <a:r>
              <a:rPr lang="hi-IN" sz="2000" b="1" dirty="0">
                <a:solidFill>
                  <a:schemeClr val="accent1">
                    <a:lumMod val="60000"/>
                    <a:lumOff val="40000"/>
                  </a:schemeClr>
                </a:solidFill>
                <a:latin typeface="Times New Roman" pitchFamily="18" charset="0"/>
              </a:rPr>
              <a:t>विषमाशनम्</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Excess or less eating habit due to </a:t>
            </a:r>
            <a:r>
              <a:rPr lang="en-US" sz="2000" i="1" dirty="0">
                <a:latin typeface="Times New Roman" pitchFamily="18" charset="0"/>
                <a:cs typeface="Times New Roman" pitchFamily="18" charset="0"/>
              </a:rPr>
              <a:t>Vataprakopa</a:t>
            </a:r>
          </a:p>
          <a:p>
            <a:pPr algn="just">
              <a:buFont typeface="Wingdings" pitchFamily="2" charset="2"/>
              <a:buChar char="Ø"/>
            </a:pPr>
            <a:r>
              <a:rPr lang="en-US" sz="2000" dirty="0">
                <a:latin typeface="Times New Roman" pitchFamily="18" charset="0"/>
                <a:cs typeface="Times New Roman" pitchFamily="18" charset="0"/>
              </a:rPr>
              <a:t>These all etiological factors primarily leads to </a:t>
            </a:r>
            <a:r>
              <a:rPr lang="en-US" sz="2000" i="1" dirty="0">
                <a:latin typeface="Times New Roman" pitchFamily="18" charset="0"/>
                <a:cs typeface="Times New Roman" pitchFamily="18" charset="0"/>
              </a:rPr>
              <a:t>Vataprakopa. Vatadosha having Guna </a:t>
            </a:r>
            <a:r>
              <a:rPr lang="en-US" sz="2000" dirty="0">
                <a:latin typeface="Times New Roman" pitchFamily="18" charset="0"/>
                <a:cs typeface="Times New Roman" pitchFamily="18" charset="0"/>
              </a:rPr>
              <a:t>like</a:t>
            </a:r>
            <a:r>
              <a:rPr lang="en-US" sz="2000" i="1" dirty="0">
                <a:latin typeface="Times New Roman" pitchFamily="18" charset="0"/>
                <a:cs typeface="Times New Roman" pitchFamily="18" charset="0"/>
              </a:rPr>
              <a:t>  Laghu, Sushira, Vishada, Khara Shita </a:t>
            </a:r>
            <a:r>
              <a:rPr lang="en-US" sz="2000" dirty="0">
                <a:latin typeface="Times New Roman" pitchFamily="18" charset="0"/>
                <a:cs typeface="Times New Roman" pitchFamily="18" charset="0"/>
              </a:rPr>
              <a:t>so it affects the organ which is having similarity of these </a:t>
            </a:r>
            <a:r>
              <a:rPr lang="en-US" sz="2000" i="1" dirty="0">
                <a:latin typeface="Times New Roman" pitchFamily="18" charset="0"/>
                <a:cs typeface="Times New Roman" pitchFamily="18" charset="0"/>
              </a:rPr>
              <a:t>Guna </a:t>
            </a:r>
            <a:r>
              <a:rPr lang="en-US" sz="2000" dirty="0">
                <a:latin typeface="Times New Roman" pitchFamily="18" charset="0"/>
                <a:cs typeface="Times New Roman" pitchFamily="18" charset="0"/>
              </a:rPr>
              <a:t>and</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leads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to</a:t>
            </a:r>
            <a:r>
              <a:rPr lang="en-US" sz="2000" i="1" dirty="0">
                <a:latin typeface="Times New Roman" pitchFamily="18" charset="0"/>
                <a:cs typeface="Times New Roman" pitchFamily="18" charset="0"/>
              </a:rPr>
              <a:t> Sanchaya </a:t>
            </a:r>
            <a:r>
              <a:rPr lang="en-US" sz="2000" dirty="0">
                <a:latin typeface="Times New Roman" pitchFamily="18" charset="0"/>
                <a:cs typeface="Times New Roman" pitchFamily="18" charset="0"/>
              </a:rPr>
              <a:t>in</a:t>
            </a:r>
            <a:r>
              <a:rPr lang="en-US" sz="2000" i="1" dirty="0">
                <a:latin typeface="Times New Roman" pitchFamily="18" charset="0"/>
                <a:cs typeface="Times New Roman" pitchFamily="18" charset="0"/>
              </a:rPr>
              <a:t> Pranavaha Strotas  </a:t>
            </a:r>
            <a:r>
              <a:rPr lang="en-US" sz="2000" dirty="0">
                <a:latin typeface="Times New Roman" pitchFamily="18" charset="0"/>
                <a:cs typeface="Times New Roman" pitchFamily="18" charset="0"/>
              </a:rPr>
              <a:t>results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into</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to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Sushirata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Vishadata</a:t>
            </a:r>
            <a:r>
              <a:rPr lang="en-US" sz="2000" i="1" dirty="0">
                <a:latin typeface="Times New Roman" pitchFamily="18" charset="0"/>
                <a:cs typeface="Times New Roman" pitchFamily="18" charset="0"/>
              </a:rPr>
              <a:t> (Cavitation </a:t>
            </a:r>
            <a:r>
              <a:rPr lang="en-US" sz="2000" dirty="0">
                <a:latin typeface="Times New Roman" pitchFamily="18" charset="0"/>
                <a:cs typeface="Times New Roman" pitchFamily="18" charset="0"/>
              </a:rPr>
              <a:t>Lungs) in</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Phuphphusa</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and</a:t>
            </a:r>
            <a:r>
              <a:rPr lang="en-US" sz="2000" i="1" dirty="0">
                <a:latin typeface="Times New Roman" pitchFamily="18" charset="0"/>
                <a:cs typeface="Times New Roman" pitchFamily="18" charset="0"/>
              </a:rPr>
              <a:t> Phenavad Bahukoshthaka  </a:t>
            </a:r>
            <a:r>
              <a:rPr lang="en-US" sz="2000" dirty="0">
                <a:latin typeface="Times New Roman" pitchFamily="18" charset="0"/>
                <a:cs typeface="Times New Roman" pitchFamily="18" charset="0"/>
              </a:rPr>
              <a:t>after</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that</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Kharata (Calcification</a:t>
            </a:r>
            <a:r>
              <a:rPr lang="en-US" sz="2000" i="1" dirty="0">
                <a:latin typeface="Times New Roman" pitchFamily="18" charset="0"/>
                <a:cs typeface="Times New Roman" pitchFamily="18" charset="0"/>
              </a:rPr>
              <a:t>).</a:t>
            </a:r>
          </a:p>
          <a:p>
            <a:pPr algn="just">
              <a:buNone/>
            </a:pPr>
            <a:endParaRPr lang="en-US" sz="2000" dirty="0">
              <a:latin typeface="Times New Roman" pitchFamily="18" charset="0"/>
              <a:cs typeface="Times New Roman" pitchFamily="18" charset="0"/>
            </a:endParaRPr>
          </a:p>
          <a:p>
            <a:pPr algn="just">
              <a:buNone/>
            </a:pPr>
            <a:endParaRPr lang="en-IN"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0080" y="346646"/>
            <a:ext cx="7772400" cy="634082"/>
          </a:xfrm>
        </p:spPr>
        <p:txBody>
          <a:bodyPr>
            <a:normAutofit/>
          </a:bodyPr>
          <a:lstStyle/>
          <a:p>
            <a:pPr algn="r"/>
            <a:r>
              <a:rPr lang="en-US" sz="3200" b="1" dirty="0">
                <a:latin typeface="Times New Roman" pitchFamily="18" charset="0"/>
                <a:cs typeface="Times New Roman" pitchFamily="18" charset="0"/>
              </a:rPr>
              <a:t>                                              Continue…</a:t>
            </a:r>
            <a:endParaRPr lang="en-IN" sz="3200" b="1" dirty="0">
              <a:latin typeface="Times New Roman" pitchFamily="18" charset="0"/>
              <a:cs typeface="Times New Roman" pitchFamily="18" charset="0"/>
            </a:endParaRPr>
          </a:p>
        </p:txBody>
      </p:sp>
      <p:sp>
        <p:nvSpPr>
          <p:cNvPr id="4" name="Content Placeholder 3"/>
          <p:cNvSpPr>
            <a:spLocks noGrp="1"/>
          </p:cNvSpPr>
          <p:nvPr>
            <p:ph sz="quarter" idx="1"/>
          </p:nvPr>
        </p:nvSpPr>
        <p:spPr>
          <a:xfrm>
            <a:off x="323528" y="1124744"/>
            <a:ext cx="8352928" cy="5400600"/>
          </a:xfrm>
        </p:spPr>
        <p:txBody>
          <a:bodyPr>
            <a:noAutofit/>
          </a:bodyPr>
          <a:lstStyle/>
          <a:p>
            <a:pPr algn="just">
              <a:buNone/>
            </a:pPr>
            <a:r>
              <a:rPr lang="en-US" sz="2000" b="1" dirty="0">
                <a:latin typeface="Times New Roman" pitchFamily="18" charset="0"/>
                <a:cs typeface="Times New Roman" pitchFamily="18" charset="0"/>
              </a:rPr>
              <a:t>2.  </a:t>
            </a:r>
            <a:r>
              <a:rPr lang="en-US" sz="2000" b="1" i="1" dirty="0">
                <a:latin typeface="Times New Roman" pitchFamily="18" charset="0"/>
                <a:cs typeface="Times New Roman" pitchFamily="18" charset="0"/>
              </a:rPr>
              <a:t>Sannikrishtha Hetu-</a:t>
            </a:r>
          </a:p>
          <a:p>
            <a:pPr algn="just">
              <a:buNone/>
            </a:pPr>
            <a:r>
              <a:rPr lang="en-US" sz="2000" dirty="0">
                <a:latin typeface="Times New Roman" pitchFamily="18" charset="0"/>
                <a:cs typeface="Times New Roman" pitchFamily="18" charset="0"/>
              </a:rPr>
              <a:t>    This </a:t>
            </a:r>
            <a:r>
              <a:rPr lang="en-US" sz="2000" i="1" dirty="0">
                <a:latin typeface="Times New Roman" pitchFamily="18" charset="0"/>
                <a:cs typeface="Times New Roman" pitchFamily="18" charset="0"/>
              </a:rPr>
              <a:t>Hetu</a:t>
            </a:r>
            <a:r>
              <a:rPr lang="en-US" sz="2000" dirty="0">
                <a:latin typeface="Times New Roman" pitchFamily="18" charset="0"/>
                <a:cs typeface="Times New Roman" pitchFamily="18" charset="0"/>
              </a:rPr>
              <a:t> leads to  </a:t>
            </a:r>
            <a:r>
              <a:rPr lang="en-US" sz="2000" i="1" dirty="0">
                <a:latin typeface="Times New Roman" pitchFamily="18" charset="0"/>
                <a:cs typeface="Times New Roman" pitchFamily="18" charset="0"/>
              </a:rPr>
              <a:t>Doshaprakopa</a:t>
            </a:r>
            <a:r>
              <a:rPr lang="en-US" sz="2000" dirty="0">
                <a:latin typeface="Times New Roman" pitchFamily="18" charset="0"/>
                <a:cs typeface="Times New Roman" pitchFamily="18" charset="0"/>
              </a:rPr>
              <a:t>  and  aggravate the pathogenesis in short duration lead to </a:t>
            </a:r>
            <a:r>
              <a:rPr lang="en-US" sz="2000" i="1" dirty="0">
                <a:latin typeface="Times New Roman" pitchFamily="18" charset="0"/>
                <a:cs typeface="Times New Roman" pitchFamily="18" charset="0"/>
              </a:rPr>
              <a:t>Vyakti</a:t>
            </a:r>
            <a:r>
              <a:rPr lang="en-US" sz="2000" dirty="0">
                <a:latin typeface="Times New Roman" pitchFamily="18" charset="0"/>
                <a:cs typeface="Times New Roman" pitchFamily="18" charset="0"/>
              </a:rPr>
              <a:t> and </a:t>
            </a:r>
            <a:r>
              <a:rPr lang="en-US" sz="2000" i="1" dirty="0">
                <a:latin typeface="Times New Roman" pitchFamily="18" charset="0"/>
                <a:cs typeface="Times New Roman" pitchFamily="18" charset="0"/>
              </a:rPr>
              <a:t>Bheda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avastha</a:t>
            </a:r>
            <a:r>
              <a:rPr lang="en-US" sz="2000" dirty="0">
                <a:latin typeface="Times New Roman" pitchFamily="18" charset="0"/>
                <a:cs typeface="Times New Roman" pitchFamily="18" charset="0"/>
              </a:rPr>
              <a:t>  of disease </a:t>
            </a:r>
            <a:r>
              <a:rPr lang="en-US" sz="2000" i="1" dirty="0">
                <a:latin typeface="Times New Roman" pitchFamily="18" charset="0"/>
                <a:cs typeface="Times New Roman" pitchFamily="18" charset="0"/>
              </a:rPr>
              <a:t>.</a:t>
            </a:r>
          </a:p>
          <a:p>
            <a:pPr>
              <a:buNone/>
            </a:pPr>
            <a:r>
              <a:rPr lang="en-US" sz="2000" b="1" dirty="0">
                <a:latin typeface="Times New Roman" pitchFamily="18" charset="0"/>
                <a:cs typeface="Times New Roman" pitchFamily="18" charset="0"/>
              </a:rPr>
              <a:t>                  </a:t>
            </a:r>
            <a:r>
              <a:rPr lang="hi-IN" sz="2400" b="1" dirty="0">
                <a:solidFill>
                  <a:schemeClr val="accent1">
                    <a:lumMod val="60000"/>
                    <a:lumOff val="40000"/>
                  </a:schemeClr>
                </a:solidFill>
                <a:latin typeface="Sanskrit 2003" pitchFamily="2" charset="-78"/>
                <a:cs typeface="Sanskrit 2003" pitchFamily="2" charset="-78"/>
              </a:rPr>
              <a:t>कुष्ठं ज्वरश्च शोषश्च नेत्राभिष्यन्द एव च ।</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u="sng" dirty="0">
                <a:solidFill>
                  <a:schemeClr val="accent1">
                    <a:lumMod val="60000"/>
                    <a:lumOff val="40000"/>
                  </a:schemeClr>
                </a:solidFill>
                <a:latin typeface="Sanskrit 2003" pitchFamily="2" charset="-78"/>
                <a:cs typeface="Sanskrit 2003" pitchFamily="2" charset="-78"/>
              </a:rPr>
              <a:t>औपसर्गिक</a:t>
            </a:r>
            <a:r>
              <a:rPr lang="hi-IN" sz="2400" b="1" dirty="0">
                <a:solidFill>
                  <a:schemeClr val="accent1">
                    <a:lumMod val="60000"/>
                    <a:lumOff val="40000"/>
                  </a:schemeClr>
                </a:solidFill>
                <a:latin typeface="Sanskrit 2003" pitchFamily="2" charset="-78"/>
                <a:cs typeface="Sanskrit 2003" pitchFamily="2" charset="-78"/>
              </a:rPr>
              <a:t> रोगाश्च स</a:t>
            </a:r>
            <a:r>
              <a:rPr lang="en-US" sz="2400" b="1" dirty="0" err="1">
                <a:solidFill>
                  <a:schemeClr val="accent1">
                    <a:lumMod val="60000"/>
                    <a:lumOff val="40000"/>
                  </a:schemeClr>
                </a:solidFill>
                <a:latin typeface="Sanskrit 2003" pitchFamily="2" charset="-78"/>
                <a:cs typeface="Sanskrit 2003" pitchFamily="2" charset="-78"/>
              </a:rPr>
              <a:t>ंक्रा</a:t>
            </a:r>
            <a:r>
              <a:rPr lang="hi-IN" sz="2400" b="1" dirty="0">
                <a:solidFill>
                  <a:schemeClr val="accent1">
                    <a:lumMod val="60000"/>
                    <a:lumOff val="40000"/>
                  </a:schemeClr>
                </a:solidFill>
                <a:latin typeface="Sanskrit 2003" pitchFamily="2" charset="-78"/>
                <a:cs typeface="Sanskrit 2003" pitchFamily="2" charset="-78"/>
              </a:rPr>
              <a:t>मन्ति नरान्नरम् ॥</a:t>
            </a:r>
            <a:r>
              <a:rPr lang="en-US" sz="2400" b="1" dirty="0">
                <a:solidFill>
                  <a:schemeClr val="accent1">
                    <a:lumMod val="60000"/>
                    <a:lumOff val="40000"/>
                  </a:schemeClr>
                </a:solidFill>
                <a:latin typeface="Sanskrit 2003" pitchFamily="2" charset="-78"/>
                <a:cs typeface="Sanskrit 2003" pitchFamily="2" charset="-78"/>
              </a:rPr>
              <a:t>     </a:t>
            </a:r>
          </a:p>
          <a:p>
            <a:pPr>
              <a:buNone/>
            </a:pPr>
            <a:r>
              <a:rPr lang="en-US" sz="2000" b="1" dirty="0">
                <a:solidFill>
                  <a:schemeClr val="accent1">
                    <a:lumMod val="60000"/>
                    <a:lumOff val="40000"/>
                  </a:schemeClr>
                </a:solidFill>
                <a:latin typeface="Times New Roman" pitchFamily="18" charset="0"/>
                <a:cs typeface="Times New Roman" pitchFamily="18" charset="0"/>
              </a:rPr>
              <a:t>                                                                                                …. </a:t>
            </a:r>
            <a:r>
              <a:rPr lang="hi-IN" sz="2000" b="1" dirty="0">
                <a:solidFill>
                  <a:schemeClr val="accent1">
                    <a:lumMod val="60000"/>
                    <a:lumOff val="40000"/>
                  </a:schemeClr>
                </a:solidFill>
                <a:latin typeface="Times New Roman" pitchFamily="18" charset="0"/>
              </a:rPr>
              <a:t>(सु.नि ५/३४)</a:t>
            </a:r>
            <a:endParaRPr lang="en-US" sz="2000" b="1" dirty="0">
              <a:solidFill>
                <a:schemeClr val="accent1">
                  <a:lumMod val="60000"/>
                  <a:lumOff val="40000"/>
                </a:schemeClr>
              </a:solidFill>
              <a:latin typeface="Times New Roman" pitchFamily="18" charset="0"/>
              <a:cs typeface="Times New Roman" pitchFamily="18" charset="0"/>
            </a:endParaRPr>
          </a:p>
          <a:p>
            <a:pPr algn="just">
              <a:buNone/>
            </a:pPr>
            <a:r>
              <a:rPr lang="hi-IN" sz="2000" b="1" u="sng" dirty="0">
                <a:solidFill>
                  <a:schemeClr val="accent1">
                    <a:lumMod val="60000"/>
                    <a:lumOff val="40000"/>
                  </a:schemeClr>
                </a:solidFill>
                <a:latin typeface="Times New Roman" pitchFamily="18" charset="0"/>
              </a:rPr>
              <a:t>औपसर्गिक</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Upasarga</a:t>
            </a:r>
            <a:r>
              <a:rPr lang="en-US" sz="2000" dirty="0">
                <a:latin typeface="Times New Roman" pitchFamily="18" charset="0"/>
                <a:cs typeface="Times New Roman" pitchFamily="18" charset="0"/>
              </a:rPr>
              <a:t> i.e. Infection of Mycobacterium Tuberculosis is the important and closest cause to pathogenesis. It affects mainly </a:t>
            </a:r>
            <a:r>
              <a:rPr lang="en-US" sz="2000" i="1" dirty="0">
                <a:latin typeface="Times New Roman" pitchFamily="18" charset="0"/>
                <a:cs typeface="Times New Roman" pitchFamily="18" charset="0"/>
              </a:rPr>
              <a:t>vata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predominent</a:t>
            </a:r>
            <a:r>
              <a:rPr lang="en-US" sz="2000" dirty="0">
                <a:latin typeface="Times New Roman" pitchFamily="18" charset="0"/>
                <a:cs typeface="Times New Roman" pitchFamily="18" charset="0"/>
              </a:rPr>
              <a:t> organ or system and it also spread through air so it enters to  </a:t>
            </a:r>
            <a:r>
              <a:rPr lang="en-US" sz="2000" i="1" dirty="0">
                <a:latin typeface="Times New Roman" pitchFamily="18" charset="0"/>
                <a:cs typeface="Times New Roman" pitchFamily="18" charset="0"/>
              </a:rPr>
              <a:t>Pranavaha Strotas</a:t>
            </a:r>
            <a:r>
              <a:rPr lang="en-US" sz="2000" dirty="0">
                <a:latin typeface="Times New Roman" pitchFamily="18" charset="0"/>
                <a:cs typeface="Times New Roman" pitchFamily="18" charset="0"/>
              </a:rPr>
              <a:t> along with </a:t>
            </a:r>
            <a:r>
              <a:rPr lang="en-US" sz="2000" i="1" dirty="0">
                <a:latin typeface="Times New Roman" pitchFamily="18" charset="0"/>
                <a:cs typeface="Times New Roman" pitchFamily="18" charset="0"/>
              </a:rPr>
              <a:t>Ambarpiyusha</a:t>
            </a:r>
            <a:r>
              <a:rPr lang="en-US" sz="2000" dirty="0">
                <a:latin typeface="Times New Roman" pitchFamily="18" charset="0"/>
                <a:cs typeface="Times New Roman" pitchFamily="18" charset="0"/>
              </a:rPr>
              <a:t>/</a:t>
            </a:r>
            <a:r>
              <a:rPr lang="en-US" sz="2000" i="1" dirty="0">
                <a:latin typeface="Times New Roman" pitchFamily="18" charset="0"/>
                <a:cs typeface="Times New Roman" pitchFamily="18" charset="0"/>
              </a:rPr>
              <a:t>Pranvayu</a:t>
            </a:r>
            <a:r>
              <a:rPr lang="en-US" sz="2000" dirty="0">
                <a:latin typeface="Times New Roman" pitchFamily="18" charset="0"/>
                <a:cs typeface="Times New Roman" pitchFamily="18" charset="0"/>
              </a:rPr>
              <a:t> i.e. Attacks on lungs  terminal part </a:t>
            </a:r>
            <a:r>
              <a:rPr lang="en-US" sz="2000" i="1" dirty="0">
                <a:latin typeface="Times New Roman" pitchFamily="18" charset="0"/>
                <a:cs typeface="Times New Roman" pitchFamily="18" charset="0"/>
              </a:rPr>
              <a:t>Phenavad</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Bahukoshthaka</a:t>
            </a:r>
            <a:r>
              <a:rPr lang="en-US" sz="2000" dirty="0">
                <a:latin typeface="Times New Roman" pitchFamily="18" charset="0"/>
                <a:cs typeface="Times New Roman" pitchFamily="18" charset="0"/>
              </a:rPr>
              <a:t> (Alveoli) or Any site where </a:t>
            </a:r>
            <a:r>
              <a:rPr lang="en-US" sz="2000" i="1" dirty="0">
                <a:latin typeface="Times New Roman" pitchFamily="18" charset="0"/>
                <a:cs typeface="Times New Roman" pitchFamily="18" charset="0"/>
              </a:rPr>
              <a:t>viprakrishtha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hetu</a:t>
            </a:r>
            <a:r>
              <a:rPr lang="en-US" sz="2000" dirty="0">
                <a:latin typeface="Times New Roman" pitchFamily="18" charset="0"/>
                <a:cs typeface="Times New Roman" pitchFamily="18" charset="0"/>
              </a:rPr>
              <a:t> has results into </a:t>
            </a:r>
            <a:r>
              <a:rPr lang="en-US" sz="2000" i="1" dirty="0">
                <a:latin typeface="Times New Roman" pitchFamily="18" charset="0"/>
                <a:cs typeface="Times New Roman" pitchFamily="18" charset="0"/>
              </a:rPr>
              <a:t>Vataprakopa</a:t>
            </a:r>
            <a:r>
              <a:rPr lang="en-US" sz="2000" dirty="0">
                <a:latin typeface="Times New Roman" pitchFamily="18" charset="0"/>
                <a:cs typeface="Times New Roman" pitchFamily="18" charset="0"/>
              </a:rPr>
              <a:t>. Or In </a:t>
            </a:r>
            <a:r>
              <a:rPr lang="en-US" sz="2000" i="1" dirty="0">
                <a:latin typeface="Times New Roman" pitchFamily="18" charset="0"/>
                <a:cs typeface="Times New Roman" pitchFamily="18" charset="0"/>
              </a:rPr>
              <a:t>Sthanasanshraya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Avastha</a:t>
            </a:r>
            <a:r>
              <a:rPr lang="en-US" sz="2000" dirty="0">
                <a:latin typeface="Times New Roman" pitchFamily="18" charset="0"/>
                <a:cs typeface="Times New Roman" pitchFamily="18" charset="0"/>
              </a:rPr>
              <a:t> it can spread to other organs where </a:t>
            </a:r>
            <a:r>
              <a:rPr lang="en-US" sz="2000" i="1" dirty="0">
                <a:latin typeface="Times New Roman" pitchFamily="18" charset="0"/>
                <a:cs typeface="Times New Roman" pitchFamily="18" charset="0"/>
              </a:rPr>
              <a:t>Khavaigunya </a:t>
            </a:r>
            <a:r>
              <a:rPr lang="en-US" sz="2000" dirty="0">
                <a:latin typeface="Times New Roman" pitchFamily="18" charset="0"/>
                <a:cs typeface="Times New Roman" pitchFamily="18" charset="0"/>
              </a:rPr>
              <a:t>(Immunologically deficit site/system) is present. So it can spread to other people through respiration .</a:t>
            </a:r>
          </a:p>
          <a:p>
            <a:pPr>
              <a:buNone/>
            </a:pPr>
            <a:endParaRPr lang="en-IN" sz="2000" i="1"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7772400" cy="706090"/>
          </a:xfrm>
        </p:spPr>
        <p:txBody>
          <a:bodyPr>
            <a:normAutofit fontScale="90000"/>
          </a:bodyPr>
          <a:lstStyle/>
          <a:p>
            <a:r>
              <a:rPr lang="en-US" b="1" dirty="0">
                <a:solidFill>
                  <a:schemeClr val="accent2">
                    <a:lumMod val="75000"/>
                  </a:schemeClr>
                </a:solidFill>
                <a:latin typeface="Times New Roman" pitchFamily="18" charset="0"/>
                <a:cs typeface="Times New Roman" pitchFamily="18" charset="0"/>
              </a:rPr>
              <a:t>Predormal Symptoms</a:t>
            </a:r>
            <a:endParaRPr lang="en-IN" b="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395536" y="836712"/>
            <a:ext cx="8147248" cy="6021288"/>
          </a:xfrm>
        </p:spPr>
        <p:txBody>
          <a:bodyPr>
            <a:noAutofit/>
          </a:bodyPr>
          <a:lstStyle/>
          <a:p>
            <a:pPr>
              <a:buNone/>
            </a:pPr>
            <a:r>
              <a:rPr lang="en-US" sz="1800" dirty="0">
                <a:latin typeface="Times New Roman" pitchFamily="18" charset="0"/>
                <a:cs typeface="Times New Roman" pitchFamily="18" charset="0"/>
              </a:rPr>
              <a:t>      </a:t>
            </a:r>
            <a:r>
              <a:rPr lang="en-US" sz="1800" dirty="0">
                <a:latin typeface="Times New Roman" pitchFamily="18" charset="0"/>
              </a:rPr>
              <a:t> </a:t>
            </a:r>
            <a:r>
              <a:rPr lang="hi-IN" sz="2000" b="1" dirty="0">
                <a:solidFill>
                  <a:schemeClr val="accent1">
                    <a:lumMod val="60000"/>
                    <a:lumOff val="40000"/>
                  </a:schemeClr>
                </a:solidFill>
                <a:latin typeface="Sanskrit 2003" pitchFamily="2" charset="-78"/>
                <a:cs typeface="Sanskrit 2003" pitchFamily="2" charset="-78"/>
              </a:rPr>
              <a:t>पूर्वरूपं प्रतिश्यायो दोर्बल्यं दोषदर्शनम् ।                         </a:t>
            </a:r>
            <a:endParaRPr lang="en-US" sz="2000" b="1" dirty="0">
              <a:solidFill>
                <a:schemeClr val="accent1">
                  <a:lumMod val="60000"/>
                  <a:lumOff val="40000"/>
                </a:schemeClr>
              </a:solidFill>
              <a:latin typeface="Sanskrit 2003" pitchFamily="2" charset="-78"/>
              <a:cs typeface="Sanskrit 2003" pitchFamily="2" charset="-78"/>
            </a:endParaRPr>
          </a:p>
          <a:p>
            <a:pPr>
              <a:buNone/>
            </a:pPr>
            <a:r>
              <a:rPr lang="hi-IN" sz="2000" b="1" dirty="0">
                <a:solidFill>
                  <a:schemeClr val="accent1">
                    <a:lumMod val="60000"/>
                    <a:lumOff val="40000"/>
                  </a:schemeClr>
                </a:solidFill>
                <a:latin typeface="Sanskrit 2003" pitchFamily="2" charset="-78"/>
                <a:cs typeface="Sanskrit 2003" pitchFamily="2" charset="-78"/>
              </a:rPr>
              <a:t>      अदोषेष्वपि भावेषु काये वीभत्सदर्शनम् ॥</a:t>
            </a:r>
            <a:endParaRPr lang="en-IN" sz="2000" b="1" dirty="0">
              <a:solidFill>
                <a:schemeClr val="accent1">
                  <a:lumMod val="60000"/>
                  <a:lumOff val="40000"/>
                </a:schemeClr>
              </a:solidFill>
              <a:latin typeface="Sanskrit 2003" pitchFamily="2" charset="-78"/>
              <a:cs typeface="Sanskrit 2003" pitchFamily="2" charset="-78"/>
            </a:endParaRPr>
          </a:p>
          <a:p>
            <a:pPr>
              <a:buNone/>
            </a:pPr>
            <a:r>
              <a:rPr lang="hi-IN" sz="2000" b="1" dirty="0">
                <a:solidFill>
                  <a:schemeClr val="accent1">
                    <a:lumMod val="60000"/>
                    <a:lumOff val="40000"/>
                  </a:schemeClr>
                </a:solidFill>
                <a:latin typeface="Sanskrit 2003" pitchFamily="2" charset="-78"/>
                <a:cs typeface="Sanskrit 2003" pitchFamily="2" charset="-78"/>
              </a:rPr>
              <a:t>      घ्रुणित्वमश्नतश्चापि बलमासंपरिक्षयः ।</a:t>
            </a:r>
            <a:endParaRPr lang="en-IN" sz="2000" b="1" dirty="0">
              <a:solidFill>
                <a:schemeClr val="accent1">
                  <a:lumMod val="60000"/>
                  <a:lumOff val="40000"/>
                </a:schemeClr>
              </a:solidFill>
              <a:latin typeface="Sanskrit 2003" pitchFamily="2" charset="-78"/>
              <a:cs typeface="Sanskrit 2003" pitchFamily="2" charset="-78"/>
            </a:endParaRPr>
          </a:p>
          <a:p>
            <a:pPr>
              <a:buNone/>
            </a:pPr>
            <a:r>
              <a:rPr lang="hi-IN" sz="2000" b="1" dirty="0">
                <a:solidFill>
                  <a:schemeClr val="accent1">
                    <a:lumMod val="60000"/>
                    <a:lumOff val="40000"/>
                  </a:schemeClr>
                </a:solidFill>
                <a:latin typeface="Sanskrit 2003" pitchFamily="2" charset="-78"/>
                <a:cs typeface="Sanskrit 2003" pitchFamily="2" charset="-78"/>
              </a:rPr>
              <a:t>      स्त्रिमद्यमांसप्रियता प्रियता चावगुण्ठने ॥</a:t>
            </a:r>
            <a:endParaRPr lang="en-IN" sz="2000" b="1" dirty="0">
              <a:solidFill>
                <a:schemeClr val="accent1">
                  <a:lumMod val="60000"/>
                  <a:lumOff val="40000"/>
                </a:schemeClr>
              </a:solidFill>
              <a:latin typeface="Sanskrit 2003" pitchFamily="2" charset="-78"/>
              <a:cs typeface="Sanskrit 2003" pitchFamily="2" charset="-78"/>
            </a:endParaRPr>
          </a:p>
          <a:p>
            <a:pPr>
              <a:buNone/>
            </a:pPr>
            <a:r>
              <a:rPr lang="hi-IN" sz="2000" b="1" dirty="0">
                <a:solidFill>
                  <a:schemeClr val="accent1">
                    <a:lumMod val="60000"/>
                    <a:lumOff val="40000"/>
                  </a:schemeClr>
                </a:solidFill>
                <a:latin typeface="Sanskrit 2003" pitchFamily="2" charset="-78"/>
                <a:cs typeface="Sanskrit 2003" pitchFamily="2" charset="-78"/>
              </a:rPr>
              <a:t>      माक्षिकाघुणकेशानां तृणानां पतनानि च ।</a:t>
            </a:r>
            <a:endParaRPr lang="en-IN" sz="2000" b="1" dirty="0">
              <a:solidFill>
                <a:schemeClr val="accent1">
                  <a:lumMod val="60000"/>
                  <a:lumOff val="40000"/>
                </a:schemeClr>
              </a:solidFill>
              <a:latin typeface="Sanskrit 2003" pitchFamily="2" charset="-78"/>
              <a:cs typeface="Sanskrit 2003" pitchFamily="2" charset="-78"/>
            </a:endParaRPr>
          </a:p>
          <a:p>
            <a:pPr>
              <a:buNone/>
            </a:pPr>
            <a:r>
              <a:rPr lang="hi-IN" sz="2000" b="1" dirty="0">
                <a:solidFill>
                  <a:schemeClr val="accent1">
                    <a:lumMod val="60000"/>
                    <a:lumOff val="40000"/>
                  </a:schemeClr>
                </a:solidFill>
                <a:latin typeface="Sanskrit 2003" pitchFamily="2" charset="-78"/>
                <a:cs typeface="Sanskrit 2003" pitchFamily="2" charset="-78"/>
              </a:rPr>
              <a:t>      प्रायोअन्न्पाने केशानां नखानां चाभिवर्धनं ॥</a:t>
            </a:r>
            <a:endParaRPr lang="en-IN" sz="2000" b="1" dirty="0">
              <a:solidFill>
                <a:schemeClr val="accent1">
                  <a:lumMod val="60000"/>
                  <a:lumOff val="40000"/>
                </a:schemeClr>
              </a:solidFill>
              <a:latin typeface="Sanskrit 2003" pitchFamily="2" charset="-78"/>
              <a:cs typeface="Sanskrit 2003" pitchFamily="2" charset="-78"/>
            </a:endParaRPr>
          </a:p>
          <a:p>
            <a:pPr>
              <a:buNone/>
            </a:pPr>
            <a:r>
              <a:rPr lang="hi-IN" sz="2000" b="1" dirty="0">
                <a:solidFill>
                  <a:schemeClr val="accent1">
                    <a:lumMod val="60000"/>
                    <a:lumOff val="40000"/>
                  </a:schemeClr>
                </a:solidFill>
                <a:latin typeface="Sanskrit 2003" pitchFamily="2" charset="-78"/>
                <a:cs typeface="Sanskrit 2003" pitchFamily="2" charset="-78"/>
              </a:rPr>
              <a:t>      ......प्राग्रुपं बहुरूपस्य तज्ञेयं राजयक्ष्मनण: ।</a:t>
            </a:r>
            <a:endParaRPr lang="en-IN" sz="2000" b="1" dirty="0">
              <a:solidFill>
                <a:schemeClr val="accent1">
                  <a:lumMod val="60000"/>
                  <a:lumOff val="40000"/>
                </a:schemeClr>
              </a:solidFill>
              <a:latin typeface="Sanskrit 2003" pitchFamily="2" charset="-78"/>
              <a:cs typeface="Sanskrit 2003" pitchFamily="2" charset="-78"/>
            </a:endParaRPr>
          </a:p>
          <a:p>
            <a:pPr>
              <a:buNone/>
            </a:pPr>
            <a:r>
              <a:rPr lang="en-US" sz="1800" b="1" dirty="0">
                <a:solidFill>
                  <a:schemeClr val="accent1">
                    <a:lumMod val="60000"/>
                    <a:lumOff val="40000"/>
                  </a:schemeClr>
                </a:solidFill>
                <a:latin typeface="Times New Roman" pitchFamily="18" charset="0"/>
                <a:cs typeface="Times New Roman" pitchFamily="18" charset="0"/>
              </a:rPr>
              <a:t>                                   </a:t>
            </a:r>
            <a:r>
              <a:rPr lang="hi-IN" sz="1800" b="1" dirty="0">
                <a:solidFill>
                  <a:schemeClr val="accent1">
                    <a:lumMod val="60000"/>
                    <a:lumOff val="40000"/>
                  </a:schemeClr>
                </a:solidFill>
                <a:latin typeface="Times New Roman" pitchFamily="18" charset="0"/>
              </a:rPr>
              <a:t>                          ...</a:t>
            </a:r>
            <a:r>
              <a:rPr lang="en-US" sz="1800" b="1" dirty="0">
                <a:solidFill>
                  <a:schemeClr val="accent1">
                    <a:lumMod val="60000"/>
                    <a:lumOff val="40000"/>
                  </a:schemeClr>
                </a:solidFill>
                <a:latin typeface="Times New Roman" pitchFamily="18" charset="0"/>
                <a:cs typeface="Times New Roman" pitchFamily="18" charset="0"/>
              </a:rPr>
              <a:t> (</a:t>
            </a:r>
            <a:r>
              <a:rPr lang="hi-IN" sz="1800" b="1" dirty="0">
                <a:solidFill>
                  <a:schemeClr val="accent1">
                    <a:lumMod val="60000"/>
                    <a:lumOff val="40000"/>
                  </a:schemeClr>
                </a:solidFill>
                <a:latin typeface="Times New Roman" pitchFamily="18" charset="0"/>
              </a:rPr>
              <a:t>च.चि.८/३३-३७)</a:t>
            </a:r>
          </a:p>
          <a:p>
            <a:pPr>
              <a:buNone/>
            </a:pPr>
            <a:r>
              <a:rPr lang="hi-IN" sz="1800" dirty="0">
                <a:latin typeface="Times New Roman" pitchFamily="18" charset="0"/>
              </a:rPr>
              <a:t>1.</a:t>
            </a:r>
            <a:r>
              <a:rPr lang="en-US" sz="1800" dirty="0">
                <a:latin typeface="Times New Roman" pitchFamily="18" charset="0"/>
              </a:rPr>
              <a:t> </a:t>
            </a:r>
            <a:r>
              <a:rPr lang="en-US" sz="1800" dirty="0">
                <a:latin typeface="Times New Roman" pitchFamily="18" charset="0"/>
                <a:cs typeface="Times New Roman" pitchFamily="18" charset="0"/>
              </a:rPr>
              <a:t>Rhinitis.</a:t>
            </a:r>
          </a:p>
          <a:p>
            <a:pPr>
              <a:buNone/>
            </a:pPr>
            <a:r>
              <a:rPr lang="en-US" sz="1800" dirty="0">
                <a:latin typeface="Times New Roman" pitchFamily="18" charset="0"/>
                <a:cs typeface="Times New Roman" pitchFamily="18" charset="0"/>
              </a:rPr>
              <a:t>2. Generalized debility.</a:t>
            </a:r>
          </a:p>
          <a:p>
            <a:pPr>
              <a:buNone/>
            </a:pPr>
            <a:r>
              <a:rPr lang="en-US" sz="1800" dirty="0">
                <a:latin typeface="Times New Roman" pitchFamily="18" charset="0"/>
                <a:cs typeface="Times New Roman" pitchFamily="18" charset="0"/>
              </a:rPr>
              <a:t>3.  Appearance of ugly signs and symptoms.</a:t>
            </a:r>
          </a:p>
          <a:p>
            <a:pPr>
              <a:buNone/>
            </a:pPr>
            <a:r>
              <a:rPr lang="en-US" sz="1800" dirty="0">
                <a:latin typeface="Times New Roman" pitchFamily="18" charset="0"/>
                <a:cs typeface="Times New Roman" pitchFamily="18" charset="0"/>
              </a:rPr>
              <a:t>4. Immaciation.</a:t>
            </a:r>
          </a:p>
          <a:p>
            <a:pPr>
              <a:buNone/>
            </a:pPr>
            <a:r>
              <a:rPr lang="en-US" sz="1800" dirty="0">
                <a:latin typeface="Times New Roman" pitchFamily="18" charset="0"/>
                <a:cs typeface="Times New Roman" pitchFamily="18" charset="0"/>
              </a:rPr>
              <a:t>5. Affinity towards alcohol, meat, sexual desire.</a:t>
            </a:r>
          </a:p>
          <a:p>
            <a:pPr>
              <a:buNone/>
            </a:pPr>
            <a:r>
              <a:rPr lang="en-US" sz="1800" dirty="0">
                <a:latin typeface="Times New Roman" pitchFamily="18" charset="0"/>
                <a:cs typeface="Times New Roman" pitchFamily="18" charset="0"/>
              </a:rPr>
              <a:t>6. Appearance of flys, hairs, grass in diet.</a:t>
            </a:r>
          </a:p>
          <a:p>
            <a:pPr>
              <a:buNone/>
            </a:pPr>
            <a:r>
              <a:rPr lang="en-US" sz="1800" dirty="0">
                <a:latin typeface="Times New Roman" pitchFamily="18" charset="0"/>
                <a:cs typeface="Times New Roman" pitchFamily="18" charset="0"/>
              </a:rPr>
              <a:t>7. Excess growth of hairs &amp; nails.</a:t>
            </a:r>
          </a:p>
          <a:p>
            <a:pPr>
              <a:buNone/>
            </a:pPr>
            <a:r>
              <a:rPr lang="en-US" sz="1800" dirty="0">
                <a:latin typeface="Times New Roman" pitchFamily="18" charset="0"/>
                <a:cs typeface="Times New Roman" pitchFamily="18" charset="0"/>
              </a:rPr>
              <a:t>8. Some Arishtha mentioned.</a:t>
            </a:r>
          </a:p>
          <a:p>
            <a:pPr>
              <a:buNone/>
            </a:pPr>
            <a:endParaRPr lang="en-US" sz="1800" dirty="0">
              <a:latin typeface="Times New Roman" pitchFamily="18" charset="0"/>
              <a:cs typeface="Times New Roman" pitchFamily="18" charset="0"/>
            </a:endParaRPr>
          </a:p>
          <a:p>
            <a:pPr>
              <a:buNone/>
            </a:pPr>
            <a:endParaRPr lang="en-IN" sz="1800" b="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7772400" cy="562074"/>
          </a:xfrm>
        </p:spPr>
        <p:txBody>
          <a:bodyPr>
            <a:noAutofit/>
          </a:bodyPr>
          <a:lstStyle/>
          <a:p>
            <a:r>
              <a:rPr lang="en-US" b="1" dirty="0">
                <a:solidFill>
                  <a:schemeClr val="accent2">
                    <a:lumMod val="75000"/>
                  </a:schemeClr>
                </a:solidFill>
                <a:latin typeface="Times New Roman" pitchFamily="18" charset="0"/>
                <a:cs typeface="Times New Roman" pitchFamily="18" charset="0"/>
              </a:rPr>
              <a:t>Pathogenesis</a:t>
            </a:r>
            <a:endParaRPr lang="en-IN" b="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323528" y="1052736"/>
            <a:ext cx="8424936" cy="5472608"/>
          </a:xfrm>
        </p:spPr>
        <p:txBody>
          <a:bodyPr>
            <a:normAutofit/>
          </a:bodyPr>
          <a:lstStyle/>
          <a:p>
            <a:pPr>
              <a:buNone/>
            </a:pPr>
            <a:r>
              <a:rPr lang="en-US" sz="2000" b="1" dirty="0">
                <a:latin typeface="Times New Roman" pitchFamily="18" charset="0"/>
                <a:cs typeface="Times New Roman" pitchFamily="18" charset="0"/>
              </a:rPr>
              <a:t>  </a:t>
            </a:r>
            <a:r>
              <a:rPr lang="hi-IN" sz="2200" b="1" dirty="0">
                <a:solidFill>
                  <a:schemeClr val="accent1">
                    <a:lumMod val="60000"/>
                    <a:lumOff val="40000"/>
                  </a:schemeClr>
                </a:solidFill>
                <a:latin typeface="Sanskrit 2003" pitchFamily="2" charset="-78"/>
                <a:cs typeface="Sanskrit 2003" pitchFamily="2" charset="-78"/>
              </a:rPr>
              <a:t>यथास्वेनोष्मणा पाकं शारीरा यान्ति धातवः|</a:t>
            </a:r>
            <a:endParaRPr lang="en-US" sz="2200" b="1" dirty="0">
              <a:solidFill>
                <a:schemeClr val="accent1">
                  <a:lumMod val="60000"/>
                  <a:lumOff val="40000"/>
                </a:schemeClr>
              </a:solidFill>
              <a:latin typeface="Sanskrit 2003" pitchFamily="2" charset="-78"/>
              <a:cs typeface="Sanskrit 2003" pitchFamily="2" charset="-78"/>
            </a:endParaRPr>
          </a:p>
          <a:p>
            <a:pPr>
              <a:buNone/>
            </a:pPr>
            <a:r>
              <a:rPr lang="en-US" sz="2200" b="1" dirty="0">
                <a:solidFill>
                  <a:schemeClr val="accent1">
                    <a:lumMod val="60000"/>
                    <a:lumOff val="40000"/>
                  </a:schemeClr>
                </a:solidFill>
                <a:latin typeface="Sanskrit 2003" pitchFamily="2" charset="-78"/>
                <a:cs typeface="Sanskrit 2003" pitchFamily="2" charset="-78"/>
              </a:rPr>
              <a:t>  </a:t>
            </a:r>
            <a:r>
              <a:rPr lang="hi-IN" sz="2200" b="1" dirty="0">
                <a:solidFill>
                  <a:schemeClr val="accent1">
                    <a:lumMod val="60000"/>
                    <a:lumOff val="40000"/>
                  </a:schemeClr>
                </a:solidFill>
                <a:latin typeface="Sanskrit 2003" pitchFamily="2" charset="-78"/>
                <a:cs typeface="Sanskrit 2003" pitchFamily="2" charset="-78"/>
              </a:rPr>
              <a:t>स्रोतसा च यथास्वेन धातुः पुष्यति धातुतः||</a:t>
            </a:r>
            <a:endParaRPr lang="en-US" sz="2200" b="1" dirty="0">
              <a:solidFill>
                <a:schemeClr val="accent1">
                  <a:lumMod val="60000"/>
                  <a:lumOff val="40000"/>
                </a:schemeClr>
              </a:solidFill>
              <a:latin typeface="Sanskrit 2003" pitchFamily="2" charset="-78"/>
              <a:cs typeface="Sanskrit 2003" pitchFamily="2" charset="-78"/>
            </a:endParaRPr>
          </a:p>
          <a:p>
            <a:pPr>
              <a:buNone/>
            </a:pPr>
            <a:r>
              <a:rPr lang="en-US" sz="2200" b="1" dirty="0">
                <a:solidFill>
                  <a:schemeClr val="accent1">
                    <a:lumMod val="60000"/>
                    <a:lumOff val="40000"/>
                  </a:schemeClr>
                </a:solidFill>
                <a:latin typeface="Sanskrit 2003" pitchFamily="2" charset="-78"/>
                <a:cs typeface="Sanskrit 2003" pitchFamily="2" charset="-78"/>
              </a:rPr>
              <a:t>  </a:t>
            </a:r>
            <a:r>
              <a:rPr lang="hi-IN" sz="2200" b="1" dirty="0">
                <a:solidFill>
                  <a:schemeClr val="accent1">
                    <a:lumMod val="60000"/>
                    <a:lumOff val="40000"/>
                  </a:schemeClr>
                </a:solidFill>
                <a:latin typeface="Sanskrit 2003" pitchFamily="2" charset="-78"/>
                <a:cs typeface="Sanskrit 2003" pitchFamily="2" charset="-78"/>
              </a:rPr>
              <a:t>स्रोतसां सन्निरोधाच्च रक्तादीनां च स</a:t>
            </a:r>
            <a:r>
              <a:rPr lang="en-US" sz="2200" b="1" dirty="0" err="1">
                <a:solidFill>
                  <a:schemeClr val="accent1">
                    <a:lumMod val="60000"/>
                    <a:lumOff val="40000"/>
                  </a:schemeClr>
                </a:solidFill>
                <a:latin typeface="Sanskrit 2003" pitchFamily="2" charset="-78"/>
                <a:cs typeface="Sanskrit 2003" pitchFamily="2" charset="-78"/>
              </a:rPr>
              <a:t>ंक्ष</a:t>
            </a:r>
            <a:r>
              <a:rPr lang="hi-IN" sz="2200" b="1" dirty="0">
                <a:solidFill>
                  <a:schemeClr val="accent1">
                    <a:lumMod val="60000"/>
                    <a:lumOff val="40000"/>
                  </a:schemeClr>
                </a:solidFill>
                <a:latin typeface="Sanskrit 2003" pitchFamily="2" charset="-78"/>
                <a:cs typeface="Sanskrit 2003" pitchFamily="2" charset="-78"/>
              </a:rPr>
              <a:t>यात्| </a:t>
            </a:r>
            <a:endParaRPr lang="en-US" sz="2200" b="1" dirty="0">
              <a:solidFill>
                <a:schemeClr val="accent1">
                  <a:lumMod val="60000"/>
                  <a:lumOff val="40000"/>
                </a:schemeClr>
              </a:solidFill>
              <a:latin typeface="Sanskrit 2003" pitchFamily="2" charset="-78"/>
              <a:cs typeface="Sanskrit 2003" pitchFamily="2" charset="-78"/>
            </a:endParaRPr>
          </a:p>
          <a:p>
            <a:pPr>
              <a:buNone/>
            </a:pPr>
            <a:r>
              <a:rPr lang="en-US" sz="2200" b="1" dirty="0">
                <a:solidFill>
                  <a:schemeClr val="accent1">
                    <a:lumMod val="60000"/>
                    <a:lumOff val="40000"/>
                  </a:schemeClr>
                </a:solidFill>
                <a:latin typeface="Sanskrit 2003" pitchFamily="2" charset="-78"/>
                <a:cs typeface="Sanskrit 2003" pitchFamily="2" charset="-78"/>
              </a:rPr>
              <a:t>  </a:t>
            </a:r>
            <a:r>
              <a:rPr lang="hi-IN" sz="2200" b="1" dirty="0">
                <a:solidFill>
                  <a:schemeClr val="accent1">
                    <a:lumMod val="60000"/>
                    <a:lumOff val="40000"/>
                  </a:schemeClr>
                </a:solidFill>
                <a:latin typeface="Sanskrit 2003" pitchFamily="2" charset="-78"/>
                <a:cs typeface="Sanskrit 2003" pitchFamily="2" charset="-78"/>
              </a:rPr>
              <a:t>धातूष्मणां चापचयाद्राजयक्ष्मा प्रवर्तते||</a:t>
            </a:r>
            <a:endParaRPr lang="en-US" sz="2200" b="1" dirty="0">
              <a:solidFill>
                <a:schemeClr val="accent1">
                  <a:lumMod val="60000"/>
                  <a:lumOff val="40000"/>
                </a:schemeClr>
              </a:solidFill>
              <a:latin typeface="Sanskrit 2003" pitchFamily="2" charset="-78"/>
              <a:cs typeface="Sanskrit 2003" pitchFamily="2" charset="-78"/>
            </a:endParaRPr>
          </a:p>
          <a:p>
            <a:pPr>
              <a:buNone/>
            </a:pPr>
            <a:r>
              <a:rPr lang="en-US" sz="2200" b="1" dirty="0">
                <a:solidFill>
                  <a:schemeClr val="accent1">
                    <a:lumMod val="60000"/>
                    <a:lumOff val="40000"/>
                  </a:schemeClr>
                </a:solidFill>
                <a:latin typeface="Sanskrit 2003" pitchFamily="2" charset="-78"/>
                <a:cs typeface="Sanskrit 2003" pitchFamily="2" charset="-78"/>
              </a:rPr>
              <a:t>  </a:t>
            </a:r>
            <a:r>
              <a:rPr lang="hi-IN" sz="2200" b="1" dirty="0">
                <a:solidFill>
                  <a:schemeClr val="accent1">
                    <a:lumMod val="60000"/>
                    <a:lumOff val="40000"/>
                  </a:schemeClr>
                </a:solidFill>
                <a:latin typeface="Sanskrit 2003" pitchFamily="2" charset="-78"/>
                <a:cs typeface="Sanskrit 2003" pitchFamily="2" charset="-78"/>
              </a:rPr>
              <a:t>तस्मिन् काले पचत्यग्निर्यदन्नं कोष्ठसंश्रितम्|</a:t>
            </a:r>
            <a:endParaRPr lang="en-US" sz="2200" b="1" dirty="0">
              <a:solidFill>
                <a:schemeClr val="accent1">
                  <a:lumMod val="60000"/>
                  <a:lumOff val="40000"/>
                </a:schemeClr>
              </a:solidFill>
              <a:latin typeface="Sanskrit 2003" pitchFamily="2" charset="-78"/>
              <a:cs typeface="Sanskrit 2003" pitchFamily="2" charset="-78"/>
            </a:endParaRPr>
          </a:p>
          <a:p>
            <a:pPr>
              <a:buNone/>
            </a:pPr>
            <a:r>
              <a:rPr lang="hi-IN" sz="2200" b="1" dirty="0">
                <a:solidFill>
                  <a:schemeClr val="accent1">
                    <a:lumMod val="60000"/>
                    <a:lumOff val="40000"/>
                  </a:schemeClr>
                </a:solidFill>
                <a:latin typeface="Sanskrit 2003" pitchFamily="2" charset="-78"/>
                <a:cs typeface="Sanskrit 2003" pitchFamily="2" charset="-78"/>
              </a:rPr>
              <a:t> </a:t>
            </a:r>
            <a:r>
              <a:rPr lang="en-US" sz="2200" b="1" dirty="0">
                <a:solidFill>
                  <a:schemeClr val="accent1">
                    <a:lumMod val="60000"/>
                    <a:lumOff val="40000"/>
                  </a:schemeClr>
                </a:solidFill>
                <a:latin typeface="Sanskrit 2003" pitchFamily="2" charset="-78"/>
                <a:cs typeface="Sanskrit 2003" pitchFamily="2" charset="-78"/>
              </a:rPr>
              <a:t> </a:t>
            </a:r>
            <a:r>
              <a:rPr lang="hi-IN" sz="2200" b="1" dirty="0">
                <a:solidFill>
                  <a:schemeClr val="accent1">
                    <a:lumMod val="60000"/>
                    <a:lumOff val="40000"/>
                  </a:schemeClr>
                </a:solidFill>
                <a:latin typeface="Sanskrit 2003" pitchFamily="2" charset="-78"/>
                <a:cs typeface="Sanskrit 2003" pitchFamily="2" charset="-78"/>
              </a:rPr>
              <a:t>मलीभवति तत् प्रायः कल्पते किञ्चिदोजसे||</a:t>
            </a:r>
            <a:endParaRPr lang="en-US" sz="2200" b="1" dirty="0">
              <a:solidFill>
                <a:schemeClr val="accent1">
                  <a:lumMod val="60000"/>
                  <a:lumOff val="40000"/>
                </a:schemeClr>
              </a:solidFill>
              <a:latin typeface="Sanskrit 2003" pitchFamily="2" charset="-78"/>
              <a:cs typeface="Sanskrit 2003" pitchFamily="2" charset="-78"/>
            </a:endParaRPr>
          </a:p>
          <a:p>
            <a:pPr>
              <a:buNone/>
            </a:pPr>
            <a:r>
              <a:rPr lang="hi-IN" sz="2200" b="1" dirty="0">
                <a:solidFill>
                  <a:schemeClr val="accent1">
                    <a:lumMod val="60000"/>
                    <a:lumOff val="40000"/>
                  </a:schemeClr>
                </a:solidFill>
                <a:latin typeface="Sanskrit 2003" pitchFamily="2" charset="-78"/>
                <a:cs typeface="Sanskrit 2003" pitchFamily="2" charset="-78"/>
              </a:rPr>
              <a:t> </a:t>
            </a:r>
            <a:r>
              <a:rPr lang="en-US" sz="2200" b="1" dirty="0">
                <a:solidFill>
                  <a:schemeClr val="accent1">
                    <a:lumMod val="60000"/>
                    <a:lumOff val="40000"/>
                  </a:schemeClr>
                </a:solidFill>
                <a:latin typeface="Sanskrit 2003" pitchFamily="2" charset="-78"/>
                <a:cs typeface="Sanskrit 2003" pitchFamily="2" charset="-78"/>
              </a:rPr>
              <a:t> </a:t>
            </a:r>
            <a:r>
              <a:rPr lang="hi-IN" sz="2200" b="1" dirty="0">
                <a:solidFill>
                  <a:schemeClr val="accent1">
                    <a:lumMod val="60000"/>
                    <a:lumOff val="40000"/>
                  </a:schemeClr>
                </a:solidFill>
                <a:latin typeface="Sanskrit 2003" pitchFamily="2" charset="-78"/>
                <a:cs typeface="Sanskrit 2003" pitchFamily="2" charset="-78"/>
              </a:rPr>
              <a:t>तस्मात् पुरीषं संरक्ष्यं विशेषाद्राजयक्ष्मिणः|</a:t>
            </a:r>
            <a:endParaRPr lang="en-US" sz="2200" b="1" dirty="0">
              <a:solidFill>
                <a:schemeClr val="accent1">
                  <a:lumMod val="60000"/>
                  <a:lumOff val="40000"/>
                </a:schemeClr>
              </a:solidFill>
              <a:latin typeface="Sanskrit 2003" pitchFamily="2" charset="-78"/>
              <a:cs typeface="Sanskrit 2003" pitchFamily="2" charset="-78"/>
            </a:endParaRPr>
          </a:p>
          <a:p>
            <a:pPr>
              <a:buNone/>
            </a:pPr>
            <a:r>
              <a:rPr lang="hi-IN" sz="2200" b="1" dirty="0">
                <a:solidFill>
                  <a:schemeClr val="accent1">
                    <a:lumMod val="60000"/>
                    <a:lumOff val="40000"/>
                  </a:schemeClr>
                </a:solidFill>
                <a:latin typeface="Sanskrit 2003" pitchFamily="2" charset="-78"/>
                <a:cs typeface="Sanskrit 2003" pitchFamily="2" charset="-78"/>
              </a:rPr>
              <a:t> </a:t>
            </a:r>
            <a:r>
              <a:rPr lang="en-US" sz="2200" b="1" dirty="0">
                <a:solidFill>
                  <a:schemeClr val="accent1">
                    <a:lumMod val="60000"/>
                    <a:lumOff val="40000"/>
                  </a:schemeClr>
                </a:solidFill>
                <a:latin typeface="Sanskrit 2003" pitchFamily="2" charset="-78"/>
                <a:cs typeface="Sanskrit 2003" pitchFamily="2" charset="-78"/>
              </a:rPr>
              <a:t> </a:t>
            </a:r>
            <a:r>
              <a:rPr lang="hi-IN" sz="2200" b="1" dirty="0">
                <a:solidFill>
                  <a:schemeClr val="accent1">
                    <a:lumMod val="60000"/>
                    <a:lumOff val="40000"/>
                  </a:schemeClr>
                </a:solidFill>
                <a:latin typeface="Sanskrit 2003" pitchFamily="2" charset="-78"/>
                <a:cs typeface="Sanskrit 2003" pitchFamily="2" charset="-78"/>
              </a:rPr>
              <a:t>सर्वधातुक्षयार्तस्य बलं तस्य हि विड्बलम्|| ......</a:t>
            </a:r>
            <a:r>
              <a:rPr lang="en-US" sz="2200" b="1" dirty="0">
                <a:solidFill>
                  <a:schemeClr val="accent1">
                    <a:lumMod val="60000"/>
                    <a:lumOff val="40000"/>
                  </a:schemeClr>
                </a:solidFill>
                <a:latin typeface="Sanskrit 2003" pitchFamily="2" charset="-78"/>
                <a:cs typeface="Sanskrit 2003" pitchFamily="2" charset="-78"/>
              </a:rPr>
              <a:t>              </a:t>
            </a:r>
            <a:r>
              <a:rPr lang="hi-IN" sz="2200" b="1" dirty="0">
                <a:solidFill>
                  <a:schemeClr val="accent1">
                    <a:lumMod val="60000"/>
                    <a:lumOff val="40000"/>
                  </a:schemeClr>
                </a:solidFill>
                <a:latin typeface="Sanskrit 2003" pitchFamily="2" charset="-78"/>
                <a:cs typeface="Sanskrit 2003" pitchFamily="2" charset="-78"/>
              </a:rPr>
              <a:t>(च.चि.८/३८-४२)</a:t>
            </a:r>
            <a:endParaRPr lang="en-IN" sz="2200" b="1" dirty="0">
              <a:solidFill>
                <a:schemeClr val="accent1">
                  <a:lumMod val="60000"/>
                  <a:lumOff val="40000"/>
                </a:schemeClr>
              </a:solidFill>
              <a:latin typeface="Sanskrit 2003" pitchFamily="2" charset="-78"/>
              <a:cs typeface="Sanskrit 2003" pitchFamily="2" charset="-78"/>
            </a:endParaRPr>
          </a:p>
          <a:p>
            <a:endParaRPr lang="en-IN" sz="2000" b="1" dirty="0">
              <a:latin typeface="Times New Roman" pitchFamily="18" charset="0"/>
              <a:cs typeface="Times New Roman" pitchFamily="18" charset="0"/>
            </a:endParaRPr>
          </a:p>
          <a:p>
            <a:r>
              <a:rPr lang="hi-IN" sz="2200" b="1" dirty="0">
                <a:solidFill>
                  <a:schemeClr val="accent1">
                    <a:lumMod val="60000"/>
                    <a:lumOff val="40000"/>
                  </a:schemeClr>
                </a:solidFill>
                <a:latin typeface="Sanskrit 2003" pitchFamily="2" charset="-78"/>
                <a:cs typeface="Sanskrit 2003" pitchFamily="2" charset="-78"/>
              </a:rPr>
              <a:t>उष्मणा पाकं शारीरा यान्ति धातव</a:t>
            </a:r>
            <a:r>
              <a:rPr lang="en-US" sz="2200" b="1" dirty="0">
                <a:solidFill>
                  <a:schemeClr val="accent1">
                    <a:lumMod val="60000"/>
                    <a:lumOff val="40000"/>
                  </a:schemeClr>
                </a:solidFill>
                <a:latin typeface="Sanskrit 2003" pitchFamily="2" charset="-78"/>
                <a:cs typeface="Sanskrit 2003" pitchFamily="2" charset="-78"/>
              </a:rPr>
              <a:t>:</a:t>
            </a:r>
            <a:r>
              <a:rPr lang="en-US" sz="2000" b="1" dirty="0">
                <a:solidFill>
                  <a:schemeClr val="accent1">
                    <a:lumMod val="60000"/>
                    <a:lumOff val="40000"/>
                  </a:schemeClr>
                </a:solidFill>
                <a:latin typeface="Times New Roman" pitchFamily="18" charset="0"/>
                <a:cs typeface="Times New Roman" pitchFamily="18" charset="0"/>
              </a:rPr>
              <a:t>- </a:t>
            </a:r>
            <a:r>
              <a:rPr lang="en-US" sz="2000" i="1" dirty="0">
                <a:latin typeface="Times New Roman" pitchFamily="18" charset="0"/>
                <a:cs typeface="Times New Roman" pitchFamily="18" charset="0"/>
              </a:rPr>
              <a:t>Sharira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Dhatu</a:t>
            </a:r>
            <a:r>
              <a:rPr lang="en-US" sz="2000" dirty="0">
                <a:latin typeface="Times New Roman" pitchFamily="18" charset="0"/>
                <a:cs typeface="Times New Roman" pitchFamily="18" charset="0"/>
              </a:rPr>
              <a:t> normally  due to </a:t>
            </a:r>
            <a:r>
              <a:rPr lang="en-US" sz="2000" i="1" dirty="0">
                <a:latin typeface="Times New Roman" pitchFamily="18" charset="0"/>
                <a:cs typeface="Times New Roman" pitchFamily="18" charset="0"/>
              </a:rPr>
              <a:t>Dhatwagni</a:t>
            </a:r>
            <a:r>
              <a:rPr lang="en-US" sz="2000" dirty="0">
                <a:latin typeface="Times New Roman" pitchFamily="18" charset="0"/>
                <a:cs typeface="Times New Roman" pitchFamily="18" charset="0"/>
              </a:rPr>
              <a:t> leads to </a:t>
            </a:r>
            <a:r>
              <a:rPr lang="en-US" sz="2000" i="1" dirty="0">
                <a:latin typeface="Times New Roman" pitchFamily="18" charset="0"/>
                <a:cs typeface="Times New Roman" pitchFamily="18" charset="0"/>
              </a:rPr>
              <a:t>Swadhatu</a:t>
            </a:r>
            <a:r>
              <a:rPr lang="en-US" sz="2000" dirty="0">
                <a:latin typeface="Times New Roman" pitchFamily="18" charset="0"/>
                <a:cs typeface="Times New Roman" pitchFamily="18" charset="0"/>
              </a:rPr>
              <a:t> and next </a:t>
            </a:r>
            <a:r>
              <a:rPr lang="en-US" sz="2000" i="1" dirty="0">
                <a:latin typeface="Times New Roman" pitchFamily="18" charset="0"/>
                <a:cs typeface="Times New Roman" pitchFamily="18" charset="0"/>
              </a:rPr>
              <a:t>Dhatuposhana</a:t>
            </a:r>
            <a:r>
              <a:rPr lang="en-US" sz="2000" dirty="0">
                <a:latin typeface="Times New Roman" pitchFamily="18" charset="0"/>
                <a:cs typeface="Times New Roman" pitchFamily="18" charset="0"/>
              </a:rPr>
              <a:t> and </a:t>
            </a:r>
            <a:r>
              <a:rPr lang="en-US" sz="2000" i="1" dirty="0">
                <a:latin typeface="Times New Roman" pitchFamily="18" charset="0"/>
                <a:cs typeface="Times New Roman" pitchFamily="18" charset="0"/>
              </a:rPr>
              <a:t>Malabhaga</a:t>
            </a:r>
            <a:r>
              <a:rPr lang="en-US" sz="2000" dirty="0">
                <a:latin typeface="Times New Roman" pitchFamily="18" charset="0"/>
                <a:cs typeface="Times New Roman" pitchFamily="18" charset="0"/>
              </a:rPr>
              <a:t> excreted out.</a:t>
            </a:r>
          </a:p>
          <a:p>
            <a:r>
              <a:rPr lang="hi-IN" sz="2200" b="1" dirty="0">
                <a:solidFill>
                  <a:schemeClr val="accent1">
                    <a:lumMod val="60000"/>
                    <a:lumOff val="40000"/>
                  </a:schemeClr>
                </a:solidFill>
                <a:latin typeface="Sanskrit 2003" pitchFamily="2" charset="-78"/>
                <a:cs typeface="Sanskrit 2003" pitchFamily="2" charset="-78"/>
              </a:rPr>
              <a:t>स्त्रोतसां च सन्निरोधाच्च</a:t>
            </a:r>
            <a:r>
              <a:rPr lang="en-US" sz="2000" b="1" dirty="0">
                <a:solidFill>
                  <a:schemeClr val="accent1">
                    <a:lumMod val="60000"/>
                    <a:lumOff val="40000"/>
                  </a:schemeClr>
                </a:solidFill>
                <a:latin typeface="Times New Roman" pitchFamily="18" charset="0"/>
                <a:cs typeface="Times New Roman" pitchFamily="18" charset="0"/>
              </a:rPr>
              <a:t>-  </a:t>
            </a:r>
            <a:r>
              <a:rPr lang="en-US" sz="2000" dirty="0">
                <a:latin typeface="Times New Roman" pitchFamily="18" charset="0"/>
                <a:cs typeface="Times New Roman" pitchFamily="18" charset="0"/>
              </a:rPr>
              <a:t>Pathogenesis behind stroto-awarodha  nicely explained by Vagbhata as bellow-</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395536" y="1196752"/>
            <a:ext cx="8136904" cy="4968552"/>
          </a:xfrm>
        </p:spPr>
        <p:txBody>
          <a:bodyPr/>
          <a:lstStyle/>
          <a:p>
            <a:pPr>
              <a:buNone/>
            </a:pPr>
            <a:r>
              <a:rPr lang="en-US" sz="1800" dirty="0">
                <a:latin typeface="Times New Roman" pitchFamily="18" charset="0"/>
                <a:cs typeface="Times New Roman" pitchFamily="18" charset="0"/>
              </a:rPr>
              <a:t>      </a:t>
            </a:r>
            <a:r>
              <a:rPr lang="hi-IN" sz="2400" b="1" dirty="0">
                <a:solidFill>
                  <a:schemeClr val="accent1">
                    <a:lumMod val="60000"/>
                    <a:lumOff val="40000"/>
                  </a:schemeClr>
                </a:solidFill>
                <a:latin typeface="Sanskrit 2003" pitchFamily="2" charset="-78"/>
                <a:cs typeface="Sanskrit 2003" pitchFamily="2" charset="-78"/>
              </a:rPr>
              <a:t>तैरुदिनो अनिल: पित्तं कफं चोदिर्य सर्वत:।</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शरिरसंधीविनाविश्य तान् सिराश्च प्रपीडयन्॥</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मुखानि स्त्रोतसां रुध्वा तथैव अतिविवृत्य वा।</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सर्प्पनूत् उर्ध्वमधद्स्तिर्यक् यथास्वं जनयेत् गदान्॥</a:t>
            </a:r>
          </a:p>
          <a:p>
            <a:pPr>
              <a:buNone/>
            </a:pPr>
            <a:r>
              <a:rPr lang="hi-IN" sz="2400" b="1" dirty="0">
                <a:solidFill>
                  <a:schemeClr val="accent1">
                    <a:lumMod val="60000"/>
                    <a:lumOff val="40000"/>
                  </a:schemeClr>
                </a:solidFill>
                <a:latin typeface="Sanskrit 2003" pitchFamily="2" charset="-78"/>
                <a:cs typeface="Sanskrit 2003" pitchFamily="2" charset="-78"/>
              </a:rPr>
              <a:t>                                        </a:t>
            </a: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...(अ.ह्र</a:t>
            </a:r>
            <a:r>
              <a:rPr lang="en-US" sz="2400" b="1" dirty="0">
                <a:solidFill>
                  <a:schemeClr val="accent1">
                    <a:lumMod val="60000"/>
                    <a:lumOff val="40000"/>
                  </a:schemeClr>
                </a:solidFill>
                <a:latin typeface="Sanskrit 2003" pitchFamily="2" charset="-78"/>
                <a:cs typeface="Sanskrit 2003" pitchFamily="2" charset="-78"/>
              </a:rPr>
              <a:t>.</a:t>
            </a:r>
            <a:r>
              <a:rPr lang="hi-IN" sz="2400" b="1" dirty="0">
                <a:solidFill>
                  <a:schemeClr val="accent1">
                    <a:lumMod val="60000"/>
                    <a:lumOff val="40000"/>
                  </a:schemeClr>
                </a:solidFill>
                <a:latin typeface="Sanskrit 2003" pitchFamily="2" charset="-78"/>
                <a:cs typeface="Sanskrit 2003" pitchFamily="2" charset="-78"/>
              </a:rPr>
              <a:t>नि.५/५-६)</a:t>
            </a:r>
            <a:endParaRPr lang="en-US" sz="2400" b="1" dirty="0">
              <a:solidFill>
                <a:schemeClr val="accent1">
                  <a:lumMod val="60000"/>
                  <a:lumOff val="40000"/>
                </a:schemeClr>
              </a:solidFill>
              <a:latin typeface="Sanskrit 2003" pitchFamily="2" charset="-78"/>
              <a:cs typeface="Sanskrit 2003" pitchFamily="2" charset="-78"/>
            </a:endParaRPr>
          </a:p>
          <a:p>
            <a:pPr>
              <a:buNone/>
            </a:pPr>
            <a:endParaRPr lang="en-US" sz="2000" b="1" dirty="0">
              <a:latin typeface="Times New Roman" pitchFamily="18" charset="0"/>
              <a:cs typeface="Times New Roman" pitchFamily="18" charset="0"/>
            </a:endParaRPr>
          </a:p>
          <a:p>
            <a:pPr algn="just">
              <a:buNone/>
            </a:pPr>
            <a:r>
              <a:rPr lang="en-US" sz="2000" i="1" dirty="0">
                <a:latin typeface="Times New Roman" pitchFamily="18" charset="0"/>
                <a:cs typeface="Times New Roman" pitchFamily="18" charset="0"/>
              </a:rPr>
              <a:t>   -Viprakrishtha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nidana</a:t>
            </a:r>
            <a:r>
              <a:rPr lang="en-US" sz="2000" dirty="0">
                <a:latin typeface="Times New Roman" pitchFamily="18" charset="0"/>
                <a:cs typeface="Times New Roman" pitchFamily="18" charset="0"/>
              </a:rPr>
              <a:t> leads to first to </a:t>
            </a:r>
            <a:r>
              <a:rPr lang="en-US" sz="2000" i="1" dirty="0">
                <a:latin typeface="Times New Roman" pitchFamily="18" charset="0"/>
                <a:cs typeface="Times New Roman" pitchFamily="18" charset="0"/>
              </a:rPr>
              <a:t>Vataprakopa</a:t>
            </a:r>
            <a:r>
              <a:rPr lang="en-US" sz="2000" dirty="0">
                <a:latin typeface="Times New Roman" pitchFamily="18" charset="0"/>
                <a:cs typeface="Times New Roman" pitchFamily="18" charset="0"/>
              </a:rPr>
              <a:t> that ultimately result into vitiation of </a:t>
            </a:r>
            <a:r>
              <a:rPr lang="en-US" sz="2000" i="1" dirty="0">
                <a:latin typeface="Times New Roman" pitchFamily="18" charset="0"/>
                <a:cs typeface="Times New Roman" pitchFamily="18" charset="0"/>
              </a:rPr>
              <a:t>Kapha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Pitta . </a:t>
            </a:r>
            <a:r>
              <a:rPr lang="en-US" sz="2000" dirty="0">
                <a:latin typeface="Times New Roman" pitchFamily="18" charset="0"/>
                <a:cs typeface="Times New Roman" pitchFamily="18" charset="0"/>
              </a:rPr>
              <a:t>This vitiated</a:t>
            </a:r>
            <a:r>
              <a:rPr lang="en-US" sz="2000" i="1" dirty="0">
                <a:latin typeface="Times New Roman" pitchFamily="18" charset="0"/>
                <a:cs typeface="Times New Roman" pitchFamily="18" charset="0"/>
              </a:rPr>
              <a:t> kapha-pitta </a:t>
            </a:r>
            <a:r>
              <a:rPr lang="en-US" sz="2000" dirty="0">
                <a:latin typeface="Times New Roman" pitchFamily="18" charset="0"/>
                <a:cs typeface="Times New Roman" pitchFamily="18" charset="0"/>
              </a:rPr>
              <a:t>enters into</a:t>
            </a:r>
            <a:r>
              <a:rPr lang="en-US" sz="2000" i="1" dirty="0">
                <a:latin typeface="Times New Roman" pitchFamily="18" charset="0"/>
                <a:cs typeface="Times New Roman" pitchFamily="18" charset="0"/>
              </a:rPr>
              <a:t> Sandhi, dhatu &amp; Strotasa </a:t>
            </a:r>
            <a:r>
              <a:rPr lang="en-US" sz="2000" dirty="0">
                <a:latin typeface="Times New Roman" pitchFamily="18" charset="0"/>
                <a:cs typeface="Times New Roman" pitchFamily="18" charset="0"/>
              </a:rPr>
              <a:t>by</a:t>
            </a:r>
            <a:r>
              <a:rPr lang="en-US" sz="2000" i="1" dirty="0">
                <a:latin typeface="Times New Roman" pitchFamily="18" charset="0"/>
                <a:cs typeface="Times New Roman" pitchFamily="18" charset="0"/>
              </a:rPr>
              <a:t> urdhwa (Kasa etc.), Adho (Atisaar etc.), Tiryaka sira (Parshwashula </a:t>
            </a:r>
            <a:r>
              <a:rPr lang="en-US" sz="2000" dirty="0">
                <a:latin typeface="Times New Roman" pitchFamily="18" charset="0"/>
                <a:cs typeface="Times New Roman" pitchFamily="18" charset="0"/>
              </a:rPr>
              <a:t>etc</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leads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to</a:t>
            </a:r>
            <a:r>
              <a:rPr lang="en-US" sz="2000" i="1" dirty="0">
                <a:latin typeface="Times New Roman" pitchFamily="18" charset="0"/>
                <a:cs typeface="Times New Roman" pitchFamily="18" charset="0"/>
              </a:rPr>
              <a:t> Dhatwagnimandya </a:t>
            </a:r>
            <a:r>
              <a:rPr lang="en-US" sz="2000" dirty="0">
                <a:latin typeface="Times New Roman" pitchFamily="18" charset="0"/>
                <a:cs typeface="Times New Roman" pitchFamily="18" charset="0"/>
              </a:rPr>
              <a:t>so</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produces</a:t>
            </a:r>
            <a:r>
              <a:rPr lang="en-US" sz="2000" i="1" dirty="0">
                <a:latin typeface="Times New Roman" pitchFamily="18" charset="0"/>
                <a:cs typeface="Times New Roman" pitchFamily="18" charset="0"/>
              </a:rPr>
              <a:t> apachita dhatu  </a:t>
            </a:r>
            <a:r>
              <a:rPr lang="en-US" sz="2000" dirty="0">
                <a:latin typeface="Times New Roman" pitchFamily="18" charset="0"/>
                <a:cs typeface="Times New Roman" pitchFamily="18" charset="0"/>
              </a:rPr>
              <a:t>and</a:t>
            </a:r>
            <a:r>
              <a:rPr lang="en-US" sz="2000" i="1" dirty="0">
                <a:latin typeface="Times New Roman" pitchFamily="18" charset="0"/>
                <a:cs typeface="Times New Roman" pitchFamily="18" charset="0"/>
              </a:rPr>
              <a:t> Sirasankocha  </a:t>
            </a:r>
            <a:r>
              <a:rPr lang="en-US" sz="2000" dirty="0">
                <a:latin typeface="Times New Roman" pitchFamily="18" charset="0"/>
                <a:cs typeface="Times New Roman" pitchFamily="18" charset="0"/>
              </a:rPr>
              <a:t>leads</a:t>
            </a:r>
            <a:r>
              <a:rPr lang="en-US" sz="2000" i="1" dirty="0">
                <a:latin typeface="Times New Roman" pitchFamily="18" charset="0"/>
                <a:cs typeface="Times New Roman" pitchFamily="18" charset="0"/>
              </a:rPr>
              <a:t> </a:t>
            </a:r>
            <a:r>
              <a:rPr lang="en-US" sz="2000" dirty="0">
                <a:latin typeface="Times New Roman" pitchFamily="18" charset="0"/>
                <a:cs typeface="Times New Roman" pitchFamily="18" charset="0"/>
              </a:rPr>
              <a:t>to</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Stroto-avarodha</a:t>
            </a:r>
            <a:endParaRPr lang="en-IN" sz="2000" i="1" dirty="0">
              <a:latin typeface="Times New Roman" pitchFamily="18" charset="0"/>
              <a:cs typeface="Times New Roman" pitchFamily="18" charset="0"/>
            </a:endParaRPr>
          </a:p>
          <a:p>
            <a:pPr>
              <a:buNone/>
            </a:pPr>
            <a:endParaRPr lang="en-IN" sz="2000" dirty="0">
              <a:latin typeface="Times New Roman" pitchFamily="18" charset="0"/>
              <a:cs typeface="Times New Roman" pitchFamily="18" charset="0"/>
            </a:endParaRPr>
          </a:p>
        </p:txBody>
      </p:sp>
      <p:sp>
        <p:nvSpPr>
          <p:cNvPr id="3" name="Rectangle 2"/>
          <p:cNvSpPr/>
          <p:nvPr/>
        </p:nvSpPr>
        <p:spPr>
          <a:xfrm>
            <a:off x="6588224" y="332656"/>
            <a:ext cx="2376264" cy="584775"/>
          </a:xfrm>
          <a:prstGeom prst="rect">
            <a:avLst/>
          </a:prstGeom>
        </p:spPr>
        <p:txBody>
          <a:bodyPr wrap="square">
            <a:spAutoFit/>
          </a:bodyPr>
          <a:lstStyle/>
          <a:p>
            <a:r>
              <a:rPr lang="en-US" sz="3200" b="1" dirty="0">
                <a:solidFill>
                  <a:schemeClr val="tx2"/>
                </a:solidFill>
                <a:latin typeface="Times New Roman" pitchFamily="18" charset="0"/>
                <a:cs typeface="Times New Roman" pitchFamily="18" charset="0"/>
              </a:rPr>
              <a:t> Continue…</a:t>
            </a:r>
            <a:endParaRPr lang="en-US" sz="3200" dirty="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323528" y="1593304"/>
            <a:ext cx="8064896" cy="4572000"/>
          </a:xfrm>
        </p:spPr>
        <p:txBody>
          <a:bodyPr/>
          <a:lstStyle/>
          <a:p>
            <a:pPr algn="just"/>
            <a:r>
              <a:rPr lang="hi-IN" sz="2400" b="1" dirty="0">
                <a:solidFill>
                  <a:schemeClr val="accent1">
                    <a:lumMod val="60000"/>
                    <a:lumOff val="40000"/>
                  </a:schemeClr>
                </a:solidFill>
                <a:latin typeface="Sanskrit 2003" pitchFamily="2" charset="-78"/>
                <a:cs typeface="Sanskrit 2003" pitchFamily="2" charset="-78"/>
              </a:rPr>
              <a:t>रक्तादीनां च स</a:t>
            </a:r>
            <a:r>
              <a:rPr lang="en-US" sz="2400" b="1" dirty="0" err="1">
                <a:solidFill>
                  <a:schemeClr val="accent1">
                    <a:lumMod val="60000"/>
                    <a:lumOff val="40000"/>
                  </a:schemeClr>
                </a:solidFill>
                <a:latin typeface="Sanskrit 2003" pitchFamily="2" charset="-78"/>
                <a:cs typeface="Sanskrit 2003" pitchFamily="2" charset="-78"/>
              </a:rPr>
              <a:t>ंक्ष</a:t>
            </a:r>
            <a:r>
              <a:rPr lang="hi-IN" sz="2400" b="1" dirty="0">
                <a:solidFill>
                  <a:schemeClr val="accent1">
                    <a:lumMod val="60000"/>
                    <a:lumOff val="40000"/>
                  </a:schemeClr>
                </a:solidFill>
                <a:latin typeface="Sanskrit 2003" pitchFamily="2" charset="-78"/>
                <a:cs typeface="Sanskrit 2003" pitchFamily="2" charset="-78"/>
              </a:rPr>
              <a:t>यात् </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Stroto-awarodha</a:t>
            </a:r>
            <a:r>
              <a:rPr lang="en-US" sz="2000" dirty="0">
                <a:latin typeface="Times New Roman" pitchFamily="18" charset="0"/>
                <a:cs typeface="Times New Roman" pitchFamily="18" charset="0"/>
              </a:rPr>
              <a:t> hampers </a:t>
            </a:r>
            <a:r>
              <a:rPr lang="en-US" sz="2000" i="1" dirty="0">
                <a:latin typeface="Times New Roman" pitchFamily="18" charset="0"/>
                <a:cs typeface="Times New Roman" pitchFamily="18" charset="0"/>
              </a:rPr>
              <a:t>Dhatuposhanakrama</a:t>
            </a:r>
            <a:r>
              <a:rPr lang="en-US" sz="2000" dirty="0">
                <a:latin typeface="Times New Roman" pitchFamily="18" charset="0"/>
                <a:cs typeface="Times New Roman" pitchFamily="18" charset="0"/>
              </a:rPr>
              <a:t> results into </a:t>
            </a:r>
            <a:r>
              <a:rPr lang="en-US" sz="2000" i="1" dirty="0">
                <a:latin typeface="Times New Roman" pitchFamily="18" charset="0"/>
                <a:cs typeface="Times New Roman" pitchFamily="18" charset="0"/>
              </a:rPr>
              <a:t>Rasaraktadi</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Dhatukshaya (Anuloma </a:t>
            </a:r>
            <a:r>
              <a:rPr lang="en-US" sz="2000" dirty="0">
                <a:latin typeface="Times New Roman" pitchFamily="18" charset="0"/>
                <a:cs typeface="Times New Roman" pitchFamily="18" charset="0"/>
              </a:rPr>
              <a:t>and</a:t>
            </a:r>
            <a:r>
              <a:rPr lang="en-US" sz="2000" i="1" dirty="0">
                <a:latin typeface="Times New Roman" pitchFamily="18" charset="0"/>
                <a:cs typeface="Times New Roman" pitchFamily="18" charset="0"/>
              </a:rPr>
              <a:t> Pratiloma kshaya) </a:t>
            </a:r>
            <a:r>
              <a:rPr lang="en-US" sz="2000" dirty="0">
                <a:latin typeface="Times New Roman" pitchFamily="18" charset="0"/>
                <a:cs typeface="Times New Roman" pitchFamily="18" charset="0"/>
              </a:rPr>
              <a:t>This also leads to </a:t>
            </a:r>
            <a:r>
              <a:rPr lang="en-US" sz="2000" i="1" dirty="0">
                <a:latin typeface="Times New Roman" pitchFamily="18" charset="0"/>
                <a:cs typeface="Times New Roman" pitchFamily="18" charset="0"/>
              </a:rPr>
              <a:t>Apara oja-kshaya. </a:t>
            </a:r>
          </a:p>
          <a:p>
            <a:pPr algn="just"/>
            <a:r>
              <a:rPr lang="hi-IN" sz="2400" b="1" dirty="0">
                <a:solidFill>
                  <a:schemeClr val="accent1">
                    <a:lumMod val="60000"/>
                    <a:lumOff val="40000"/>
                  </a:schemeClr>
                </a:solidFill>
                <a:latin typeface="Sanskrit 2003" pitchFamily="2" charset="-78"/>
                <a:cs typeface="Sanskrit 2003" pitchFamily="2" charset="-78"/>
              </a:rPr>
              <a:t>पुरीषं संरक्ष्यं विशेषाद्</a:t>
            </a:r>
            <a:r>
              <a:rPr lang="en-US" sz="2400" b="1" dirty="0">
                <a:solidFill>
                  <a:schemeClr val="accent1">
                    <a:lumMod val="60000"/>
                    <a:lumOff val="40000"/>
                  </a:schemeClr>
                </a:solidFill>
                <a:latin typeface="Sanskrit 2003" pitchFamily="2" charset="-78"/>
                <a:cs typeface="Sanskrit 2003" pitchFamily="2" charset="-78"/>
              </a:rPr>
              <a:t> </a:t>
            </a:r>
            <a:r>
              <a:rPr lang="hi-IN" sz="2000" b="1" dirty="0">
                <a:latin typeface="Times New Roman" pitchFamily="18" charset="0"/>
              </a:rPr>
              <a:t>-</a:t>
            </a:r>
            <a:r>
              <a:rPr lang="en-US" sz="2000" b="1" dirty="0">
                <a:latin typeface="Times New Roman" pitchFamily="18" charset="0"/>
                <a:cs typeface="Times New Roman" pitchFamily="18" charset="0"/>
              </a:rPr>
              <a:t>  </a:t>
            </a:r>
            <a:r>
              <a:rPr lang="en-US" sz="2000" i="1" dirty="0">
                <a:latin typeface="Times New Roman" pitchFamily="18" charset="0"/>
                <a:cs typeface="Times New Roman" pitchFamily="18" charset="0"/>
              </a:rPr>
              <a:t>Dhatwagnimandya</a:t>
            </a:r>
            <a:r>
              <a:rPr lang="en-US" sz="2000" dirty="0">
                <a:latin typeface="Times New Roman" pitchFamily="18" charset="0"/>
                <a:cs typeface="Times New Roman" pitchFamily="18" charset="0"/>
              </a:rPr>
              <a:t> leads to </a:t>
            </a:r>
            <a:r>
              <a:rPr lang="en-US" sz="2000" i="1" dirty="0">
                <a:latin typeface="Times New Roman" pitchFamily="18" charset="0"/>
                <a:cs typeface="Times New Roman" pitchFamily="18" charset="0"/>
              </a:rPr>
              <a:t>Dhatukshaya</a:t>
            </a:r>
            <a:r>
              <a:rPr lang="en-US" sz="2000" dirty="0">
                <a:latin typeface="Times New Roman" pitchFamily="18" charset="0"/>
                <a:cs typeface="Times New Roman" pitchFamily="18" charset="0"/>
              </a:rPr>
              <a:t> and Excess production of </a:t>
            </a:r>
            <a:r>
              <a:rPr lang="en-US" sz="2000" i="1" dirty="0">
                <a:latin typeface="Times New Roman" pitchFamily="18" charset="0"/>
                <a:cs typeface="Times New Roman" pitchFamily="18" charset="0"/>
              </a:rPr>
              <a:t>malabhaga</a:t>
            </a:r>
            <a:r>
              <a:rPr lang="en-US" sz="2000" dirty="0">
                <a:latin typeface="Times New Roman" pitchFamily="18" charset="0"/>
                <a:cs typeface="Times New Roman" pitchFamily="18" charset="0"/>
              </a:rPr>
              <a:t>, due to this excess mala there is </a:t>
            </a:r>
            <a:r>
              <a:rPr lang="en-US" sz="2000" i="1" dirty="0">
                <a:latin typeface="Times New Roman" pitchFamily="18" charset="0"/>
                <a:cs typeface="Times New Roman" pitchFamily="18" charset="0"/>
              </a:rPr>
              <a:t>avasthambha</a:t>
            </a:r>
            <a:r>
              <a:rPr lang="en-US" sz="2000" dirty="0">
                <a:latin typeface="Times New Roman" pitchFamily="18" charset="0"/>
                <a:cs typeface="Times New Roman" pitchFamily="18" charset="0"/>
              </a:rPr>
              <a:t> and that  try to balances </a:t>
            </a:r>
            <a:r>
              <a:rPr lang="en-US" sz="2000" i="1" dirty="0">
                <a:latin typeface="Times New Roman" pitchFamily="18" charset="0"/>
                <a:cs typeface="Times New Roman" pitchFamily="18" charset="0"/>
              </a:rPr>
              <a:t>dhatukshaya</a:t>
            </a:r>
            <a:r>
              <a:rPr lang="en-US" sz="2000" dirty="0">
                <a:latin typeface="Times New Roman" pitchFamily="18" charset="0"/>
                <a:cs typeface="Times New Roman" pitchFamily="18" charset="0"/>
              </a:rPr>
              <a:t> so </a:t>
            </a:r>
            <a:r>
              <a:rPr lang="en-US" sz="2000" i="1" dirty="0">
                <a:latin typeface="Times New Roman" pitchFamily="18" charset="0"/>
                <a:cs typeface="Times New Roman" pitchFamily="18" charset="0"/>
              </a:rPr>
              <a:t>Vidabala</a:t>
            </a:r>
            <a:r>
              <a:rPr lang="en-US" sz="2000" dirty="0">
                <a:latin typeface="Times New Roman" pitchFamily="18" charset="0"/>
                <a:cs typeface="Times New Roman" pitchFamily="18" charset="0"/>
              </a:rPr>
              <a:t> helps pt to survive .</a:t>
            </a:r>
            <a:endParaRPr lang="en-US" sz="2000" i="1" dirty="0">
              <a:latin typeface="Times New Roman" pitchFamily="18" charset="0"/>
              <a:cs typeface="Times New Roman" pitchFamily="18" charset="0"/>
            </a:endParaRPr>
          </a:p>
          <a:p>
            <a:pPr algn="just"/>
            <a:endParaRPr lang="en-US" sz="2000" i="1" dirty="0">
              <a:latin typeface="Times New Roman" pitchFamily="18" charset="0"/>
              <a:cs typeface="Times New Roman" pitchFamily="18" charset="0"/>
            </a:endParaRPr>
          </a:p>
          <a:p>
            <a:endParaRPr lang="en-IN" sz="2000" i="1" dirty="0">
              <a:latin typeface="Times New Roman" pitchFamily="18" charset="0"/>
              <a:cs typeface="Times New Roman" pitchFamily="18" charset="0"/>
            </a:endParaRPr>
          </a:p>
        </p:txBody>
      </p:sp>
      <p:sp>
        <p:nvSpPr>
          <p:cNvPr id="3" name="Rectangle 2"/>
          <p:cNvSpPr/>
          <p:nvPr/>
        </p:nvSpPr>
        <p:spPr>
          <a:xfrm>
            <a:off x="6782480" y="332656"/>
            <a:ext cx="2182008" cy="553998"/>
          </a:xfrm>
          <a:prstGeom prst="rect">
            <a:avLst/>
          </a:prstGeom>
        </p:spPr>
        <p:txBody>
          <a:bodyPr wrap="none">
            <a:spAutoFit/>
          </a:bodyPr>
          <a:lstStyle/>
          <a:p>
            <a:r>
              <a:rPr lang="en-US" sz="3000" b="1" dirty="0">
                <a:solidFill>
                  <a:schemeClr val="tx2"/>
                </a:solidFill>
                <a:latin typeface="Times New Roman" pitchFamily="18" charset="0"/>
                <a:cs typeface="Times New Roman" pitchFamily="18" charset="0"/>
              </a:rPr>
              <a:t> Continue…</a:t>
            </a:r>
            <a:endParaRPr lang="en-US" sz="3000" dirty="0">
              <a:solidFill>
                <a:schemeClr val="tx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b="1" dirty="0">
                <a:solidFill>
                  <a:schemeClr val="accent2">
                    <a:lumMod val="20000"/>
                    <a:lumOff val="80000"/>
                  </a:schemeClr>
                </a:solidFill>
                <a:latin typeface="Times New Roman" pitchFamily="18" charset="0"/>
                <a:cs typeface="Times New Roman" pitchFamily="18" charset="0"/>
              </a:rPr>
              <a:t>AYURVEDIC ASPECT OF </a:t>
            </a:r>
            <a:br>
              <a:rPr lang="en-IN" b="1" dirty="0">
                <a:solidFill>
                  <a:schemeClr val="accent2">
                    <a:lumMod val="20000"/>
                    <a:lumOff val="80000"/>
                  </a:schemeClr>
                </a:solidFill>
                <a:latin typeface="Times New Roman" pitchFamily="18" charset="0"/>
                <a:cs typeface="Times New Roman" pitchFamily="18" charset="0"/>
              </a:rPr>
            </a:br>
            <a:r>
              <a:rPr lang="en-IN" b="1" dirty="0">
                <a:solidFill>
                  <a:schemeClr val="accent2">
                    <a:lumMod val="20000"/>
                    <a:lumOff val="80000"/>
                  </a:schemeClr>
                </a:solidFill>
                <a:latin typeface="Times New Roman" pitchFamily="18" charset="0"/>
                <a:cs typeface="Times New Roman" pitchFamily="18" charset="0"/>
              </a:rPr>
              <a:t>PULMONARY TUBERCULOSIS</a:t>
            </a:r>
          </a:p>
        </p:txBody>
      </p:sp>
      <p:sp>
        <p:nvSpPr>
          <p:cNvPr id="5" name="Subtitle 4"/>
          <p:cNvSpPr>
            <a:spLocks noGrp="1"/>
          </p:cNvSpPr>
          <p:nvPr>
            <p:ph type="subTitle" idx="1"/>
          </p:nvPr>
        </p:nvSpPr>
        <p:spPr>
          <a:xfrm>
            <a:off x="4572000" y="3581400"/>
            <a:ext cx="4343400" cy="1600200"/>
          </a:xfrm>
        </p:spPr>
        <p:txBody>
          <a:bodyPr>
            <a:normAutofit fontScale="62500" lnSpcReduction="20000"/>
          </a:bodyPr>
          <a:lstStyle/>
          <a:p>
            <a:pPr algn="just">
              <a:defRPr/>
            </a:pPr>
            <a:r>
              <a:rPr lang="en-US" sz="3200" b="1" dirty="0">
                <a:solidFill>
                  <a:schemeClr val="accent2">
                    <a:lumMod val="75000"/>
                  </a:schemeClr>
                </a:solidFill>
              </a:rPr>
              <a:t>Dr. </a:t>
            </a:r>
            <a:r>
              <a:rPr lang="en-US" sz="3200" b="1" dirty="0" err="1">
                <a:solidFill>
                  <a:schemeClr val="accent2">
                    <a:lumMod val="75000"/>
                  </a:schemeClr>
                </a:solidFill>
              </a:rPr>
              <a:t>Anand</a:t>
            </a:r>
            <a:r>
              <a:rPr lang="en-US" sz="3200" b="1" dirty="0">
                <a:solidFill>
                  <a:schemeClr val="accent2">
                    <a:lumMod val="75000"/>
                  </a:schemeClr>
                </a:solidFill>
              </a:rPr>
              <a:t> </a:t>
            </a:r>
            <a:r>
              <a:rPr lang="en-US" sz="3200" b="1" dirty="0" err="1">
                <a:solidFill>
                  <a:schemeClr val="accent2">
                    <a:lumMod val="75000"/>
                  </a:schemeClr>
                </a:solidFill>
              </a:rPr>
              <a:t>Pratap</a:t>
            </a:r>
            <a:r>
              <a:rPr lang="en-US" sz="3200" b="1">
                <a:solidFill>
                  <a:schemeClr val="accent2">
                    <a:lumMod val="75000"/>
                  </a:schemeClr>
                </a:solidFill>
              </a:rPr>
              <a:t> Singh</a:t>
            </a:r>
            <a:endParaRPr lang="en-US" sz="3200" b="1" dirty="0">
              <a:solidFill>
                <a:schemeClr val="accent2">
                  <a:lumMod val="75000"/>
                </a:schemeClr>
              </a:solidFill>
            </a:endParaRPr>
          </a:p>
          <a:p>
            <a:pPr algn="just">
              <a:defRPr/>
            </a:pPr>
            <a:r>
              <a:rPr lang="en-US" sz="2800" b="1" dirty="0">
                <a:solidFill>
                  <a:schemeClr val="accent3">
                    <a:lumMod val="50000"/>
                  </a:schemeClr>
                </a:solidFill>
              </a:rPr>
              <a:t>Professor &amp; </a:t>
            </a:r>
            <a:r>
              <a:rPr lang="en-US" sz="2800" b="1" dirty="0" err="1">
                <a:solidFill>
                  <a:schemeClr val="accent3">
                    <a:lumMod val="50000"/>
                  </a:schemeClr>
                </a:solidFill>
              </a:rPr>
              <a:t>hod</a:t>
            </a:r>
            <a:endParaRPr lang="en-US" sz="2800" b="1" dirty="0">
              <a:solidFill>
                <a:schemeClr val="accent3">
                  <a:lumMod val="50000"/>
                </a:schemeClr>
              </a:solidFill>
            </a:endParaRPr>
          </a:p>
          <a:p>
            <a:pPr algn="just">
              <a:defRPr/>
            </a:pPr>
            <a:r>
              <a:rPr lang="en-US" sz="2800" b="1" dirty="0">
                <a:solidFill>
                  <a:schemeClr val="accent3">
                    <a:lumMod val="50000"/>
                  </a:schemeClr>
                </a:solidFill>
              </a:rPr>
              <a:t>Department of </a:t>
            </a:r>
            <a:r>
              <a:rPr lang="en-US" sz="2800" b="1" dirty="0" err="1">
                <a:solidFill>
                  <a:schemeClr val="accent3">
                    <a:lumMod val="50000"/>
                  </a:schemeClr>
                </a:solidFill>
              </a:rPr>
              <a:t>Kayachikitsa</a:t>
            </a:r>
            <a:endParaRPr lang="en-US" sz="2800" b="1" dirty="0">
              <a:solidFill>
                <a:schemeClr val="accent3">
                  <a:lumMod val="50000"/>
                </a:schemeClr>
              </a:solidFill>
            </a:endParaRPr>
          </a:p>
          <a:p>
            <a:pPr algn="just">
              <a:defRPr/>
            </a:pPr>
            <a:r>
              <a:rPr lang="en-US" sz="2800" b="1" dirty="0">
                <a:solidFill>
                  <a:schemeClr val="accent3">
                    <a:lumMod val="50000"/>
                  </a:schemeClr>
                </a:solidFill>
              </a:rPr>
              <a:t>KSVAMC&amp;RC</a:t>
            </a:r>
          </a:p>
          <a:p>
            <a:pPr algn="just">
              <a:defRPr/>
            </a:pPr>
            <a:r>
              <a:rPr lang="en-US" sz="2800" b="1" dirty="0" err="1">
                <a:solidFill>
                  <a:schemeClr val="accent3">
                    <a:lumMod val="50000"/>
                  </a:schemeClr>
                </a:solidFill>
              </a:rPr>
              <a:t>Shobhit</a:t>
            </a:r>
            <a:r>
              <a:rPr lang="en-US" sz="2800" b="1" dirty="0">
                <a:solidFill>
                  <a:schemeClr val="accent3">
                    <a:lumMod val="50000"/>
                  </a:schemeClr>
                </a:solidFill>
              </a:rPr>
              <a:t> University, </a:t>
            </a:r>
            <a:r>
              <a:rPr lang="en-US" sz="2800" b="1" dirty="0" err="1">
                <a:solidFill>
                  <a:schemeClr val="accent3">
                    <a:lumMod val="50000"/>
                  </a:schemeClr>
                </a:solidFill>
              </a:rPr>
              <a:t>Gangoh</a:t>
            </a:r>
            <a:endParaRPr lang="en-US" sz="2800" b="1" dirty="0">
              <a:solidFill>
                <a:schemeClr val="accent3">
                  <a:lumMod val="50000"/>
                </a:schemeClr>
              </a:solidFill>
            </a:endParaRPr>
          </a:p>
          <a:p>
            <a:pPr algn="just"/>
            <a:endParaRPr lang="en-US" dirty="0">
              <a:solidFill>
                <a:srgbClr val="92D050"/>
              </a:solidFill>
            </a:endParaRPr>
          </a:p>
        </p:txBody>
      </p:sp>
    </p:spTree>
    <p:extLst>
      <p:ext uri="{BB962C8B-B14F-4D97-AF65-F5344CB8AC3E}">
        <p14:creationId xmlns:p14="http://schemas.microsoft.com/office/powerpoint/2010/main" val="2297383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0080" y="346646"/>
            <a:ext cx="7772400" cy="490066"/>
          </a:xfrm>
        </p:spPr>
        <p:txBody>
          <a:bodyPr>
            <a:noAutofit/>
          </a:bodyPr>
          <a:lstStyle/>
          <a:p>
            <a:pPr algn="r"/>
            <a:r>
              <a:rPr lang="en-IN" sz="3200" b="1" dirty="0">
                <a:latin typeface="Times New Roman" pitchFamily="18" charset="0"/>
                <a:cs typeface="Times New Roman" pitchFamily="18" charset="0"/>
              </a:rPr>
              <a:t>                                            Continue...</a:t>
            </a:r>
          </a:p>
        </p:txBody>
      </p:sp>
      <p:sp>
        <p:nvSpPr>
          <p:cNvPr id="4" name="Content Placeholder 3"/>
          <p:cNvSpPr>
            <a:spLocks noGrp="1"/>
          </p:cNvSpPr>
          <p:nvPr>
            <p:ph sz="quarter" idx="1"/>
          </p:nvPr>
        </p:nvSpPr>
        <p:spPr>
          <a:xfrm>
            <a:off x="251520" y="1268760"/>
            <a:ext cx="8424936" cy="4896544"/>
          </a:xfrm>
        </p:spPr>
        <p:txBody>
          <a:bodyPr>
            <a:normAutofit fontScale="85000" lnSpcReduction="10000"/>
          </a:bodyPr>
          <a:lstStyle/>
          <a:p>
            <a:pPr>
              <a:buNone/>
            </a:pPr>
            <a:r>
              <a:rPr lang="en-US" sz="2000" b="1" dirty="0">
                <a:solidFill>
                  <a:schemeClr val="accent1">
                    <a:lumMod val="60000"/>
                    <a:lumOff val="40000"/>
                  </a:schemeClr>
                </a:solidFill>
                <a:latin typeface="Times New Roman" pitchFamily="18" charset="0"/>
                <a:cs typeface="Times New Roman" pitchFamily="18" charset="0"/>
              </a:rPr>
              <a:t>    </a:t>
            </a:r>
            <a:r>
              <a:rPr lang="hi-IN" sz="2400" b="1" dirty="0">
                <a:solidFill>
                  <a:schemeClr val="accent1">
                    <a:lumMod val="60000"/>
                    <a:lumOff val="40000"/>
                  </a:schemeClr>
                </a:solidFill>
                <a:latin typeface="Sanskrit 2003" pitchFamily="2" charset="-78"/>
                <a:cs typeface="Sanskrit 2003" pitchFamily="2" charset="-78"/>
              </a:rPr>
              <a:t>रस:स्त्रोत:सु रुध्देषु स्वास्थानस्थो विदह्यते ।</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स: उर्ध्वं कासवेगेन् बहुरुप: प्रवर्तते ॥</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जायते व्याधयश्चात:षडेकादश वा पुन:।</a:t>
            </a:r>
          </a:p>
          <a:p>
            <a:pPr>
              <a:buNone/>
            </a:pP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येषां संघातयोगेन् राजयक्ष्मा इति कथ्यते॥</a:t>
            </a:r>
            <a:endParaRPr lang="en-IN" sz="2400" b="1" dirty="0">
              <a:solidFill>
                <a:schemeClr val="accent1">
                  <a:lumMod val="60000"/>
                  <a:lumOff val="40000"/>
                </a:schemeClr>
              </a:solidFill>
              <a:latin typeface="Sanskrit 2003" pitchFamily="2" charset="-78"/>
              <a:cs typeface="Sanskrit 2003" pitchFamily="2" charset="-78"/>
            </a:endParaRPr>
          </a:p>
          <a:p>
            <a:pPr>
              <a:buNone/>
            </a:pPr>
            <a:r>
              <a:rPr lang="en-US" sz="2000" b="1" dirty="0">
                <a:solidFill>
                  <a:schemeClr val="accent1">
                    <a:lumMod val="60000"/>
                    <a:lumOff val="40000"/>
                  </a:schemeClr>
                </a:solidFill>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(च.चि.८/४३-४४)</a:t>
            </a:r>
            <a:endParaRPr lang="en-IN" sz="2000" b="1" dirty="0">
              <a:solidFill>
                <a:schemeClr val="accent1">
                  <a:lumMod val="60000"/>
                  <a:lumOff val="40000"/>
                </a:schemeClr>
              </a:solidFill>
              <a:latin typeface="Times New Roman" pitchFamily="18" charset="0"/>
              <a:cs typeface="Times New Roman" pitchFamily="18" charset="0"/>
            </a:endParaRPr>
          </a:p>
          <a:p>
            <a:endParaRPr lang="en-IN" sz="2000" b="1" dirty="0">
              <a:latin typeface="Times New Roman" pitchFamily="18" charset="0"/>
              <a:cs typeface="Times New Roman" pitchFamily="18" charset="0"/>
            </a:endParaRPr>
          </a:p>
          <a:p>
            <a:pPr algn="just">
              <a:lnSpc>
                <a:spcPct val="120000"/>
              </a:lnSpc>
            </a:pPr>
            <a:r>
              <a:rPr lang="hi-IN" b="1" dirty="0">
                <a:solidFill>
                  <a:schemeClr val="accent1">
                    <a:lumMod val="60000"/>
                    <a:lumOff val="40000"/>
                  </a:schemeClr>
                </a:solidFill>
                <a:latin typeface="Sanskrit 2003" pitchFamily="2" charset="-78"/>
                <a:cs typeface="Sanskrit 2003" pitchFamily="2" charset="-78"/>
              </a:rPr>
              <a:t>स्वास्थानस्थो विदह्यते</a:t>
            </a:r>
            <a:r>
              <a:rPr lang="en-US" sz="2000" b="1" dirty="0">
                <a:solidFill>
                  <a:schemeClr val="accent1">
                    <a:lumMod val="60000"/>
                    <a:lumOff val="40000"/>
                  </a:schemeClr>
                </a:solidFill>
                <a:latin typeface="Times New Roman" pitchFamily="18" charset="0"/>
                <a:cs typeface="Times New Roman" pitchFamily="18" charset="0"/>
              </a:rPr>
              <a:t> </a:t>
            </a:r>
            <a:r>
              <a:rPr lang="en-US" sz="2000" b="1" dirty="0">
                <a:latin typeface="Times New Roman" pitchFamily="18" charset="0"/>
                <a:cs typeface="Times New Roman" pitchFamily="18" charset="0"/>
              </a:rPr>
              <a:t>– </a:t>
            </a:r>
            <a:r>
              <a:rPr lang="en-US" sz="2200" i="1" dirty="0">
                <a:latin typeface="Times New Roman" pitchFamily="18" charset="0"/>
                <a:cs typeface="Times New Roman" pitchFamily="18" charset="0"/>
              </a:rPr>
              <a:t>Strotorodha </a:t>
            </a:r>
            <a:r>
              <a:rPr lang="en-US" sz="2200" dirty="0">
                <a:latin typeface="Times New Roman" pitchFamily="18" charset="0"/>
                <a:cs typeface="Times New Roman" pitchFamily="18" charset="0"/>
              </a:rPr>
              <a:t>induced</a:t>
            </a:r>
            <a:r>
              <a:rPr lang="en-US" sz="2200" i="1" dirty="0">
                <a:latin typeface="Times New Roman" pitchFamily="18" charset="0"/>
                <a:cs typeface="Times New Roman" pitchFamily="18" charset="0"/>
              </a:rPr>
              <a:t> doshaprakopa </a:t>
            </a:r>
            <a:r>
              <a:rPr lang="en-US" sz="2200" dirty="0">
                <a:latin typeface="Times New Roman" pitchFamily="18" charset="0"/>
                <a:cs typeface="Times New Roman" pitchFamily="18" charset="0"/>
              </a:rPr>
              <a:t>and</a:t>
            </a:r>
            <a:r>
              <a:rPr lang="en-US" sz="2200" i="1" dirty="0">
                <a:latin typeface="Times New Roman" pitchFamily="18" charset="0"/>
                <a:cs typeface="Times New Roman" pitchFamily="18" charset="0"/>
              </a:rPr>
              <a:t> dhatukshaya  </a:t>
            </a:r>
            <a:r>
              <a:rPr lang="en-US" sz="2200" dirty="0">
                <a:latin typeface="Times New Roman" pitchFamily="18" charset="0"/>
                <a:cs typeface="Times New Roman" pitchFamily="18" charset="0"/>
              </a:rPr>
              <a:t>reduces</a:t>
            </a:r>
            <a:r>
              <a:rPr lang="en-US" sz="2200" i="1" dirty="0">
                <a:latin typeface="Times New Roman" pitchFamily="18" charset="0"/>
                <a:cs typeface="Times New Roman" pitchFamily="18" charset="0"/>
              </a:rPr>
              <a:t> </a:t>
            </a:r>
            <a:r>
              <a:rPr lang="en-US" sz="2200" dirty="0">
                <a:latin typeface="Times New Roman" pitchFamily="18" charset="0"/>
                <a:cs typeface="Times New Roman" pitchFamily="18" charset="0"/>
              </a:rPr>
              <a:t>pts</a:t>
            </a:r>
            <a:r>
              <a:rPr lang="en-US" sz="2200" i="1" dirty="0">
                <a:latin typeface="Times New Roman" pitchFamily="18" charset="0"/>
                <a:cs typeface="Times New Roman" pitchFamily="18" charset="0"/>
              </a:rPr>
              <a:t> Oja </a:t>
            </a:r>
            <a:r>
              <a:rPr lang="en-US" sz="2200" dirty="0">
                <a:latin typeface="Times New Roman" pitchFamily="18" charset="0"/>
                <a:cs typeface="Times New Roman" pitchFamily="18" charset="0"/>
              </a:rPr>
              <a:t>and</a:t>
            </a:r>
            <a:r>
              <a:rPr lang="en-US" sz="2200" i="1" dirty="0">
                <a:latin typeface="Times New Roman" pitchFamily="18" charset="0"/>
                <a:cs typeface="Times New Roman" pitchFamily="18" charset="0"/>
              </a:rPr>
              <a:t> Bala i.e. </a:t>
            </a:r>
            <a:r>
              <a:rPr lang="en-US" sz="2200" dirty="0">
                <a:latin typeface="Times New Roman" pitchFamily="18" charset="0"/>
                <a:cs typeface="Times New Roman" pitchFamily="18" charset="0"/>
              </a:rPr>
              <a:t>Reduces immunity leads</a:t>
            </a:r>
            <a:r>
              <a:rPr lang="en-US" sz="2200" i="1" dirty="0">
                <a:latin typeface="Times New Roman" pitchFamily="18" charset="0"/>
                <a:cs typeface="Times New Roman" pitchFamily="18" charset="0"/>
              </a:rPr>
              <a:t> </a:t>
            </a:r>
            <a:r>
              <a:rPr lang="en-US" sz="2200" dirty="0">
                <a:latin typeface="Times New Roman" pitchFamily="18" charset="0"/>
                <a:cs typeface="Times New Roman" pitchFamily="18" charset="0"/>
              </a:rPr>
              <a:t>to</a:t>
            </a:r>
            <a:r>
              <a:rPr lang="en-US" sz="2200" i="1" dirty="0">
                <a:latin typeface="Times New Roman" pitchFamily="18" charset="0"/>
                <a:cs typeface="Times New Roman" pitchFamily="18" charset="0"/>
              </a:rPr>
              <a:t> Kha-vaigunya </a:t>
            </a:r>
            <a:r>
              <a:rPr lang="en-US" sz="2200" dirty="0">
                <a:latin typeface="Times New Roman" pitchFamily="18" charset="0"/>
                <a:cs typeface="Times New Roman" pitchFamily="18" charset="0"/>
              </a:rPr>
              <a:t>in different </a:t>
            </a:r>
            <a:r>
              <a:rPr lang="en-US" sz="2200" i="1" dirty="0">
                <a:latin typeface="Times New Roman" pitchFamily="18" charset="0"/>
                <a:cs typeface="Times New Roman" pitchFamily="18" charset="0"/>
              </a:rPr>
              <a:t>strotasa, Dhatu </a:t>
            </a:r>
            <a:r>
              <a:rPr lang="en-US" sz="2200" dirty="0">
                <a:latin typeface="Times New Roman" pitchFamily="18" charset="0"/>
                <a:cs typeface="Times New Roman" pitchFamily="18" charset="0"/>
              </a:rPr>
              <a:t>and</a:t>
            </a:r>
            <a:r>
              <a:rPr lang="en-US" sz="2200" i="1" dirty="0">
                <a:latin typeface="Times New Roman" pitchFamily="18" charset="0"/>
                <a:cs typeface="Times New Roman" pitchFamily="18" charset="0"/>
              </a:rPr>
              <a:t> </a:t>
            </a:r>
            <a:r>
              <a:rPr lang="en-US" sz="2200" dirty="0">
                <a:latin typeface="Times New Roman" pitchFamily="18" charset="0"/>
                <a:cs typeface="Times New Roman" pitchFamily="18" charset="0"/>
              </a:rPr>
              <a:t>in</a:t>
            </a:r>
            <a:r>
              <a:rPr lang="en-US" sz="2200" i="1" dirty="0">
                <a:latin typeface="Times New Roman" pitchFamily="18" charset="0"/>
                <a:cs typeface="Times New Roman" pitchFamily="18" charset="0"/>
              </a:rPr>
              <a:t> Sandhi. </a:t>
            </a:r>
            <a:r>
              <a:rPr lang="en-US" sz="2200" dirty="0">
                <a:latin typeface="Times New Roman" pitchFamily="18" charset="0"/>
                <a:cs typeface="Times New Roman" pitchFamily="18" charset="0"/>
              </a:rPr>
              <a:t>Now if this pt have exposure to</a:t>
            </a:r>
            <a:r>
              <a:rPr lang="en-US" sz="2200" i="1" dirty="0">
                <a:latin typeface="Times New Roman" pitchFamily="18" charset="0"/>
                <a:cs typeface="Times New Roman" pitchFamily="18" charset="0"/>
              </a:rPr>
              <a:t> Upasarga i.e. </a:t>
            </a:r>
            <a:r>
              <a:rPr lang="en-US" sz="2200" dirty="0">
                <a:latin typeface="Times New Roman" pitchFamily="18" charset="0"/>
                <a:cs typeface="Times New Roman" pitchFamily="18" charset="0"/>
              </a:rPr>
              <a:t>Mycobacterium Tuberculosis infection by Naso-oral route it first attacks </a:t>
            </a:r>
            <a:r>
              <a:rPr lang="en-US" sz="2200" i="1" dirty="0">
                <a:latin typeface="Times New Roman" pitchFamily="18" charset="0"/>
                <a:cs typeface="Times New Roman" pitchFamily="18" charset="0"/>
              </a:rPr>
              <a:t>Pranvaha strotas </a:t>
            </a:r>
            <a:r>
              <a:rPr lang="en-US" sz="2200" dirty="0">
                <a:latin typeface="Times New Roman" pitchFamily="18" charset="0"/>
                <a:cs typeface="Times New Roman" pitchFamily="18" charset="0"/>
              </a:rPr>
              <a:t>terminal part</a:t>
            </a:r>
            <a:r>
              <a:rPr lang="en-US" sz="2200" i="1" dirty="0">
                <a:latin typeface="Times New Roman" pitchFamily="18" charset="0"/>
                <a:cs typeface="Times New Roman" pitchFamily="18" charset="0"/>
              </a:rPr>
              <a:t> Phenavad Bahukoshthaka (</a:t>
            </a:r>
            <a:r>
              <a:rPr lang="en-US" sz="2200" dirty="0">
                <a:latin typeface="Times New Roman" pitchFamily="18" charset="0"/>
                <a:cs typeface="Times New Roman" pitchFamily="18" charset="0"/>
              </a:rPr>
              <a:t>Alveoli) that get inflammed </a:t>
            </a:r>
            <a:r>
              <a:rPr lang="en-US" sz="2400" dirty="0">
                <a:latin typeface="Sanskrit 2003" pitchFamily="2" charset="-78"/>
                <a:cs typeface="Sanskrit 2003" pitchFamily="2" charset="-78"/>
              </a:rPr>
              <a:t>(</a:t>
            </a:r>
            <a:r>
              <a:rPr lang="hi-IN" sz="2400" dirty="0">
                <a:latin typeface="Sanskrit 2003" pitchFamily="2" charset="-78"/>
                <a:cs typeface="Sanskrit 2003" pitchFamily="2" charset="-78"/>
              </a:rPr>
              <a:t>विदह्यते</a:t>
            </a:r>
            <a:r>
              <a:rPr lang="en-US" sz="2400" dirty="0">
                <a:latin typeface="Sanskrit 2003" pitchFamily="2" charset="-78"/>
                <a:cs typeface="Sanskrit 2003" pitchFamily="2" charset="-78"/>
              </a:rPr>
              <a:t>)</a:t>
            </a:r>
            <a:r>
              <a:rPr lang="en-US" sz="2200" i="1" dirty="0">
                <a:latin typeface="Times New Roman" pitchFamily="18" charset="0"/>
                <a:cs typeface="Times New Roman" pitchFamily="18" charset="0"/>
              </a:rPr>
              <a:t> </a:t>
            </a:r>
            <a:r>
              <a:rPr lang="en-US" sz="2200" dirty="0">
                <a:latin typeface="Times New Roman" pitchFamily="18" charset="0"/>
                <a:cs typeface="Times New Roman" pitchFamily="18" charset="0"/>
              </a:rPr>
              <a:t>due to immunological responces leads to necrosis (</a:t>
            </a:r>
            <a:r>
              <a:rPr lang="en-US" sz="2200" i="1" dirty="0">
                <a:latin typeface="Times New Roman" pitchFamily="18" charset="0"/>
                <a:cs typeface="Times New Roman" pitchFamily="18" charset="0"/>
              </a:rPr>
              <a:t>Paka</a:t>
            </a:r>
            <a:r>
              <a:rPr lang="en-US" sz="2200" dirty="0">
                <a:latin typeface="Times New Roman" pitchFamily="18" charset="0"/>
                <a:cs typeface="Times New Roman" pitchFamily="18" charset="0"/>
              </a:rPr>
              <a:t>)</a:t>
            </a:r>
            <a:r>
              <a:rPr lang="en-US" sz="2200" i="1" dirty="0">
                <a:latin typeface="Times New Roman" pitchFamily="18" charset="0"/>
                <a:cs typeface="Times New Roman" pitchFamily="18" charset="0"/>
              </a:rPr>
              <a:t>, </a:t>
            </a:r>
            <a:r>
              <a:rPr lang="en-US" sz="2200" dirty="0">
                <a:latin typeface="Times New Roman" pitchFamily="18" charset="0"/>
                <a:cs typeface="Times New Roman" pitchFamily="18" charset="0"/>
              </a:rPr>
              <a:t>Cavity formation (</a:t>
            </a:r>
            <a:r>
              <a:rPr lang="en-US" sz="2200" i="1" dirty="0">
                <a:latin typeface="Times New Roman" pitchFamily="18" charset="0"/>
                <a:cs typeface="Times New Roman" pitchFamily="18" charset="0"/>
              </a:rPr>
              <a:t>Sushirta</a:t>
            </a:r>
            <a:r>
              <a:rPr lang="en-US" sz="2200" dirty="0">
                <a:latin typeface="Times New Roman" pitchFamily="18" charset="0"/>
                <a:cs typeface="Times New Roman" pitchFamily="18" charset="0"/>
              </a:rPr>
              <a:t>) and lastly Calcification (</a:t>
            </a:r>
            <a:r>
              <a:rPr lang="en-US" sz="2200" i="1" dirty="0">
                <a:latin typeface="Times New Roman" pitchFamily="18" charset="0"/>
                <a:cs typeface="Times New Roman" pitchFamily="18" charset="0"/>
              </a:rPr>
              <a:t>Kharata, Kathinya</a:t>
            </a:r>
            <a:r>
              <a:rPr lang="en-US" sz="2200" dirty="0">
                <a:latin typeface="Times New Roman" pitchFamily="18" charset="0"/>
                <a:cs typeface="Times New Roman" pitchFamily="18" charset="0"/>
              </a:rPr>
              <a:t>)</a:t>
            </a:r>
            <a:r>
              <a:rPr lang="en-US" sz="2200" i="1" dirty="0">
                <a:latin typeface="Times New Roman" pitchFamily="18" charset="0"/>
                <a:cs typeface="Times New Roman" pitchFamily="18" charset="0"/>
              </a:rPr>
              <a:t> </a:t>
            </a:r>
            <a:r>
              <a:rPr lang="en-US" sz="2200" dirty="0">
                <a:latin typeface="Times New Roman" pitchFamily="18" charset="0"/>
                <a:cs typeface="Times New Roman" pitchFamily="18" charset="0"/>
              </a:rPr>
              <a:t>after that spread to other site of lung and same events occur.</a:t>
            </a:r>
            <a:endParaRPr lang="en-IN" sz="22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395536" y="1809328"/>
            <a:ext cx="8064896" cy="4572000"/>
          </a:xfrm>
        </p:spPr>
        <p:txBody>
          <a:bodyPr/>
          <a:lstStyle/>
          <a:p>
            <a:pPr algn="just"/>
            <a:r>
              <a:rPr lang="hi-IN" sz="2200" b="1" dirty="0">
                <a:solidFill>
                  <a:schemeClr val="accent1">
                    <a:lumMod val="60000"/>
                    <a:lumOff val="40000"/>
                  </a:schemeClr>
                </a:solidFill>
                <a:latin typeface="Sanskrit 2003" pitchFamily="2" charset="-78"/>
                <a:cs typeface="Sanskrit 2003" pitchFamily="2" charset="-78"/>
              </a:rPr>
              <a:t>उर्ध्वं कासवेगेन् बहुरुप: प्रवर्तते</a:t>
            </a:r>
            <a:r>
              <a:rPr lang="en-US" sz="2200" dirty="0">
                <a:latin typeface="Sanskrit 2003" pitchFamily="2" charset="-78"/>
                <a:cs typeface="Sanskrit 2003" pitchFamily="2" charset="-78"/>
              </a:rPr>
              <a:t>-</a:t>
            </a:r>
            <a:r>
              <a:rPr lang="en-US" sz="2000" b="1" dirty="0">
                <a:latin typeface="Times New Roman" pitchFamily="18" charset="0"/>
                <a:cs typeface="Times New Roman" pitchFamily="18" charset="0"/>
              </a:rPr>
              <a:t> </a:t>
            </a:r>
            <a:r>
              <a:rPr lang="hi-IN" sz="2000" b="1" dirty="0">
                <a:latin typeface="Times New Roman" pitchFamily="18" charset="0"/>
              </a:rPr>
              <a:t> </a:t>
            </a:r>
            <a:r>
              <a:rPr lang="en-US" sz="2000" dirty="0">
                <a:latin typeface="Times New Roman" pitchFamily="18" charset="0"/>
                <a:cs typeface="Times New Roman" pitchFamily="18" charset="0"/>
              </a:rPr>
              <a:t>This necrosis produces caseous material with cough or sputum or hemoptysis due to destruction of blood vessels. This pt is capable of spreading infection to other person.</a:t>
            </a:r>
          </a:p>
          <a:p>
            <a:pPr algn="just"/>
            <a:endParaRPr lang="en-US" sz="2000" dirty="0">
              <a:latin typeface="Times New Roman" pitchFamily="18" charset="0"/>
              <a:cs typeface="Times New Roman" pitchFamily="18" charset="0"/>
            </a:endParaRPr>
          </a:p>
          <a:p>
            <a:pPr algn="just"/>
            <a:r>
              <a:rPr lang="hi-IN" sz="2200" b="1" dirty="0">
                <a:solidFill>
                  <a:schemeClr val="accent1">
                    <a:lumMod val="60000"/>
                    <a:lumOff val="40000"/>
                  </a:schemeClr>
                </a:solidFill>
                <a:latin typeface="Sanskrit 2003" pitchFamily="2" charset="-78"/>
                <a:cs typeface="Sanskrit 2003" pitchFamily="2" charset="-78"/>
              </a:rPr>
              <a:t>जायते व्याधयश्चात:</a:t>
            </a:r>
            <a:r>
              <a:rPr lang="en-US" sz="2200" b="1" dirty="0">
                <a:solidFill>
                  <a:schemeClr val="accent1">
                    <a:lumMod val="60000"/>
                    <a:lumOff val="40000"/>
                  </a:schemeClr>
                </a:solidFill>
                <a:latin typeface="Sanskrit 2003" pitchFamily="2" charset="-78"/>
                <a:cs typeface="Sanskrit 2003" pitchFamily="2" charset="-78"/>
              </a:rPr>
              <a:t> </a:t>
            </a:r>
            <a:r>
              <a:rPr lang="hi-IN" sz="2200" b="1" dirty="0">
                <a:solidFill>
                  <a:schemeClr val="accent1">
                    <a:lumMod val="60000"/>
                    <a:lumOff val="40000"/>
                  </a:schemeClr>
                </a:solidFill>
                <a:latin typeface="Sanskrit 2003" pitchFamily="2" charset="-78"/>
                <a:cs typeface="Sanskrit 2003" pitchFamily="2" charset="-78"/>
              </a:rPr>
              <a:t>षडेकादश</a:t>
            </a:r>
            <a:r>
              <a:rPr lang="en-US" sz="2000" dirty="0">
                <a:latin typeface="Times New Roman" pitchFamily="18" charset="0"/>
                <a:cs typeface="Times New Roman" pitchFamily="18" charset="0"/>
              </a:rPr>
              <a:t>- After lung invovement it spread to regional lymphnodes and  enters into bloodstream and dessiminate widely through-out the body and other symtoms produced according to organ involved.(Extra-pulmonary TB)</a:t>
            </a:r>
            <a:endParaRPr lang="en-IN" sz="2000" dirty="0">
              <a:latin typeface="Times New Roman" pitchFamily="18" charset="0"/>
              <a:cs typeface="Times New Roman" pitchFamily="18" charset="0"/>
            </a:endParaRPr>
          </a:p>
        </p:txBody>
      </p:sp>
      <p:sp>
        <p:nvSpPr>
          <p:cNvPr id="3" name="Rectangle 2"/>
          <p:cNvSpPr/>
          <p:nvPr/>
        </p:nvSpPr>
        <p:spPr>
          <a:xfrm>
            <a:off x="6588224" y="404664"/>
            <a:ext cx="2315057" cy="584775"/>
          </a:xfrm>
          <a:prstGeom prst="rect">
            <a:avLst/>
          </a:prstGeom>
        </p:spPr>
        <p:txBody>
          <a:bodyPr wrap="none">
            <a:spAutoFit/>
          </a:bodyPr>
          <a:lstStyle/>
          <a:p>
            <a:pPr algn="r"/>
            <a:r>
              <a:rPr lang="en-US" sz="3200" b="1" dirty="0">
                <a:solidFill>
                  <a:schemeClr val="tx2"/>
                </a:solidFill>
                <a:latin typeface="Times New Roman" pitchFamily="18" charset="0"/>
                <a:cs typeface="Times New Roman" pitchFamily="18" charset="0"/>
              </a:rPr>
              <a:t> Continue…</a:t>
            </a:r>
            <a:endParaRPr lang="en-US" sz="3200" dirty="0">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008" y="260648"/>
            <a:ext cx="7772400" cy="940966"/>
          </a:xfrm>
        </p:spPr>
        <p:txBody>
          <a:bodyPr>
            <a:normAutofit/>
          </a:bodyPr>
          <a:lstStyle/>
          <a:p>
            <a:r>
              <a:rPr lang="en-US" b="1" dirty="0">
                <a:solidFill>
                  <a:schemeClr val="accent2">
                    <a:lumMod val="75000"/>
                  </a:schemeClr>
                </a:solidFill>
                <a:latin typeface="Times New Roman" pitchFamily="18" charset="0"/>
                <a:cs typeface="Times New Roman" pitchFamily="18" charset="0"/>
              </a:rPr>
              <a:t>Types</a:t>
            </a:r>
            <a:endParaRPr lang="en-IN" b="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400000" y="1593304"/>
            <a:ext cx="7916416" cy="4572000"/>
          </a:xfrm>
        </p:spPr>
        <p:txBody>
          <a:bodyPr>
            <a:normAutofit/>
          </a:bodyPr>
          <a:lstStyle/>
          <a:p>
            <a:r>
              <a:rPr lang="en-US" sz="2200" dirty="0">
                <a:latin typeface="Times New Roman" pitchFamily="18" charset="0"/>
                <a:cs typeface="Times New Roman" pitchFamily="18" charset="0"/>
              </a:rPr>
              <a:t>According to </a:t>
            </a:r>
            <a:r>
              <a:rPr lang="en-US" sz="2200" i="1" dirty="0" err="1">
                <a:latin typeface="Times New Roman" pitchFamily="18" charset="0"/>
                <a:cs typeface="Times New Roman" pitchFamily="18" charset="0"/>
              </a:rPr>
              <a:t>Viprakrishtha</a:t>
            </a:r>
            <a:r>
              <a:rPr lang="en-US" sz="2200" i="1" dirty="0">
                <a:latin typeface="Times New Roman" pitchFamily="18" charset="0"/>
                <a:cs typeface="Times New Roman" pitchFamily="18" charset="0"/>
              </a:rPr>
              <a:t> </a:t>
            </a:r>
            <a:r>
              <a:rPr lang="en-US" sz="2200" i="1" dirty="0" err="1">
                <a:latin typeface="Times New Roman" pitchFamily="18" charset="0"/>
                <a:cs typeface="Times New Roman" pitchFamily="18" charset="0"/>
              </a:rPr>
              <a:t>nidana</a:t>
            </a:r>
            <a:r>
              <a:rPr lang="en-US" sz="2200" i="1" dirty="0">
                <a:latin typeface="Times New Roman" pitchFamily="18" charset="0"/>
                <a:cs typeface="Times New Roman" pitchFamily="18" charset="0"/>
              </a:rPr>
              <a:t>- </a:t>
            </a:r>
            <a:r>
              <a:rPr lang="en-US" sz="2200" dirty="0">
                <a:latin typeface="Times New Roman" pitchFamily="18" charset="0"/>
                <a:cs typeface="Times New Roman" pitchFamily="18" charset="0"/>
              </a:rPr>
              <a:t>4 Types</a:t>
            </a:r>
          </a:p>
          <a:p>
            <a:pPr>
              <a:buNone/>
            </a:pPr>
            <a:r>
              <a:rPr lang="en-US" sz="2200" dirty="0">
                <a:latin typeface="Times New Roman" pitchFamily="18" charset="0"/>
                <a:cs typeface="Times New Roman" pitchFamily="18" charset="0"/>
              </a:rPr>
              <a:t>  </a:t>
            </a:r>
            <a:r>
              <a:rPr lang="en-US" sz="2200" i="1" dirty="0">
                <a:latin typeface="Times New Roman" pitchFamily="18" charset="0"/>
                <a:cs typeface="Times New Roman" pitchFamily="18" charset="0"/>
              </a:rPr>
              <a:t>1. </a:t>
            </a:r>
            <a:r>
              <a:rPr lang="en-US" sz="2200" i="1" dirty="0" err="1">
                <a:latin typeface="Times New Roman" pitchFamily="18" charset="0"/>
                <a:cs typeface="Times New Roman" pitchFamily="18" charset="0"/>
              </a:rPr>
              <a:t>Sahaja</a:t>
            </a:r>
            <a:endParaRPr lang="en-US" sz="2200" i="1" dirty="0">
              <a:latin typeface="Times New Roman" pitchFamily="18" charset="0"/>
              <a:cs typeface="Times New Roman" pitchFamily="18" charset="0"/>
            </a:endParaRPr>
          </a:p>
          <a:p>
            <a:pPr>
              <a:buNone/>
            </a:pPr>
            <a:r>
              <a:rPr lang="en-US" sz="2200" i="1" dirty="0">
                <a:latin typeface="Times New Roman" pitchFamily="18" charset="0"/>
                <a:cs typeface="Times New Roman" pitchFamily="18" charset="0"/>
              </a:rPr>
              <a:t>  2. </a:t>
            </a:r>
            <a:r>
              <a:rPr lang="en-US" sz="2200" i="1" dirty="0" err="1">
                <a:latin typeface="Times New Roman" pitchFamily="18" charset="0"/>
                <a:cs typeface="Times New Roman" pitchFamily="18" charset="0"/>
              </a:rPr>
              <a:t>Kshayaja</a:t>
            </a:r>
            <a:endParaRPr lang="en-US" sz="2200" i="1" dirty="0">
              <a:latin typeface="Times New Roman" pitchFamily="18" charset="0"/>
              <a:cs typeface="Times New Roman" pitchFamily="18" charset="0"/>
            </a:endParaRPr>
          </a:p>
          <a:p>
            <a:pPr>
              <a:buNone/>
            </a:pPr>
            <a:r>
              <a:rPr lang="en-US" sz="2200" i="1" dirty="0">
                <a:latin typeface="Times New Roman" pitchFamily="18" charset="0"/>
                <a:cs typeface="Times New Roman" pitchFamily="18" charset="0"/>
              </a:rPr>
              <a:t>  3.Vegavrodhaja</a:t>
            </a:r>
          </a:p>
          <a:p>
            <a:pPr>
              <a:buNone/>
            </a:pPr>
            <a:r>
              <a:rPr lang="en-US" sz="2200" i="1" dirty="0">
                <a:latin typeface="Times New Roman" pitchFamily="18" charset="0"/>
                <a:cs typeface="Times New Roman" pitchFamily="18" charset="0"/>
              </a:rPr>
              <a:t>  4.Vishamashanajanya</a:t>
            </a:r>
          </a:p>
          <a:p>
            <a:pPr>
              <a:buNone/>
            </a:pPr>
            <a:endParaRPr lang="en-US" sz="2200" dirty="0">
              <a:latin typeface="Times New Roman" pitchFamily="18" charset="0"/>
              <a:cs typeface="Times New Roman" pitchFamily="18" charset="0"/>
            </a:endParaRPr>
          </a:p>
          <a:p>
            <a:pPr>
              <a:buFont typeface="Wingdings" pitchFamily="2" charset="2"/>
              <a:buChar char="Ø"/>
            </a:pPr>
            <a:r>
              <a:rPr lang="en-US" sz="2200" dirty="0">
                <a:latin typeface="Times New Roman" pitchFamily="18" charset="0"/>
                <a:cs typeface="Times New Roman" pitchFamily="18" charset="0"/>
              </a:rPr>
              <a:t>Any one or more </a:t>
            </a:r>
            <a:r>
              <a:rPr lang="en-US" sz="2200" i="1" dirty="0">
                <a:latin typeface="Times New Roman" pitchFamily="18" charset="0"/>
                <a:cs typeface="Times New Roman" pitchFamily="18" charset="0"/>
              </a:rPr>
              <a:t>viprakrishtha nidan </a:t>
            </a:r>
            <a:r>
              <a:rPr lang="en-US" sz="2200" dirty="0">
                <a:latin typeface="Times New Roman" pitchFamily="18" charset="0"/>
                <a:cs typeface="Times New Roman" pitchFamily="18" charset="0"/>
              </a:rPr>
              <a:t>followed by </a:t>
            </a:r>
            <a:r>
              <a:rPr lang="en-US" sz="2200" i="1" dirty="0">
                <a:latin typeface="Times New Roman" pitchFamily="18" charset="0"/>
                <a:cs typeface="Times New Roman" pitchFamily="18" charset="0"/>
              </a:rPr>
              <a:t>Upasarga</a:t>
            </a:r>
            <a:r>
              <a:rPr lang="en-US" sz="2200" dirty="0">
                <a:latin typeface="Times New Roman" pitchFamily="18" charset="0"/>
                <a:cs typeface="Times New Roman" pitchFamily="18" charset="0"/>
              </a:rPr>
              <a:t> (Infection) leads to </a:t>
            </a:r>
            <a:r>
              <a:rPr lang="en-US" sz="2200" i="1" dirty="0">
                <a:latin typeface="Times New Roman" pitchFamily="18" charset="0"/>
                <a:cs typeface="Times New Roman" pitchFamily="18" charset="0"/>
              </a:rPr>
              <a:t>Rajayakshma</a:t>
            </a:r>
            <a:r>
              <a:rPr lang="en-US" sz="2200" dirty="0">
                <a:latin typeface="Times New Roman" pitchFamily="18" charset="0"/>
                <a:cs typeface="Times New Roman" pitchFamily="18" charset="0"/>
              </a:rPr>
              <a:t> so given name as above.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472008" y="1340768"/>
            <a:ext cx="7772400" cy="4572000"/>
          </a:xfrm>
        </p:spPr>
        <p:txBody>
          <a:bodyPr>
            <a:normAutofit/>
          </a:bodyPr>
          <a:lstStyle/>
          <a:p>
            <a:r>
              <a:rPr lang="en-US" sz="2400" dirty="0">
                <a:latin typeface="Times New Roman" pitchFamily="18" charset="0"/>
                <a:cs typeface="Times New Roman" pitchFamily="18" charset="0"/>
              </a:rPr>
              <a:t>According to pathogenesis (</a:t>
            </a:r>
            <a:r>
              <a:rPr lang="en-US" sz="2400" i="1" dirty="0">
                <a:latin typeface="Times New Roman" pitchFamily="18" charset="0"/>
                <a:cs typeface="Times New Roman" pitchFamily="18" charset="0"/>
              </a:rPr>
              <a:t>Dhatukshaya</a:t>
            </a:r>
            <a:r>
              <a:rPr lang="en-US" sz="2400" dirty="0">
                <a:latin typeface="Times New Roman" pitchFamily="18" charset="0"/>
                <a:cs typeface="Times New Roman" pitchFamily="18" charset="0"/>
              </a:rPr>
              <a:t>)-</a:t>
            </a:r>
          </a:p>
          <a:p>
            <a:pPr>
              <a:buNone/>
            </a:pPr>
            <a:r>
              <a:rPr lang="en-US" sz="2400" dirty="0">
                <a:latin typeface="Times New Roman" pitchFamily="18" charset="0"/>
                <a:cs typeface="Times New Roman" pitchFamily="18" charset="0"/>
              </a:rPr>
              <a:t> 1. </a:t>
            </a:r>
            <a:r>
              <a:rPr lang="en-US" sz="2400" i="1" dirty="0">
                <a:latin typeface="Times New Roman" pitchFamily="18" charset="0"/>
                <a:cs typeface="Times New Roman" pitchFamily="18" charset="0"/>
              </a:rPr>
              <a:t>Anuloma Dhatukshayajanya </a:t>
            </a:r>
          </a:p>
          <a:p>
            <a:pPr>
              <a:buNone/>
            </a:pPr>
            <a:r>
              <a:rPr lang="en-US" sz="2400" i="1" dirty="0">
                <a:latin typeface="Times New Roman" pitchFamily="18" charset="0"/>
                <a:cs typeface="Times New Roman" pitchFamily="18" charset="0"/>
              </a:rPr>
              <a:t> 2. Pratiloma Dhatukshayajanya</a:t>
            </a:r>
          </a:p>
          <a:p>
            <a:pPr>
              <a:buNone/>
            </a:pPr>
            <a:endParaRPr lang="en-US" sz="2400" dirty="0">
              <a:latin typeface="Times New Roman" pitchFamily="18" charset="0"/>
              <a:cs typeface="Times New Roman" pitchFamily="18" charset="0"/>
            </a:endParaRPr>
          </a:p>
          <a:p>
            <a:pPr>
              <a:buFont typeface="Wingdings" pitchFamily="2" charset="2"/>
              <a:buChar char="§"/>
            </a:pPr>
            <a:r>
              <a:rPr lang="en-US" sz="2400" i="1" dirty="0">
                <a:latin typeface="Times New Roman" pitchFamily="18" charset="0"/>
                <a:cs typeface="Times New Roman" pitchFamily="18" charset="0"/>
              </a:rPr>
              <a:t> </a:t>
            </a:r>
            <a:r>
              <a:rPr lang="en-US" sz="2400" dirty="0">
                <a:latin typeface="Times New Roman" pitchFamily="18" charset="0"/>
                <a:cs typeface="Times New Roman" pitchFamily="18" charset="0"/>
              </a:rPr>
              <a:t>According to clinical manifestation </a:t>
            </a:r>
            <a:r>
              <a:rPr lang="en-US" sz="2400" i="1" dirty="0">
                <a:latin typeface="Times New Roman" pitchFamily="18" charset="0"/>
                <a:cs typeface="Times New Roman" pitchFamily="18" charset="0"/>
              </a:rPr>
              <a:t>(Rupa)</a:t>
            </a:r>
          </a:p>
          <a:p>
            <a:pPr marL="514350" indent="-514350">
              <a:buNone/>
            </a:pPr>
            <a:r>
              <a:rPr lang="en-US" sz="2400" i="1" dirty="0">
                <a:latin typeface="Times New Roman" pitchFamily="18" charset="0"/>
                <a:cs typeface="Times New Roman" pitchFamily="18" charset="0"/>
              </a:rPr>
              <a:t>   1.Trirupa</a:t>
            </a:r>
          </a:p>
          <a:p>
            <a:pPr marL="514350" indent="-514350">
              <a:buNone/>
            </a:pPr>
            <a:r>
              <a:rPr lang="en-US" sz="2400" i="1" dirty="0">
                <a:latin typeface="Times New Roman" pitchFamily="18" charset="0"/>
                <a:cs typeface="Times New Roman" pitchFamily="18" charset="0"/>
              </a:rPr>
              <a:t>   2. Shadrupa</a:t>
            </a:r>
          </a:p>
          <a:p>
            <a:pPr marL="514350" indent="-514350">
              <a:buNone/>
            </a:pPr>
            <a:r>
              <a:rPr lang="en-US" sz="2400" i="1" dirty="0">
                <a:latin typeface="Times New Roman" pitchFamily="18" charset="0"/>
                <a:cs typeface="Times New Roman" pitchFamily="18" charset="0"/>
              </a:rPr>
              <a:t>   3. </a:t>
            </a:r>
            <a:r>
              <a:rPr lang="en-US" sz="2400" i="1" dirty="0" err="1">
                <a:latin typeface="Times New Roman" pitchFamily="18" charset="0"/>
                <a:cs typeface="Times New Roman" pitchFamily="18" charset="0"/>
              </a:rPr>
              <a:t>Ekadashrupa</a:t>
            </a:r>
            <a:endParaRPr lang="en-US" sz="2400" i="1" dirty="0">
              <a:latin typeface="Times New Roman" pitchFamily="18" charset="0"/>
              <a:cs typeface="Times New Roman" pitchFamily="18" charset="0"/>
            </a:endParaRPr>
          </a:p>
        </p:txBody>
      </p:sp>
      <p:sp>
        <p:nvSpPr>
          <p:cNvPr id="3" name="Rectangle 2"/>
          <p:cNvSpPr/>
          <p:nvPr/>
        </p:nvSpPr>
        <p:spPr>
          <a:xfrm>
            <a:off x="6660232" y="467961"/>
            <a:ext cx="2315057" cy="584775"/>
          </a:xfrm>
          <a:prstGeom prst="rect">
            <a:avLst/>
          </a:prstGeom>
        </p:spPr>
        <p:txBody>
          <a:bodyPr wrap="none">
            <a:spAutoFit/>
          </a:bodyPr>
          <a:lstStyle/>
          <a:p>
            <a:pPr algn="r"/>
            <a:r>
              <a:rPr lang="en-US" sz="3200" b="1" dirty="0">
                <a:solidFill>
                  <a:schemeClr val="tx2"/>
                </a:solidFill>
                <a:latin typeface="Times New Roman" pitchFamily="18" charset="0"/>
                <a:cs typeface="Times New Roman" pitchFamily="18" charset="0"/>
              </a:rPr>
              <a:t> Continue…</a:t>
            </a:r>
            <a:endParaRPr lang="en-US" sz="3200" dirty="0">
              <a:solidFill>
                <a:schemeClr val="tx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55786"/>
            <a:ext cx="7772400" cy="940966"/>
          </a:xfrm>
        </p:spPr>
        <p:txBody>
          <a:bodyPr/>
          <a:lstStyle/>
          <a:p>
            <a:r>
              <a:rPr lang="en-US" b="1" i="1" dirty="0">
                <a:solidFill>
                  <a:schemeClr val="accent2">
                    <a:lumMod val="75000"/>
                  </a:schemeClr>
                </a:solidFill>
                <a:latin typeface="Times New Roman" pitchFamily="18" charset="0"/>
                <a:cs typeface="Times New Roman" pitchFamily="18" charset="0"/>
              </a:rPr>
              <a:t>Trirupa</a:t>
            </a:r>
            <a:endParaRPr lang="en-IN" b="1" i="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539552" y="1593304"/>
            <a:ext cx="7772400" cy="4572000"/>
          </a:xfrm>
        </p:spPr>
        <p:txBody>
          <a:bodyPr/>
          <a:lstStyle/>
          <a:p>
            <a:pPr>
              <a:buNone/>
            </a:pPr>
            <a:r>
              <a:rPr lang="hi-IN" dirty="0">
                <a:solidFill>
                  <a:schemeClr val="accent1">
                    <a:lumMod val="60000"/>
                    <a:lumOff val="40000"/>
                  </a:schemeClr>
                </a:solidFill>
                <a:latin typeface="Sanskrit 2003" pitchFamily="2" charset="-78"/>
                <a:cs typeface="Sanskrit 2003" pitchFamily="2" charset="-78"/>
              </a:rPr>
              <a:t>अ</a:t>
            </a:r>
            <a:r>
              <a:rPr lang="en-US" dirty="0" err="1">
                <a:solidFill>
                  <a:schemeClr val="accent1">
                    <a:lumMod val="60000"/>
                    <a:lumOff val="40000"/>
                  </a:schemeClr>
                </a:solidFill>
                <a:latin typeface="Sanskrit 2003" pitchFamily="2" charset="-78"/>
                <a:cs typeface="Sanskrit 2003" pitchFamily="2" charset="-78"/>
              </a:rPr>
              <a:t>ंस</a:t>
            </a:r>
            <a:r>
              <a:rPr lang="hi-IN" dirty="0">
                <a:solidFill>
                  <a:schemeClr val="accent1">
                    <a:lumMod val="60000"/>
                    <a:lumOff val="40000"/>
                  </a:schemeClr>
                </a:solidFill>
                <a:latin typeface="Sanskrit 2003" pitchFamily="2" charset="-78"/>
                <a:cs typeface="Sanskrit 2003" pitchFamily="2" charset="-78"/>
              </a:rPr>
              <a:t>पार्श्वाभितापश्च सन्ताप: करपादयो: ।</a:t>
            </a:r>
            <a:endParaRPr lang="en-IN" dirty="0">
              <a:solidFill>
                <a:schemeClr val="accent1">
                  <a:lumMod val="60000"/>
                  <a:lumOff val="40000"/>
                </a:schemeClr>
              </a:solidFill>
              <a:latin typeface="Sanskrit 2003" pitchFamily="2" charset="-78"/>
              <a:cs typeface="Sanskrit 2003" pitchFamily="2" charset="-78"/>
            </a:endParaRPr>
          </a:p>
          <a:p>
            <a:pPr>
              <a:buNone/>
            </a:pPr>
            <a:r>
              <a:rPr lang="hi-IN" dirty="0">
                <a:solidFill>
                  <a:schemeClr val="accent1">
                    <a:lumMod val="60000"/>
                    <a:lumOff val="40000"/>
                  </a:schemeClr>
                </a:solidFill>
                <a:latin typeface="Sanskrit 2003" pitchFamily="2" charset="-78"/>
                <a:cs typeface="Sanskrit 2003" pitchFamily="2" charset="-78"/>
              </a:rPr>
              <a:t>ज्वर: सर्वान्गश्चेति लक्षणं राजयक्ष्मणः ॥</a:t>
            </a:r>
            <a:r>
              <a:rPr lang="en-US" dirty="0">
                <a:solidFill>
                  <a:schemeClr val="accent1">
                    <a:lumMod val="60000"/>
                    <a:lumOff val="40000"/>
                  </a:schemeClr>
                </a:solidFill>
                <a:latin typeface="Sanskrit 2003" pitchFamily="2" charset="-78"/>
                <a:cs typeface="Sanskrit 2003" pitchFamily="2" charset="-78"/>
              </a:rPr>
              <a:t>(च.चि.८/५२)</a:t>
            </a:r>
            <a:endParaRPr lang="en-IN" dirty="0">
              <a:solidFill>
                <a:schemeClr val="accent1">
                  <a:lumMod val="60000"/>
                  <a:lumOff val="40000"/>
                </a:schemeClr>
              </a:solidFill>
              <a:latin typeface="Sanskrit 2003" pitchFamily="2" charset="-78"/>
              <a:cs typeface="Sanskrit 2003" pitchFamily="2" charset="-78"/>
            </a:endParaRPr>
          </a:p>
          <a:p>
            <a:pPr>
              <a:buNone/>
            </a:pPr>
            <a:endParaRPr lang="en-IN" dirty="0">
              <a:latin typeface="Times New Roman" pitchFamily="18" charset="0"/>
              <a:cs typeface="Times New Roman" pitchFamily="18" charset="0"/>
            </a:endParaRPr>
          </a:p>
          <a:p>
            <a:pPr>
              <a:buNone/>
            </a:pPr>
            <a:r>
              <a:rPr lang="en-IN" dirty="0">
                <a:latin typeface="Times New Roman" pitchFamily="18" charset="0"/>
                <a:cs typeface="Times New Roman" pitchFamily="18" charset="0"/>
              </a:rPr>
              <a:t>1. Pain in scapular and chest region (At affected site)</a:t>
            </a:r>
          </a:p>
          <a:p>
            <a:pPr>
              <a:buNone/>
            </a:pPr>
            <a:r>
              <a:rPr lang="en-IN" dirty="0">
                <a:latin typeface="Times New Roman" pitchFamily="18" charset="0"/>
                <a:cs typeface="Times New Roman" pitchFamily="18" charset="0"/>
              </a:rPr>
              <a:t>2. Burning pain in upper &amp; lower limb</a:t>
            </a:r>
          </a:p>
          <a:p>
            <a:pPr>
              <a:buNone/>
            </a:pPr>
            <a:r>
              <a:rPr lang="en-IN" dirty="0">
                <a:latin typeface="Times New Roman" pitchFamily="18" charset="0"/>
                <a:cs typeface="Times New Roman" pitchFamily="18" charset="0"/>
              </a:rPr>
              <a:t>3. Fever (Due to inflammatory response)</a:t>
            </a:r>
          </a:p>
          <a:p>
            <a:pPr>
              <a:buNone/>
            </a:pPr>
            <a:endParaRPr lang="en-IN" sz="2000"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7772400" cy="994122"/>
          </a:xfrm>
        </p:spPr>
        <p:txBody>
          <a:bodyPr/>
          <a:lstStyle/>
          <a:p>
            <a:r>
              <a:rPr lang="en-US" b="1" i="1" dirty="0" err="1">
                <a:solidFill>
                  <a:schemeClr val="accent2">
                    <a:lumMod val="75000"/>
                  </a:schemeClr>
                </a:solidFill>
                <a:latin typeface="Times New Roman" pitchFamily="18" charset="0"/>
                <a:cs typeface="Times New Roman" pitchFamily="18" charset="0"/>
              </a:rPr>
              <a:t>Shadarupa</a:t>
            </a:r>
            <a:endParaRPr lang="en-IN" b="1" i="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395536" y="1665312"/>
            <a:ext cx="7772400" cy="4572000"/>
          </a:xfrm>
        </p:spPr>
        <p:txBody>
          <a:bodyPr/>
          <a:lstStyle/>
          <a:p>
            <a:pPr>
              <a:buNone/>
            </a:pPr>
            <a:r>
              <a:rPr lang="en-IN" dirty="0"/>
              <a:t>      </a:t>
            </a:r>
            <a:r>
              <a:rPr lang="hi-IN" dirty="0">
                <a:solidFill>
                  <a:schemeClr val="accent1">
                    <a:lumMod val="60000"/>
                    <a:lumOff val="40000"/>
                  </a:schemeClr>
                </a:solidFill>
                <a:latin typeface="Sanskrit 2003" pitchFamily="2" charset="-78"/>
                <a:cs typeface="Sanskrit 2003" pitchFamily="2" charset="-78"/>
              </a:rPr>
              <a:t>कासो ज्वरः पार्श्वशूलं स्वरवर्चगदो</a:t>
            </a:r>
            <a:r>
              <a:rPr lang="en-US" dirty="0">
                <a:solidFill>
                  <a:schemeClr val="accent1">
                    <a:lumMod val="60000"/>
                    <a:lumOff val="40000"/>
                  </a:schemeClr>
                </a:solidFill>
                <a:latin typeface="Sanskrit 2003" pitchFamily="2" charset="-78"/>
                <a:cs typeface="Sanskrit 2003" pitchFamily="2" charset="-78"/>
              </a:rPr>
              <a:t>ऽ</a:t>
            </a:r>
            <a:r>
              <a:rPr lang="hi-IN" dirty="0">
                <a:solidFill>
                  <a:schemeClr val="accent1">
                    <a:lumMod val="60000"/>
                    <a:lumOff val="40000"/>
                  </a:schemeClr>
                </a:solidFill>
                <a:latin typeface="Sanskrit 2003" pitchFamily="2" charset="-78"/>
                <a:cs typeface="Sanskrit 2003" pitchFamily="2" charset="-78"/>
              </a:rPr>
              <a:t>रुचिः ॥ </a:t>
            </a:r>
            <a:endParaRPr lang="en-IN" dirty="0">
              <a:solidFill>
                <a:schemeClr val="accent1">
                  <a:lumMod val="60000"/>
                  <a:lumOff val="40000"/>
                </a:schemeClr>
              </a:solidFill>
              <a:latin typeface="Sanskrit 2003" pitchFamily="2" charset="-78"/>
              <a:cs typeface="Sanskrit 2003" pitchFamily="2" charset="-78"/>
            </a:endParaRPr>
          </a:p>
          <a:p>
            <a:pPr>
              <a:buNone/>
            </a:pPr>
            <a:r>
              <a:rPr lang="en-IN" dirty="0">
                <a:solidFill>
                  <a:schemeClr val="accent1">
                    <a:lumMod val="60000"/>
                    <a:lumOff val="40000"/>
                  </a:schemeClr>
                </a:solidFill>
              </a:rPr>
              <a:t>                                                                         </a:t>
            </a:r>
            <a:r>
              <a:rPr lang="en-IN" dirty="0">
                <a:solidFill>
                  <a:schemeClr val="accent1">
                    <a:lumMod val="60000"/>
                    <a:lumOff val="40000"/>
                  </a:schemeClr>
                </a:solidFill>
                <a:latin typeface="Sanskrit 2003" pitchFamily="2" charset="-78"/>
                <a:cs typeface="Sanskrit 2003" pitchFamily="2" charset="-78"/>
              </a:rPr>
              <a:t> ...</a:t>
            </a:r>
            <a:r>
              <a:rPr lang="hi-IN" dirty="0">
                <a:solidFill>
                  <a:schemeClr val="accent1">
                    <a:lumMod val="60000"/>
                    <a:lumOff val="40000"/>
                  </a:schemeClr>
                </a:solidFill>
                <a:latin typeface="Sanskrit 2003" pitchFamily="2" charset="-78"/>
                <a:cs typeface="Sanskrit 2003" pitchFamily="2" charset="-78"/>
              </a:rPr>
              <a:t>च.चि ८/४६</a:t>
            </a:r>
            <a:endParaRPr lang="en-IN" dirty="0">
              <a:solidFill>
                <a:schemeClr val="accent1">
                  <a:lumMod val="60000"/>
                  <a:lumOff val="40000"/>
                </a:schemeClr>
              </a:solidFill>
              <a:latin typeface="Sanskrit 2003" pitchFamily="2" charset="-78"/>
              <a:cs typeface="Sanskrit 2003" pitchFamily="2" charset="-78"/>
            </a:endParaRPr>
          </a:p>
          <a:p>
            <a:pPr marL="514350" indent="-514350">
              <a:buAutoNum type="arabicPeriod"/>
            </a:pPr>
            <a:r>
              <a:rPr lang="en-IN" i="1" dirty="0">
                <a:latin typeface="Times New Roman" pitchFamily="18" charset="0"/>
                <a:cs typeface="Times New Roman" pitchFamily="18" charset="0"/>
              </a:rPr>
              <a:t>Cough</a:t>
            </a:r>
          </a:p>
          <a:p>
            <a:pPr marL="514350" indent="-514350">
              <a:buFont typeface="Wingdings 2"/>
              <a:buAutoNum type="arabicPeriod"/>
            </a:pPr>
            <a:r>
              <a:rPr lang="en-IN" i="1" dirty="0">
                <a:latin typeface="Times New Roman" pitchFamily="18" charset="0"/>
                <a:cs typeface="Times New Roman" pitchFamily="18" charset="0"/>
              </a:rPr>
              <a:t>Jwara</a:t>
            </a:r>
          </a:p>
          <a:p>
            <a:pPr marL="514350" indent="-514350">
              <a:buAutoNum type="arabicPeriod"/>
            </a:pPr>
            <a:r>
              <a:rPr lang="en-IN" dirty="0">
                <a:latin typeface="Times New Roman" pitchFamily="18" charset="0"/>
                <a:cs typeface="Times New Roman" pitchFamily="18" charset="0"/>
              </a:rPr>
              <a:t>Pain in scapular region</a:t>
            </a:r>
          </a:p>
          <a:p>
            <a:pPr marL="514350" indent="-514350">
              <a:buAutoNum type="arabicPeriod"/>
            </a:pPr>
            <a:r>
              <a:rPr lang="en-IN" dirty="0">
                <a:latin typeface="Times New Roman" pitchFamily="18" charset="0"/>
                <a:cs typeface="Times New Roman" pitchFamily="18" charset="0"/>
              </a:rPr>
              <a:t>Change in voice</a:t>
            </a:r>
          </a:p>
          <a:p>
            <a:pPr marL="514350" indent="-514350">
              <a:buAutoNum type="arabicPeriod"/>
            </a:pPr>
            <a:r>
              <a:rPr lang="en-IN" i="1" dirty="0">
                <a:latin typeface="Times New Roman" pitchFamily="18" charset="0"/>
                <a:cs typeface="Times New Roman" pitchFamily="18" charset="0"/>
              </a:rPr>
              <a:t>Agnimandya</a:t>
            </a:r>
          </a:p>
          <a:p>
            <a:pPr marL="514350" indent="-514350">
              <a:buAutoNum type="arabicPeriod"/>
            </a:pPr>
            <a:r>
              <a:rPr lang="en-IN" i="1" dirty="0">
                <a:latin typeface="Times New Roman" pitchFamily="18" charset="0"/>
                <a:cs typeface="Times New Roman" pitchFamily="18" charset="0"/>
              </a:rPr>
              <a:t>Aruchi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7772400" cy="706090"/>
          </a:xfrm>
        </p:spPr>
        <p:txBody>
          <a:bodyPr>
            <a:noAutofit/>
          </a:bodyPr>
          <a:lstStyle/>
          <a:p>
            <a:r>
              <a:rPr lang="en-US" b="1" i="1" dirty="0" err="1">
                <a:solidFill>
                  <a:schemeClr val="accent2">
                    <a:lumMod val="75000"/>
                  </a:schemeClr>
                </a:solidFill>
                <a:latin typeface="Times New Roman" pitchFamily="18" charset="0"/>
                <a:cs typeface="Times New Roman" pitchFamily="18" charset="0"/>
              </a:rPr>
              <a:t>Ekadasha-rupa</a:t>
            </a:r>
            <a:endParaRPr lang="en-IN" b="1" i="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395536" y="1052736"/>
            <a:ext cx="7772400" cy="5472608"/>
          </a:xfrm>
        </p:spPr>
        <p:txBody>
          <a:bodyPr>
            <a:normAutofit fontScale="92500" lnSpcReduction="10000"/>
          </a:bodyPr>
          <a:lstStyle/>
          <a:p>
            <a:pPr>
              <a:buNone/>
            </a:pPr>
            <a:r>
              <a:rPr lang="hi-IN" sz="2400" b="1" dirty="0">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कासो अंसतापो वैस्वर्यज्वरः पार्श्वशिरोरुजा । </a:t>
            </a:r>
          </a:p>
          <a:p>
            <a:pPr>
              <a:buNone/>
            </a:pPr>
            <a:r>
              <a:rPr lang="hi-IN" sz="2400" b="1" dirty="0">
                <a:solidFill>
                  <a:schemeClr val="accent1">
                    <a:lumMod val="60000"/>
                    <a:lumOff val="40000"/>
                  </a:schemeClr>
                </a:solidFill>
                <a:latin typeface="Sanskrit 2003" pitchFamily="2" charset="-78"/>
                <a:cs typeface="Sanskrit 2003" pitchFamily="2" charset="-78"/>
              </a:rPr>
              <a:t>   शो</a:t>
            </a:r>
            <a:r>
              <a:rPr lang="en-US" sz="2400" b="1" dirty="0" err="1">
                <a:solidFill>
                  <a:schemeClr val="accent1">
                    <a:lumMod val="60000"/>
                    <a:lumOff val="40000"/>
                  </a:schemeClr>
                </a:solidFill>
                <a:latin typeface="Sanskrit 2003" pitchFamily="2" charset="-78"/>
                <a:cs typeface="Sanskrit 2003" pitchFamily="2" charset="-78"/>
              </a:rPr>
              <a:t>णि</a:t>
            </a:r>
            <a:r>
              <a:rPr lang="hi-IN" sz="2400" b="1" dirty="0">
                <a:solidFill>
                  <a:schemeClr val="accent1">
                    <a:lumMod val="60000"/>
                    <a:lumOff val="40000"/>
                  </a:schemeClr>
                </a:solidFill>
                <a:latin typeface="Sanskrit 2003" pitchFamily="2" charset="-78"/>
                <a:cs typeface="Sanskrit 2003" pitchFamily="2" charset="-78"/>
              </a:rPr>
              <a:t>तश्लेष्मणाश्छर्दि: श्वास: कोष्ठामयो अरुचि:॥</a:t>
            </a:r>
          </a:p>
          <a:p>
            <a:pPr>
              <a:buNone/>
            </a:pPr>
            <a:r>
              <a:rPr lang="hi-IN" sz="2400" b="1" dirty="0">
                <a:solidFill>
                  <a:schemeClr val="accent1">
                    <a:lumMod val="60000"/>
                    <a:lumOff val="40000"/>
                  </a:schemeClr>
                </a:solidFill>
                <a:latin typeface="Sanskrit 2003" pitchFamily="2" charset="-78"/>
                <a:cs typeface="Sanskrit 2003" pitchFamily="2" charset="-78"/>
              </a:rPr>
              <a:t>   रुपाण्येकदशैतानि य</a:t>
            </a:r>
            <a:r>
              <a:rPr lang="en-US" sz="2400" b="1" dirty="0" err="1">
                <a:solidFill>
                  <a:schemeClr val="accent1">
                    <a:lumMod val="60000"/>
                    <a:lumOff val="40000"/>
                  </a:schemeClr>
                </a:solidFill>
                <a:latin typeface="Sanskrit 2003" pitchFamily="2" charset="-78"/>
                <a:cs typeface="Sanskrit 2003" pitchFamily="2" charset="-78"/>
              </a:rPr>
              <a:t>क्ष्मि</a:t>
            </a:r>
            <a:r>
              <a:rPr lang="hi-IN" sz="2400" b="1" dirty="0">
                <a:solidFill>
                  <a:schemeClr val="accent1">
                    <a:lumMod val="60000"/>
                    <a:lumOff val="40000"/>
                  </a:schemeClr>
                </a:solidFill>
                <a:latin typeface="Sanskrit 2003" pitchFamily="2" charset="-78"/>
                <a:cs typeface="Sanskrit 2003" pitchFamily="2" charset="-78"/>
              </a:rPr>
              <a:t>ण:............।           </a:t>
            </a:r>
          </a:p>
          <a:p>
            <a:pPr>
              <a:buNone/>
            </a:pPr>
            <a:r>
              <a:rPr lang="hi-IN" sz="2400" b="1" dirty="0">
                <a:solidFill>
                  <a:schemeClr val="accent1">
                    <a:lumMod val="60000"/>
                    <a:lumOff val="40000"/>
                  </a:schemeClr>
                </a:solidFill>
                <a:latin typeface="Sanskrit 2003" pitchFamily="2" charset="-78"/>
                <a:cs typeface="Sanskrit 2003" pitchFamily="2" charset="-78"/>
              </a:rPr>
              <a:t>                                 </a:t>
            </a:r>
            <a:r>
              <a:rPr lang="en-US" sz="2400" b="1" dirty="0">
                <a:solidFill>
                  <a:schemeClr val="accent1">
                    <a:lumMod val="60000"/>
                    <a:lumOff val="40000"/>
                  </a:schemeClr>
                </a:solidFill>
                <a:latin typeface="Sanskrit 2003" pitchFamily="2" charset="-78"/>
                <a:cs typeface="Sanskrit 2003" pitchFamily="2" charset="-78"/>
              </a:rPr>
              <a:t>                                    </a:t>
            </a:r>
            <a:r>
              <a:rPr lang="hi-IN" sz="2400" b="1" dirty="0">
                <a:solidFill>
                  <a:schemeClr val="accent1">
                    <a:lumMod val="60000"/>
                    <a:lumOff val="40000"/>
                  </a:schemeClr>
                </a:solidFill>
                <a:latin typeface="Sanskrit 2003" pitchFamily="2" charset="-78"/>
                <a:cs typeface="Sanskrit 2003" pitchFamily="2" charset="-78"/>
              </a:rPr>
              <a:t> (च.चि.८/४३)</a:t>
            </a:r>
          </a:p>
          <a:p>
            <a:pPr marL="457200" indent="-457200">
              <a:buAutoNum type="arabicPeriod"/>
            </a:pPr>
            <a:r>
              <a:rPr lang="en-US" sz="2000" dirty="0">
                <a:latin typeface="Times New Roman" pitchFamily="18" charset="0"/>
                <a:cs typeface="Times New Roman" pitchFamily="18" charset="0"/>
              </a:rPr>
              <a:t>Cough with expectoration</a:t>
            </a:r>
          </a:p>
          <a:p>
            <a:pPr marL="457200" indent="-457200">
              <a:buAutoNum type="arabicPeriod"/>
            </a:pPr>
            <a:r>
              <a:rPr lang="en-US" sz="2000" dirty="0">
                <a:latin typeface="Times New Roman" pitchFamily="18" charset="0"/>
                <a:cs typeface="Times New Roman" pitchFamily="18" charset="0"/>
              </a:rPr>
              <a:t>Pain at scapular  region</a:t>
            </a:r>
          </a:p>
          <a:p>
            <a:pPr marL="457200" indent="-457200">
              <a:buFont typeface="Wingdings 2"/>
              <a:buAutoNum type="arabicPeriod"/>
            </a:pPr>
            <a:r>
              <a:rPr lang="en-IN" sz="2000" dirty="0">
                <a:latin typeface="Times New Roman" pitchFamily="18" charset="0"/>
                <a:cs typeface="Times New Roman" pitchFamily="18" charset="0"/>
              </a:rPr>
              <a:t>Change in voice</a:t>
            </a:r>
          </a:p>
          <a:p>
            <a:pPr marL="457200" indent="-457200">
              <a:buAutoNum type="arabicPeriod"/>
            </a:pPr>
            <a:r>
              <a:rPr lang="en-US" sz="2000" dirty="0">
                <a:latin typeface="Times New Roman" pitchFamily="18" charset="0"/>
                <a:cs typeface="Times New Roman" pitchFamily="18" charset="0"/>
              </a:rPr>
              <a:t>Fever</a:t>
            </a:r>
          </a:p>
          <a:p>
            <a:pPr marL="457200" indent="-457200">
              <a:buAutoNum type="arabicPeriod"/>
            </a:pPr>
            <a:r>
              <a:rPr lang="en-US" sz="2000" dirty="0">
                <a:latin typeface="Times New Roman" pitchFamily="18" charset="0"/>
                <a:cs typeface="Times New Roman" pitchFamily="18" charset="0"/>
              </a:rPr>
              <a:t>Pain in chest region</a:t>
            </a:r>
          </a:p>
          <a:p>
            <a:pPr marL="457200" indent="-457200">
              <a:buAutoNum type="arabicPeriod"/>
            </a:pPr>
            <a:r>
              <a:rPr lang="en-US" sz="2000" dirty="0">
                <a:latin typeface="Times New Roman" pitchFamily="18" charset="0"/>
                <a:cs typeface="Times New Roman" pitchFamily="18" charset="0"/>
              </a:rPr>
              <a:t>Headache</a:t>
            </a:r>
          </a:p>
          <a:p>
            <a:pPr marL="457200" indent="-457200">
              <a:buAutoNum type="arabicPeriod"/>
            </a:pPr>
            <a:r>
              <a:rPr lang="en-US" sz="2000" dirty="0">
                <a:latin typeface="Times New Roman" pitchFamily="18" charset="0"/>
                <a:cs typeface="Times New Roman" pitchFamily="18" charset="0"/>
              </a:rPr>
              <a:t>Hemoptysis/ Hemetemesis</a:t>
            </a:r>
          </a:p>
          <a:p>
            <a:pPr marL="457200" indent="-457200">
              <a:buAutoNum type="arabicPeriod"/>
            </a:pPr>
            <a:r>
              <a:rPr lang="en-US" sz="2000" dirty="0">
                <a:latin typeface="Times New Roman" pitchFamily="18" charset="0"/>
                <a:cs typeface="Times New Roman" pitchFamily="18" charset="0"/>
              </a:rPr>
              <a:t>Breathlessness</a:t>
            </a:r>
          </a:p>
          <a:p>
            <a:pPr marL="457200" indent="-457200">
              <a:buAutoNum type="arabicPeriod"/>
            </a:pPr>
            <a:r>
              <a:rPr lang="en-US" sz="2000" dirty="0">
                <a:latin typeface="Times New Roman" pitchFamily="18" charset="0"/>
                <a:cs typeface="Times New Roman" pitchFamily="18" charset="0"/>
              </a:rPr>
              <a:t>Vomiting</a:t>
            </a:r>
          </a:p>
          <a:p>
            <a:pPr marL="457200" indent="-457200">
              <a:buAutoNum type="arabicPeriod"/>
            </a:pPr>
            <a:r>
              <a:rPr lang="en-US" sz="2000" i="1" dirty="0">
                <a:latin typeface="Times New Roman" pitchFamily="18" charset="0"/>
                <a:cs typeface="Times New Roman" pitchFamily="18" charset="0"/>
              </a:rPr>
              <a:t>Koshtha-amaya (Atisaar)- GIT TB</a:t>
            </a:r>
          </a:p>
          <a:p>
            <a:pPr marL="457200" indent="-457200">
              <a:buAutoNum type="arabicPeriod"/>
            </a:pPr>
            <a:r>
              <a:rPr lang="en-US" sz="2000" dirty="0">
                <a:latin typeface="Times New Roman" pitchFamily="18" charset="0"/>
                <a:cs typeface="Times New Roman" pitchFamily="18" charset="0"/>
              </a:rPr>
              <a:t>Tastelessness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772400" cy="868958"/>
          </a:xfrm>
        </p:spPr>
        <p:txBody>
          <a:bodyPr/>
          <a:lstStyle/>
          <a:p>
            <a:r>
              <a:rPr lang="en-US" b="1" i="1" dirty="0">
                <a:solidFill>
                  <a:schemeClr val="accent2">
                    <a:lumMod val="75000"/>
                  </a:schemeClr>
                </a:solidFill>
                <a:latin typeface="Times New Roman" pitchFamily="18" charset="0"/>
                <a:cs typeface="Times New Roman" pitchFamily="18" charset="0"/>
              </a:rPr>
              <a:t>Chikitsa</a:t>
            </a:r>
            <a:endParaRPr lang="en-IN" b="1" i="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400000" y="1447800"/>
            <a:ext cx="7772400" cy="4572000"/>
          </a:xfrm>
        </p:spPr>
        <p:txBody>
          <a:bodyPr>
            <a:normAutofit/>
          </a:bodyPr>
          <a:lstStyle/>
          <a:p>
            <a:pPr>
              <a:buNone/>
            </a:pPr>
            <a:r>
              <a:rPr lang="en-US" dirty="0">
                <a:latin typeface="Times New Roman" pitchFamily="18" charset="0"/>
                <a:cs typeface="Times New Roman" pitchFamily="18" charset="0"/>
              </a:rPr>
              <a:t>There are Four Major event we have to treat</a:t>
            </a:r>
          </a:p>
          <a:p>
            <a:pPr>
              <a:buNone/>
            </a:pP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Strotorodha</a:t>
            </a:r>
          </a:p>
          <a:p>
            <a:pPr>
              <a:buNone/>
            </a:pP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Dhatukshaya</a:t>
            </a:r>
          </a:p>
          <a:p>
            <a:pPr>
              <a:buNone/>
            </a:pPr>
            <a:r>
              <a:rPr lang="en-US" dirty="0">
                <a:latin typeface="Times New Roman" pitchFamily="18" charset="0"/>
                <a:cs typeface="Times New Roman" pitchFamily="18" charset="0"/>
              </a:rPr>
              <a:t>-</a:t>
            </a:r>
            <a:r>
              <a:rPr lang="en-US" i="1" dirty="0">
                <a:latin typeface="Times New Roman" pitchFamily="18" charset="0"/>
                <a:cs typeface="Times New Roman" pitchFamily="18" charset="0"/>
              </a:rPr>
              <a:t>Dhatwagnimandya</a:t>
            </a:r>
          </a:p>
          <a:p>
            <a:pPr>
              <a:buNone/>
            </a:pPr>
            <a:r>
              <a:rPr lang="en-US" i="1" dirty="0">
                <a:latin typeface="Times New Roman" pitchFamily="18" charset="0"/>
                <a:cs typeface="Times New Roman" pitchFamily="18" charset="0"/>
              </a:rPr>
              <a:t>-Upasarga </a:t>
            </a:r>
            <a:r>
              <a:rPr lang="en-US" dirty="0">
                <a:latin typeface="Times New Roman" pitchFamily="18" charset="0"/>
                <a:cs typeface="Times New Roman" pitchFamily="18" charset="0"/>
              </a:rPr>
              <a:t>(Infection)</a:t>
            </a:r>
          </a:p>
          <a:p>
            <a:pPr>
              <a:buNone/>
            </a:pPr>
            <a:endParaRPr lang="en-US" dirty="0">
              <a:latin typeface="Times New Roman" pitchFamily="18" charset="0"/>
              <a:cs typeface="Times New Roman" pitchFamily="18" charset="0"/>
            </a:endParaRPr>
          </a:p>
          <a:p>
            <a:pPr>
              <a:buNone/>
            </a:pPr>
            <a:endParaRPr lang="en-US" sz="2000" b="1" dirty="0">
              <a:latin typeface="Times New Roman" pitchFamily="18" charset="0"/>
              <a:cs typeface="Times New Roman" pitchFamily="18" charset="0"/>
            </a:endParaRPr>
          </a:p>
          <a:p>
            <a:pPr>
              <a:buNone/>
            </a:pPr>
            <a:endParaRPr lang="en-US" sz="2000" b="1" dirty="0">
              <a:latin typeface="Times New Roman" pitchFamily="18" charset="0"/>
              <a:cs typeface="Times New Roman" pitchFamily="18" charset="0"/>
            </a:endParaRPr>
          </a:p>
          <a:p>
            <a:pPr>
              <a:buNone/>
            </a:pPr>
            <a:endParaRPr lang="en-US" sz="2000" b="1" dirty="0">
              <a:latin typeface="Times New Roman" pitchFamily="18" charset="0"/>
              <a:cs typeface="Times New Roman" pitchFamily="18" charset="0"/>
            </a:endParaRPr>
          </a:p>
          <a:p>
            <a:pPr>
              <a:buNone/>
            </a:pPr>
            <a:endParaRPr lang="hi-IN" sz="2000" b="1" dirty="0">
              <a:latin typeface="Times New Roman" pitchFamily="18" charset="0"/>
            </a:endParaRPr>
          </a:p>
          <a:p>
            <a:endParaRPr lang="en-IN" sz="2000" b="1"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46646"/>
            <a:ext cx="7772400" cy="706090"/>
          </a:xfrm>
        </p:spPr>
        <p:txBody>
          <a:bodyPr>
            <a:noAutofit/>
          </a:bodyPr>
          <a:lstStyle/>
          <a:p>
            <a:r>
              <a:rPr lang="en-US" b="1" dirty="0">
                <a:solidFill>
                  <a:schemeClr val="accent2">
                    <a:lumMod val="75000"/>
                  </a:schemeClr>
                </a:solidFill>
                <a:latin typeface="Times New Roman" pitchFamily="18" charset="0"/>
                <a:cs typeface="Times New Roman" pitchFamily="18" charset="0"/>
              </a:rPr>
              <a:t>Prevention from transmission</a:t>
            </a:r>
            <a:endParaRPr lang="en-IN" b="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400000" y="1447800"/>
            <a:ext cx="8204448" cy="5077544"/>
          </a:xfrm>
        </p:spPr>
        <p:txBody>
          <a:bodyPr>
            <a:normAutofit fontScale="85000" lnSpcReduction="20000"/>
          </a:bodyPr>
          <a:lstStyle/>
          <a:p>
            <a:pPr>
              <a:buNone/>
            </a:pPr>
            <a:r>
              <a:rPr lang="en-US" sz="2800" b="1" dirty="0">
                <a:latin typeface="Sanskrit 2003" pitchFamily="2" charset="-78"/>
                <a:cs typeface="Sanskrit 2003" pitchFamily="2" charset="-78"/>
              </a:rPr>
              <a:t>1. </a:t>
            </a:r>
            <a:r>
              <a:rPr lang="hi-IN" sz="2800" b="1" dirty="0">
                <a:solidFill>
                  <a:schemeClr val="accent1">
                    <a:lumMod val="60000"/>
                    <a:lumOff val="40000"/>
                  </a:schemeClr>
                </a:solidFill>
                <a:latin typeface="Sanskrit 2003" pitchFamily="2" charset="-78"/>
                <a:cs typeface="Sanskrit 2003" pitchFamily="2" charset="-78"/>
              </a:rPr>
              <a:t>निदानपरिवर्जन</a:t>
            </a:r>
            <a:r>
              <a:rPr lang="en-US" sz="2800" b="1" dirty="0">
                <a:solidFill>
                  <a:schemeClr val="accent1">
                    <a:lumMod val="60000"/>
                    <a:lumOff val="40000"/>
                  </a:schemeClr>
                </a:solidFill>
                <a:latin typeface="Sanskrit 2003" pitchFamily="2" charset="-78"/>
                <a:cs typeface="Sanskrit 2003" pitchFamily="2" charset="-78"/>
              </a:rPr>
              <a:t>-</a:t>
            </a:r>
          </a:p>
          <a:p>
            <a:pPr>
              <a:buNone/>
            </a:pP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Abstinence of etiological factors i.e.</a:t>
            </a:r>
            <a:r>
              <a:rPr lang="en-US" sz="2800" i="1" dirty="0">
                <a:latin typeface="Times New Roman" pitchFamily="18" charset="0"/>
                <a:cs typeface="Times New Roman" pitchFamily="18" charset="0"/>
              </a:rPr>
              <a:t>Viprakrishtha nidana</a:t>
            </a:r>
          </a:p>
          <a:p>
            <a:pPr algn="just">
              <a:buNone/>
            </a:pP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Prevention</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from </a:t>
            </a:r>
            <a:r>
              <a:rPr lang="en-US" sz="2800" i="1" dirty="0">
                <a:latin typeface="Times New Roman" pitchFamily="18" charset="0"/>
                <a:cs typeface="Times New Roman" pitchFamily="18" charset="0"/>
              </a:rPr>
              <a:t>Sannikrishtha nidana </a:t>
            </a:r>
            <a:r>
              <a:rPr lang="en-US" sz="2800" dirty="0">
                <a:latin typeface="Times New Roman" pitchFamily="18" charset="0"/>
                <a:cs typeface="Times New Roman" pitchFamily="18" charset="0"/>
              </a:rPr>
              <a:t>transmission of </a:t>
            </a:r>
            <a:r>
              <a:rPr lang="en-US" sz="2800" i="1" dirty="0">
                <a:latin typeface="Times New Roman" pitchFamily="18" charset="0"/>
                <a:cs typeface="Times New Roman" pitchFamily="18" charset="0"/>
              </a:rPr>
              <a:t>Upasarga </a:t>
            </a:r>
            <a:r>
              <a:rPr lang="en-US" sz="2800" dirty="0">
                <a:latin typeface="Times New Roman" pitchFamily="18" charset="0"/>
                <a:cs typeface="Times New Roman" pitchFamily="18" charset="0"/>
              </a:rPr>
              <a:t>(Infection)</a:t>
            </a:r>
            <a:r>
              <a:rPr lang="en-US" sz="2800" i="1" dirty="0">
                <a:latin typeface="Times New Roman" pitchFamily="18" charset="0"/>
                <a:cs typeface="Times New Roman" pitchFamily="18" charset="0"/>
              </a:rPr>
              <a:t> </a:t>
            </a:r>
            <a:r>
              <a:rPr lang="en-US" sz="2800" dirty="0">
                <a:latin typeface="Times New Roman" pitchFamily="18" charset="0"/>
                <a:cs typeface="Times New Roman" pitchFamily="18" charset="0"/>
              </a:rPr>
              <a:t>&amp;  Isolation of  patient from normal individual.</a:t>
            </a:r>
          </a:p>
          <a:p>
            <a:pPr algn="just">
              <a:buNone/>
            </a:pPr>
            <a:r>
              <a:rPr lang="en-US" sz="2800" b="1" dirty="0">
                <a:latin typeface="Times New Roman" pitchFamily="18" charset="0"/>
                <a:cs typeface="Times New Roman" pitchFamily="18" charset="0"/>
              </a:rPr>
              <a:t>-</a:t>
            </a:r>
            <a:r>
              <a:rPr lang="en-US" sz="2800" dirty="0">
                <a:latin typeface="Times New Roman" pitchFamily="18" charset="0"/>
                <a:cs typeface="Times New Roman" pitchFamily="18" charset="0"/>
              </a:rPr>
              <a:t> In </a:t>
            </a:r>
            <a:r>
              <a:rPr lang="en-US" sz="2800" i="1" dirty="0">
                <a:latin typeface="Times New Roman" pitchFamily="18" charset="0"/>
                <a:cs typeface="Times New Roman" pitchFamily="18" charset="0"/>
              </a:rPr>
              <a:t>Ayurveda</a:t>
            </a:r>
            <a:r>
              <a:rPr lang="en-US" sz="2800" dirty="0">
                <a:latin typeface="Times New Roman" pitchFamily="18" charset="0"/>
                <a:cs typeface="Times New Roman" pitchFamily="18" charset="0"/>
              </a:rPr>
              <a:t> text it is mentioned that Rajayakshma having special feature  </a:t>
            </a:r>
            <a:r>
              <a:rPr lang="en-US" sz="2800" i="1" dirty="0">
                <a:latin typeface="Times New Roman" pitchFamily="18" charset="0"/>
                <a:cs typeface="Times New Roman" pitchFamily="18" charset="0"/>
              </a:rPr>
              <a:t>Aushadhkshaya </a:t>
            </a:r>
            <a:r>
              <a:rPr lang="en-US" sz="2800" dirty="0">
                <a:latin typeface="Times New Roman" pitchFamily="18" charset="0"/>
                <a:cs typeface="Times New Roman" pitchFamily="18" charset="0"/>
              </a:rPr>
              <a:t>and</a:t>
            </a:r>
            <a:r>
              <a:rPr lang="en-US" sz="2800" i="1" dirty="0">
                <a:latin typeface="Times New Roman" pitchFamily="18" charset="0"/>
                <a:cs typeface="Times New Roman" pitchFamily="18" charset="0"/>
              </a:rPr>
              <a:t> Dehakshaya</a:t>
            </a:r>
          </a:p>
          <a:p>
            <a:pPr algn="just">
              <a:buNone/>
            </a:pPr>
            <a:endParaRPr lang="en-US" sz="2800" i="1" dirty="0">
              <a:latin typeface="Times New Roman" pitchFamily="18" charset="0"/>
              <a:cs typeface="Times New Roman" pitchFamily="18" charset="0"/>
            </a:endParaRPr>
          </a:p>
          <a:p>
            <a:pPr algn="just">
              <a:buFont typeface="Wingdings" pitchFamily="2" charset="2"/>
              <a:buChar char="§"/>
            </a:pPr>
            <a:r>
              <a:rPr lang="hi-IN" sz="2800" b="1" dirty="0">
                <a:solidFill>
                  <a:schemeClr val="accent1">
                    <a:lumMod val="60000"/>
                    <a:lumOff val="40000"/>
                  </a:schemeClr>
                </a:solidFill>
                <a:latin typeface="Sanskrit 2003" pitchFamily="2" charset="-78"/>
                <a:cs typeface="Sanskrit 2003" pitchFamily="2" charset="-78"/>
              </a:rPr>
              <a:t>औषधक्षयकृते</a:t>
            </a:r>
            <a:r>
              <a:rPr lang="en-US" sz="2800" b="1" dirty="0">
                <a:solidFill>
                  <a:schemeClr val="accent1">
                    <a:lumMod val="60000"/>
                    <a:lumOff val="40000"/>
                  </a:schemeClr>
                </a:solidFill>
                <a:latin typeface="Sanskrit 2003" pitchFamily="2" charset="-78"/>
                <a:cs typeface="Sanskrit 2003" pitchFamily="2" charset="-78"/>
              </a:rPr>
              <a:t>-</a:t>
            </a:r>
            <a:r>
              <a:rPr lang="en-US" sz="2800" b="1" dirty="0">
                <a:solidFill>
                  <a:schemeClr val="accent1">
                    <a:lumMod val="60000"/>
                    <a:lumOff val="40000"/>
                  </a:schemeClr>
                </a:solidFill>
                <a:latin typeface="Times New Roman" pitchFamily="18" charset="0"/>
                <a:cs typeface="Times New Roman" pitchFamily="18" charset="0"/>
              </a:rPr>
              <a:t> </a:t>
            </a:r>
          </a:p>
          <a:p>
            <a:pPr algn="just">
              <a:buFontTx/>
              <a:buChar char="-"/>
            </a:pPr>
            <a:r>
              <a:rPr lang="en-US" sz="2800" dirty="0">
                <a:latin typeface="Times New Roman" pitchFamily="18" charset="0"/>
                <a:cs typeface="Times New Roman" pitchFamily="18" charset="0"/>
              </a:rPr>
              <a:t>It</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means  the disease causing bacteria reduces potency of drug and it becomes resistant to drugs. This fact is known in that old </a:t>
            </a:r>
            <a:r>
              <a:rPr lang="en-US" dirty="0">
                <a:latin typeface="Times New Roman" pitchFamily="18" charset="0"/>
                <a:cs typeface="Times New Roman" pitchFamily="18" charset="0"/>
              </a:rPr>
              <a:t>period</a:t>
            </a:r>
            <a:r>
              <a:rPr lang="en-US" sz="2800" dirty="0">
                <a:latin typeface="Times New Roman" pitchFamily="18" charset="0"/>
                <a:cs typeface="Times New Roman" pitchFamily="18" charset="0"/>
              </a:rPr>
              <a:t> also. Since that era the bacteria may had done genetic mutation to survive so it became resistant to traditional medicine so use of  new antibiotis or therapies (DOTS,MDR, XDR) drugs are essential to use to kill bacteria</a:t>
            </a:r>
            <a:endParaRPr lang="en-US" dirty="0">
              <a:latin typeface="Times New Roman" pitchFamily="18" charset="0"/>
              <a:cs typeface="Times New Roman" pitchFamily="18" charset="0"/>
            </a:endParaRPr>
          </a:p>
          <a:p>
            <a:pPr algn="just"/>
            <a:endParaRPr lang="en-IN"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395536" y="1268760"/>
            <a:ext cx="8208912" cy="5184576"/>
          </a:xfrm>
        </p:spPr>
        <p:txBody>
          <a:bodyPr>
            <a:noAutofit/>
          </a:bodyPr>
          <a:lstStyle/>
          <a:p>
            <a:pPr algn="just"/>
            <a:r>
              <a:rPr lang="hi-IN" sz="2400" b="1" dirty="0">
                <a:solidFill>
                  <a:schemeClr val="accent1">
                    <a:lumMod val="60000"/>
                    <a:lumOff val="40000"/>
                  </a:schemeClr>
                </a:solidFill>
                <a:latin typeface="Sanskrit 2003" pitchFamily="2" charset="-78"/>
                <a:cs typeface="Sanskrit 2003" pitchFamily="2" charset="-78"/>
              </a:rPr>
              <a:t>देहक्षयकृते</a:t>
            </a:r>
            <a:r>
              <a:rPr lang="en-US" sz="2400" b="1" dirty="0">
                <a:solidFill>
                  <a:schemeClr val="accent1">
                    <a:lumMod val="60000"/>
                    <a:lumOff val="40000"/>
                  </a:schemeClr>
                </a:solidFill>
                <a:latin typeface="Sanskrit 2003" pitchFamily="2" charset="-78"/>
                <a:cs typeface="Sanskrit 2003" pitchFamily="2" charset="-78"/>
              </a:rPr>
              <a:t>-</a:t>
            </a:r>
            <a:r>
              <a:rPr lang="en-US" sz="2400" b="1" dirty="0">
                <a:solidFill>
                  <a:schemeClr val="accent1">
                    <a:lumMod val="60000"/>
                    <a:lumOff val="40000"/>
                  </a:schemeClr>
                </a:solidFill>
                <a:latin typeface="Times New Roman" pitchFamily="18" charset="0"/>
                <a:cs typeface="Times New Roman" pitchFamily="18" charset="0"/>
              </a:rPr>
              <a:t> </a:t>
            </a:r>
          </a:p>
          <a:p>
            <a:pPr algn="just">
              <a:buNone/>
            </a:pPr>
            <a:r>
              <a:rPr lang="en-US" sz="2200" b="1" dirty="0">
                <a:latin typeface="Times New Roman" pitchFamily="18" charset="0"/>
                <a:cs typeface="Times New Roman" pitchFamily="18" charset="0"/>
              </a:rPr>
              <a:t>-	</a:t>
            </a:r>
            <a:r>
              <a:rPr lang="en-US" sz="2200" dirty="0">
                <a:latin typeface="Times New Roman" pitchFamily="18" charset="0"/>
                <a:cs typeface="Times New Roman" pitchFamily="18" charset="0"/>
              </a:rPr>
              <a:t>It means </a:t>
            </a:r>
            <a:r>
              <a:rPr lang="en-US" sz="2200" i="1" dirty="0">
                <a:latin typeface="Times New Roman" pitchFamily="18" charset="0"/>
                <a:cs typeface="Times New Roman" pitchFamily="18" charset="0"/>
              </a:rPr>
              <a:t>Strotorodha</a:t>
            </a:r>
            <a:r>
              <a:rPr lang="en-US" sz="2200" dirty="0">
                <a:latin typeface="Times New Roman" pitchFamily="18" charset="0"/>
                <a:cs typeface="Times New Roman" pitchFamily="18" charset="0"/>
              </a:rPr>
              <a:t> leads to </a:t>
            </a:r>
            <a:r>
              <a:rPr lang="en-US" sz="2200" i="1" dirty="0">
                <a:latin typeface="Times New Roman" pitchFamily="18" charset="0"/>
                <a:cs typeface="Times New Roman" pitchFamily="18" charset="0"/>
              </a:rPr>
              <a:t>Dhatukshaya</a:t>
            </a:r>
            <a:r>
              <a:rPr lang="en-US" sz="2200" dirty="0">
                <a:latin typeface="Times New Roman" pitchFamily="18" charset="0"/>
                <a:cs typeface="Times New Roman" pitchFamily="18" charset="0"/>
              </a:rPr>
              <a:t>, </a:t>
            </a:r>
            <a:r>
              <a:rPr lang="en-US" sz="2200" i="1" dirty="0">
                <a:latin typeface="Times New Roman" pitchFamily="18" charset="0"/>
                <a:cs typeface="Times New Roman" pitchFamily="18" charset="0"/>
              </a:rPr>
              <a:t>Oja-kshaya</a:t>
            </a:r>
            <a:r>
              <a:rPr lang="en-US" sz="2200" dirty="0">
                <a:latin typeface="Times New Roman" pitchFamily="18" charset="0"/>
                <a:cs typeface="Times New Roman" pitchFamily="18" charset="0"/>
              </a:rPr>
              <a:t>, that results into </a:t>
            </a:r>
            <a:r>
              <a:rPr lang="en-US" sz="2200" i="1" dirty="0">
                <a:latin typeface="Times New Roman" pitchFamily="18" charset="0"/>
                <a:cs typeface="Times New Roman" pitchFamily="18" charset="0"/>
              </a:rPr>
              <a:t>Balakshaya</a:t>
            </a:r>
            <a:r>
              <a:rPr lang="en-US" sz="2200" dirty="0">
                <a:latin typeface="Times New Roman" pitchFamily="18" charset="0"/>
                <a:cs typeface="Times New Roman" pitchFamily="18" charset="0"/>
              </a:rPr>
              <a:t> i.e. Reduce immunity. In this event of pathogenesis </a:t>
            </a:r>
            <a:r>
              <a:rPr lang="en-US" sz="2200" i="1" dirty="0">
                <a:latin typeface="Times New Roman" pitchFamily="18" charset="0"/>
                <a:cs typeface="Times New Roman" pitchFamily="18" charset="0"/>
              </a:rPr>
              <a:t>Ayurveda</a:t>
            </a:r>
            <a:r>
              <a:rPr lang="en-US" sz="2200" dirty="0">
                <a:latin typeface="Times New Roman" pitchFamily="18" charset="0"/>
                <a:cs typeface="Times New Roman" pitchFamily="18" charset="0"/>
              </a:rPr>
              <a:t> medicines may play important &amp; synergestic effect in treatment of  </a:t>
            </a:r>
            <a:r>
              <a:rPr lang="en-US" sz="2200" i="1" dirty="0">
                <a:latin typeface="Times New Roman" pitchFamily="18" charset="0"/>
                <a:cs typeface="Times New Roman" pitchFamily="18" charset="0"/>
              </a:rPr>
              <a:t>Rajayakshma </a:t>
            </a:r>
            <a:r>
              <a:rPr lang="en-US" sz="2200" dirty="0">
                <a:latin typeface="Times New Roman" pitchFamily="18" charset="0"/>
                <a:cs typeface="Times New Roman" pitchFamily="18" charset="0"/>
              </a:rPr>
              <a:t>(Tuberculosis)- (Nidan Chikitsa Hastamlak- Ranjitrai Desai- </a:t>
            </a:r>
            <a:r>
              <a:rPr lang="en-US" sz="2200" i="1" dirty="0">
                <a:latin typeface="Times New Roman" pitchFamily="18" charset="0"/>
                <a:cs typeface="Times New Roman" pitchFamily="18" charset="0"/>
              </a:rPr>
              <a:t>Kasa Prakaran</a:t>
            </a:r>
            <a:r>
              <a:rPr lang="en-US" sz="2200" dirty="0">
                <a:latin typeface="Times New Roman" pitchFamily="18" charset="0"/>
                <a:cs typeface="Times New Roman" pitchFamily="18" charset="0"/>
              </a:rPr>
              <a:t>)</a:t>
            </a:r>
            <a:endParaRPr lang="hi-IN" sz="2200" dirty="0">
              <a:latin typeface="Times New Roman" pitchFamily="18" charset="0"/>
            </a:endParaRPr>
          </a:p>
          <a:p>
            <a:pPr algn="just">
              <a:buNone/>
            </a:pPr>
            <a:endParaRPr lang="en-US" sz="2200" i="1" dirty="0">
              <a:latin typeface="Times New Roman" pitchFamily="18" charset="0"/>
              <a:cs typeface="Times New Roman" pitchFamily="18" charset="0"/>
            </a:endParaRPr>
          </a:p>
          <a:p>
            <a:pPr algn="just">
              <a:buFont typeface="Wingdings" pitchFamily="2" charset="2"/>
              <a:buChar char="Ø"/>
            </a:pPr>
            <a:r>
              <a:rPr lang="en-US" sz="2200" dirty="0">
                <a:latin typeface="Times New Roman" pitchFamily="18" charset="0"/>
                <a:cs typeface="Times New Roman" pitchFamily="18" charset="0"/>
              </a:rPr>
              <a:t>So along with modern antitubercular drugs</a:t>
            </a:r>
            <a:r>
              <a:rPr lang="en-US" sz="2200" i="1" dirty="0">
                <a:latin typeface="Times New Roman" pitchFamily="18" charset="0"/>
                <a:cs typeface="Times New Roman" pitchFamily="18" charset="0"/>
              </a:rPr>
              <a:t> Ayurveda </a:t>
            </a:r>
            <a:r>
              <a:rPr lang="en-US" sz="2200" dirty="0">
                <a:latin typeface="Times New Roman" pitchFamily="18" charset="0"/>
                <a:cs typeface="Times New Roman" pitchFamily="18" charset="0"/>
              </a:rPr>
              <a:t>treatment  can show significant improvemennt &amp; can reduce toxic side effects of modern drug.</a:t>
            </a:r>
          </a:p>
          <a:p>
            <a:pPr algn="just">
              <a:buFont typeface="Wingdings" pitchFamily="2" charset="2"/>
              <a:buChar char="Ø"/>
            </a:pPr>
            <a:r>
              <a:rPr lang="en-US" sz="2200" dirty="0">
                <a:latin typeface="Times New Roman" pitchFamily="18" charset="0"/>
                <a:cs typeface="Times New Roman" pitchFamily="18" charset="0"/>
              </a:rPr>
              <a:t>In todays era drug resistent TB (MDR, XDR) is challenge to whole medicine world in this condition </a:t>
            </a:r>
            <a:r>
              <a:rPr lang="en-US" sz="2200" i="1" dirty="0">
                <a:latin typeface="Times New Roman" pitchFamily="18" charset="0"/>
                <a:cs typeface="Times New Roman" pitchFamily="18" charset="0"/>
              </a:rPr>
              <a:t>Ayurveda</a:t>
            </a:r>
            <a:r>
              <a:rPr lang="en-US" sz="2200" dirty="0">
                <a:latin typeface="Times New Roman" pitchFamily="18" charset="0"/>
                <a:cs typeface="Times New Roman" pitchFamily="18" charset="0"/>
              </a:rPr>
              <a:t> therapy may play significant role and may minimize the burden of disease.</a:t>
            </a:r>
          </a:p>
        </p:txBody>
      </p:sp>
      <p:sp>
        <p:nvSpPr>
          <p:cNvPr id="3" name="Rectangle 2"/>
          <p:cNvSpPr/>
          <p:nvPr/>
        </p:nvSpPr>
        <p:spPr>
          <a:xfrm>
            <a:off x="6649431" y="332656"/>
            <a:ext cx="2315057" cy="584775"/>
          </a:xfrm>
          <a:prstGeom prst="rect">
            <a:avLst/>
          </a:prstGeom>
        </p:spPr>
        <p:txBody>
          <a:bodyPr wrap="none">
            <a:spAutoFit/>
          </a:bodyPr>
          <a:lstStyle/>
          <a:p>
            <a:r>
              <a:rPr lang="en-US" sz="3200" b="1" dirty="0">
                <a:solidFill>
                  <a:schemeClr val="tx2"/>
                </a:solidFill>
                <a:latin typeface="Times New Roman" pitchFamily="18" charset="0"/>
                <a:cs typeface="Times New Roman" pitchFamily="18" charset="0"/>
              </a:rPr>
              <a:t> Continue…</a:t>
            </a:r>
            <a:endParaRPr lang="en-US" sz="3200" dirty="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38328"/>
            <a:ext cx="8229600" cy="930432"/>
          </a:xfrm>
        </p:spPr>
        <p:txBody>
          <a:bodyPr>
            <a:normAutofit/>
          </a:bodyPr>
          <a:lstStyle/>
          <a:p>
            <a:r>
              <a:rPr lang="en-IN" sz="4400" b="1" dirty="0">
                <a:solidFill>
                  <a:schemeClr val="accent2">
                    <a:lumMod val="75000"/>
                  </a:schemeClr>
                </a:solidFill>
                <a:latin typeface="Times New Roman" pitchFamily="18" charset="0"/>
                <a:cs typeface="Times New Roman" pitchFamily="18" charset="0"/>
              </a:rPr>
              <a:t>Introduction</a:t>
            </a:r>
          </a:p>
        </p:txBody>
      </p:sp>
      <p:sp>
        <p:nvSpPr>
          <p:cNvPr id="2" name="Content Placeholder 1"/>
          <p:cNvSpPr>
            <a:spLocks noGrp="1"/>
          </p:cNvSpPr>
          <p:nvPr>
            <p:ph sz="quarter" idx="1"/>
          </p:nvPr>
        </p:nvSpPr>
        <p:spPr>
          <a:xfrm>
            <a:off x="395536" y="1988840"/>
            <a:ext cx="8424935" cy="4392488"/>
          </a:xfrm>
        </p:spPr>
        <p:txBody>
          <a:bodyPr>
            <a:normAutofit/>
          </a:bodyPr>
          <a:lstStyle/>
          <a:p>
            <a:pPr algn="just">
              <a:buFont typeface="Wingdings" pitchFamily="2" charset="2"/>
              <a:buChar char="Ø"/>
            </a:pPr>
            <a:r>
              <a:rPr lang="en-IN" sz="2400" dirty="0">
                <a:latin typeface="Times New Roman" pitchFamily="18" charset="0"/>
                <a:cs typeface="Times New Roman" pitchFamily="18" charset="0"/>
              </a:rPr>
              <a:t>Tuberculosis is an infectious disease caused by  micro-organism i.e. Mycobacterium Tuberculosis</a:t>
            </a:r>
            <a:r>
              <a:rPr lang="en-IN" sz="2400" i="1" dirty="0">
                <a:latin typeface="Times New Roman" pitchFamily="18" charset="0"/>
                <a:cs typeface="Times New Roman" pitchFamily="18" charset="0"/>
              </a:rPr>
              <a:t> </a:t>
            </a:r>
            <a:r>
              <a:rPr lang="en-IN" sz="2400" dirty="0">
                <a:latin typeface="Times New Roman" pitchFamily="18" charset="0"/>
                <a:cs typeface="Times New Roman" pitchFamily="18" charset="0"/>
              </a:rPr>
              <a:t>complex</a:t>
            </a:r>
            <a:r>
              <a:rPr lang="en-IN" sz="2400" i="1" dirty="0">
                <a:latin typeface="Times New Roman" pitchFamily="18" charset="0"/>
                <a:cs typeface="Times New Roman" pitchFamily="18" charset="0"/>
              </a:rPr>
              <a:t> </a:t>
            </a:r>
            <a:r>
              <a:rPr lang="en-IN" sz="2400" dirty="0">
                <a:latin typeface="Times New Roman" pitchFamily="18" charset="0"/>
                <a:cs typeface="Times New Roman" pitchFamily="18" charset="0"/>
              </a:rPr>
              <a:t>by droplet infection from one person to other which involves lung and other organs.</a:t>
            </a:r>
          </a:p>
          <a:p>
            <a:pPr algn="just">
              <a:buFont typeface="Wingdings" pitchFamily="2" charset="2"/>
              <a:buChar char="Ø"/>
            </a:pPr>
            <a:r>
              <a:rPr lang="en-IN" sz="2400" dirty="0">
                <a:latin typeface="Times New Roman" pitchFamily="18" charset="0"/>
                <a:cs typeface="Times New Roman" pitchFamily="18" charset="0"/>
              </a:rPr>
              <a:t>It involves many pulmonary as well as extra pulmonary symptoms like fever, cough, weight loss and affects mostly the people who having low immunity.</a:t>
            </a:r>
          </a:p>
          <a:p>
            <a:pPr algn="just">
              <a:buFont typeface="Wingdings" pitchFamily="2" charset="2"/>
              <a:buChar char="Ø"/>
            </a:pPr>
            <a:r>
              <a:rPr lang="en-IN" sz="2400" dirty="0">
                <a:latin typeface="Times New Roman" pitchFamily="18" charset="0"/>
                <a:cs typeface="Times New Roman" pitchFamily="18" charset="0"/>
              </a:rPr>
              <a:t>In </a:t>
            </a:r>
            <a:r>
              <a:rPr lang="en-IN" sz="2400" i="1" dirty="0">
                <a:latin typeface="Times New Roman" pitchFamily="18" charset="0"/>
                <a:cs typeface="Times New Roman" pitchFamily="18" charset="0"/>
              </a:rPr>
              <a:t>Ayurveda</a:t>
            </a:r>
            <a:r>
              <a:rPr lang="en-IN" sz="2400" dirty="0">
                <a:latin typeface="Times New Roman" pitchFamily="18" charset="0"/>
                <a:cs typeface="Times New Roman" pitchFamily="18" charset="0"/>
              </a:rPr>
              <a:t> considering mode of transmission, sign and symptoms it is having similarity with </a:t>
            </a:r>
            <a:r>
              <a:rPr lang="en-IN" sz="2400" i="1" dirty="0" err="1">
                <a:solidFill>
                  <a:schemeClr val="accent2">
                    <a:lumMod val="60000"/>
                    <a:lumOff val="40000"/>
                  </a:schemeClr>
                </a:solidFill>
                <a:latin typeface="Times New Roman" pitchFamily="18" charset="0"/>
                <a:cs typeface="Times New Roman" pitchFamily="18" charset="0"/>
              </a:rPr>
              <a:t>Rajayakshma</a:t>
            </a:r>
            <a:r>
              <a:rPr lang="en-IN" sz="2400" dirty="0">
                <a:latin typeface="Times New Roman" pitchFamily="18" charset="0"/>
                <a:cs typeface="Times New Roman" pitchFamily="18" charset="0"/>
              </a:rPr>
              <a:t> rather than other diseases.</a:t>
            </a:r>
            <a:endParaRPr lang="hi-IN" sz="2400" dirty="0">
              <a:latin typeface="Times New Roman" pitchFamily="18" charset="0"/>
            </a:endParaRPr>
          </a:p>
        </p:txBody>
      </p:sp>
    </p:spTree>
    <p:extLst>
      <p:ext uri="{BB962C8B-B14F-4D97-AF65-F5344CB8AC3E}">
        <p14:creationId xmlns:p14="http://schemas.microsoft.com/office/powerpoint/2010/main" val="12698266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7772400" cy="648072"/>
          </a:xfrm>
        </p:spPr>
        <p:txBody>
          <a:bodyPr>
            <a:noAutofit/>
          </a:bodyPr>
          <a:lstStyle/>
          <a:p>
            <a:r>
              <a:rPr lang="en-US" b="1" i="1" dirty="0">
                <a:solidFill>
                  <a:schemeClr val="accent2">
                    <a:lumMod val="75000"/>
                  </a:schemeClr>
                </a:solidFill>
                <a:latin typeface="Times New Roman" pitchFamily="18" charset="0"/>
                <a:cs typeface="Times New Roman" pitchFamily="18" charset="0"/>
              </a:rPr>
              <a:t>Shodana</a:t>
            </a:r>
            <a:r>
              <a:rPr lang="en-US" b="1" dirty="0">
                <a:solidFill>
                  <a:schemeClr val="accent2">
                    <a:lumMod val="75000"/>
                  </a:schemeClr>
                </a:solidFill>
                <a:latin typeface="Times New Roman" pitchFamily="18" charset="0"/>
                <a:cs typeface="Times New Roman" pitchFamily="18" charset="0"/>
              </a:rPr>
              <a:t> </a:t>
            </a:r>
            <a:r>
              <a:rPr lang="en-US" b="1" i="1" dirty="0">
                <a:solidFill>
                  <a:schemeClr val="accent2">
                    <a:lumMod val="75000"/>
                  </a:schemeClr>
                </a:solidFill>
                <a:latin typeface="Times New Roman" pitchFamily="18" charset="0"/>
                <a:cs typeface="Times New Roman" pitchFamily="18" charset="0"/>
              </a:rPr>
              <a:t>Chikitsa</a:t>
            </a:r>
            <a:endParaRPr lang="en-IN" b="1" i="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395536" y="1198240"/>
            <a:ext cx="8352928" cy="5039072"/>
          </a:xfrm>
        </p:spPr>
        <p:txBody>
          <a:bodyPr>
            <a:normAutofit lnSpcReduction="10000"/>
          </a:bodyPr>
          <a:lstStyle/>
          <a:p>
            <a:pPr>
              <a:buNone/>
            </a:pPr>
            <a:r>
              <a:rPr lang="en-US" sz="2000" b="1" dirty="0">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दोषाधिकानां वमनं शस्यते सविरेचनम्।</a:t>
            </a:r>
          </a:p>
          <a:p>
            <a:pPr>
              <a:buNone/>
            </a:pPr>
            <a:r>
              <a:rPr lang="en-US" sz="2000" b="1" dirty="0">
                <a:solidFill>
                  <a:schemeClr val="accent1">
                    <a:lumMod val="60000"/>
                    <a:lumOff val="40000"/>
                  </a:schemeClr>
                </a:solidFill>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स्नेहस्वेदोपन्नानां सस्नेहं यन्न कर्शनम्॥</a:t>
            </a:r>
          </a:p>
          <a:p>
            <a:pPr>
              <a:buNone/>
            </a:pPr>
            <a:r>
              <a:rPr lang="en-US" sz="2000" b="1" dirty="0">
                <a:solidFill>
                  <a:schemeClr val="accent1">
                    <a:lumMod val="60000"/>
                    <a:lumOff val="40000"/>
                  </a:schemeClr>
                </a:solidFill>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शोषी मुंचति </a:t>
            </a:r>
            <a:r>
              <a:rPr lang="en-US" sz="2000" b="1" dirty="0" err="1">
                <a:solidFill>
                  <a:schemeClr val="accent1">
                    <a:lumMod val="60000"/>
                    <a:lumOff val="40000"/>
                  </a:schemeClr>
                </a:solidFill>
                <a:latin typeface="Times New Roman" pitchFamily="18" charset="0"/>
              </a:rPr>
              <a:t>गा</a:t>
            </a:r>
            <a:r>
              <a:rPr lang="hi-IN" sz="2000" b="1" dirty="0">
                <a:solidFill>
                  <a:schemeClr val="accent1">
                    <a:lumMod val="60000"/>
                    <a:lumOff val="40000"/>
                  </a:schemeClr>
                </a:solidFill>
                <a:latin typeface="Times New Roman" pitchFamily="18" charset="0"/>
              </a:rPr>
              <a:t>त्राणि पुरिषसंस्रनाद</a:t>
            </a:r>
            <a:r>
              <a:rPr lang="en-US" sz="2000" b="1" dirty="0" err="1">
                <a:solidFill>
                  <a:schemeClr val="accent1">
                    <a:lumMod val="60000"/>
                    <a:lumOff val="40000"/>
                  </a:schemeClr>
                </a:solidFill>
                <a:latin typeface="Times New Roman" pitchFamily="18" charset="0"/>
              </a:rPr>
              <a:t>पि</a:t>
            </a:r>
            <a:r>
              <a:rPr lang="hi-IN" sz="2000" b="1" dirty="0">
                <a:solidFill>
                  <a:schemeClr val="accent1">
                    <a:lumMod val="60000"/>
                    <a:lumOff val="40000"/>
                  </a:schemeClr>
                </a:solidFill>
                <a:latin typeface="Times New Roman" pitchFamily="18" charset="0"/>
              </a:rPr>
              <a:t> ।</a:t>
            </a:r>
          </a:p>
          <a:p>
            <a:pPr>
              <a:buNone/>
            </a:pPr>
            <a:r>
              <a:rPr lang="en-US" sz="2000" b="1" dirty="0">
                <a:solidFill>
                  <a:schemeClr val="accent1">
                    <a:lumMod val="60000"/>
                    <a:lumOff val="40000"/>
                  </a:schemeClr>
                </a:solidFill>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अबलापेक्षिणी मात्रां किं पुनर्यो विरिच्यते॥</a:t>
            </a:r>
          </a:p>
          <a:p>
            <a:pPr>
              <a:buNone/>
            </a:pPr>
            <a:r>
              <a:rPr lang="hi-IN" sz="2000" b="1" dirty="0">
                <a:solidFill>
                  <a:schemeClr val="accent1">
                    <a:lumMod val="60000"/>
                    <a:lumOff val="40000"/>
                  </a:schemeClr>
                </a:solidFill>
                <a:latin typeface="Times New Roman" pitchFamily="18" charset="0"/>
              </a:rPr>
              <a:t>                              </a:t>
            </a:r>
            <a:r>
              <a:rPr lang="en-US" sz="2000" b="1" dirty="0">
                <a:solidFill>
                  <a:schemeClr val="accent1">
                    <a:lumMod val="60000"/>
                    <a:lumOff val="40000"/>
                  </a:schemeClr>
                </a:solidFill>
                <a:latin typeface="Times New Roman" pitchFamily="18" charset="0"/>
                <a:cs typeface="Times New Roman" pitchFamily="18" charset="0"/>
              </a:rPr>
              <a:t>                  … </a:t>
            </a:r>
            <a:r>
              <a:rPr lang="hi-IN" sz="2000" b="1" dirty="0">
                <a:solidFill>
                  <a:schemeClr val="accent1">
                    <a:lumMod val="60000"/>
                    <a:lumOff val="40000"/>
                  </a:schemeClr>
                </a:solidFill>
                <a:latin typeface="Times New Roman" pitchFamily="18" charset="0"/>
              </a:rPr>
              <a:t>(च.चि.८/८५-८६)</a:t>
            </a:r>
            <a:endParaRPr lang="en-US" sz="2000" b="1" dirty="0">
              <a:solidFill>
                <a:schemeClr val="accent1">
                  <a:lumMod val="60000"/>
                  <a:lumOff val="40000"/>
                </a:schemeClr>
              </a:solidFill>
              <a:latin typeface="Times New Roman" pitchFamily="18" charset="0"/>
              <a:cs typeface="Times New Roman" pitchFamily="18" charset="0"/>
            </a:endParaRPr>
          </a:p>
          <a:p>
            <a:pPr>
              <a:buNone/>
            </a:pPr>
            <a:r>
              <a:rPr lang="en-US" sz="2000" b="1" i="1" dirty="0">
                <a:latin typeface="Times New Roman" pitchFamily="18" charset="0"/>
                <a:cs typeface="Times New Roman" pitchFamily="18" charset="0"/>
              </a:rPr>
              <a:t>Shodana</a:t>
            </a:r>
            <a:r>
              <a:rPr lang="en-US" sz="2000" b="1" dirty="0">
                <a:latin typeface="Times New Roman" pitchFamily="18" charset="0"/>
                <a:cs typeface="Times New Roman" pitchFamily="18" charset="0"/>
              </a:rPr>
              <a:t> </a:t>
            </a:r>
            <a:r>
              <a:rPr lang="en-US" sz="2000" b="1" i="1" dirty="0">
                <a:latin typeface="Times New Roman" pitchFamily="18" charset="0"/>
                <a:cs typeface="Times New Roman" pitchFamily="18" charset="0"/>
              </a:rPr>
              <a:t>Chikitsa-</a:t>
            </a:r>
            <a:r>
              <a:rPr lang="en-US" sz="2000" b="1" dirty="0">
                <a:latin typeface="Times New Roman" pitchFamily="18" charset="0"/>
                <a:cs typeface="Times New Roman" pitchFamily="18" charset="0"/>
              </a:rPr>
              <a:t> </a:t>
            </a:r>
          </a:p>
          <a:p>
            <a:pPr>
              <a:buNone/>
            </a:pPr>
            <a:r>
              <a:rPr lang="en-US" sz="2000" dirty="0">
                <a:latin typeface="Times New Roman" pitchFamily="18" charset="0"/>
                <a:cs typeface="Times New Roman" pitchFamily="18" charset="0"/>
              </a:rPr>
              <a:t>-   If pt is </a:t>
            </a:r>
            <a:r>
              <a:rPr lang="en-US" sz="2000" i="1" dirty="0">
                <a:latin typeface="Times New Roman" pitchFamily="18" charset="0"/>
                <a:cs typeface="Times New Roman" pitchFamily="18" charset="0"/>
              </a:rPr>
              <a:t>Balavan</a:t>
            </a:r>
            <a:r>
              <a:rPr lang="en-US" sz="2000" dirty="0">
                <a:latin typeface="Times New Roman" pitchFamily="18" charset="0"/>
                <a:cs typeface="Times New Roman" pitchFamily="18" charset="0"/>
              </a:rPr>
              <a:t> and  extensive </a:t>
            </a:r>
            <a:r>
              <a:rPr lang="en-US" sz="2000" i="1" dirty="0">
                <a:latin typeface="Times New Roman" pitchFamily="18" charset="0"/>
                <a:cs typeface="Times New Roman" pitchFamily="18" charset="0"/>
              </a:rPr>
              <a:t>Dosha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utklesha</a:t>
            </a:r>
            <a:r>
              <a:rPr lang="en-US" sz="2000" dirty="0">
                <a:latin typeface="Times New Roman" pitchFamily="18" charset="0"/>
                <a:cs typeface="Times New Roman" pitchFamily="18" charset="0"/>
              </a:rPr>
              <a:t> considering </a:t>
            </a:r>
            <a:r>
              <a:rPr lang="en-US" sz="2000" i="1" dirty="0">
                <a:latin typeface="Times New Roman" pitchFamily="18" charset="0"/>
                <a:cs typeface="Times New Roman" pitchFamily="18" charset="0"/>
              </a:rPr>
              <a:t>Dosha</a:t>
            </a:r>
            <a:r>
              <a:rPr lang="en-US" sz="2000" dirty="0">
                <a:latin typeface="Times New Roman" pitchFamily="18" charset="0"/>
                <a:cs typeface="Times New Roman" pitchFamily="18" charset="0"/>
              </a:rPr>
              <a:t> </a:t>
            </a:r>
            <a:r>
              <a:rPr lang="en-US" sz="2000" i="1" dirty="0">
                <a:latin typeface="Times New Roman" pitchFamily="18" charset="0"/>
                <a:cs typeface="Times New Roman" pitchFamily="18" charset="0"/>
              </a:rPr>
              <a:t>Balabala</a:t>
            </a:r>
            <a:r>
              <a:rPr lang="en-US" sz="2000" dirty="0">
                <a:latin typeface="Times New Roman" pitchFamily="18" charset="0"/>
                <a:cs typeface="Times New Roman" pitchFamily="18" charset="0"/>
              </a:rPr>
              <a:t> and </a:t>
            </a:r>
            <a:r>
              <a:rPr lang="en-US" sz="2000" i="1" dirty="0">
                <a:latin typeface="Times New Roman" pitchFamily="18" charset="0"/>
                <a:cs typeface="Times New Roman" pitchFamily="18" charset="0"/>
              </a:rPr>
              <a:t>Awasthavishesh</a:t>
            </a:r>
            <a:r>
              <a:rPr lang="en-US" sz="2000" dirty="0">
                <a:latin typeface="Times New Roman" pitchFamily="18" charset="0"/>
                <a:cs typeface="Times New Roman" pitchFamily="18" charset="0"/>
              </a:rPr>
              <a:t> so </a:t>
            </a:r>
            <a:r>
              <a:rPr lang="en-US" sz="2000" i="1" dirty="0">
                <a:latin typeface="Times New Roman" pitchFamily="18" charset="0"/>
                <a:cs typeface="Times New Roman" pitchFamily="18" charset="0"/>
              </a:rPr>
              <a:t>Mridu-Shodhana</a:t>
            </a:r>
            <a:r>
              <a:rPr lang="en-US" sz="2000" dirty="0">
                <a:latin typeface="Times New Roman" pitchFamily="18" charset="0"/>
                <a:cs typeface="Times New Roman" pitchFamily="18" charset="0"/>
              </a:rPr>
              <a:t> can be done , which includes-</a:t>
            </a:r>
          </a:p>
          <a:p>
            <a:pPr>
              <a:buFontTx/>
              <a:buChar char="-"/>
            </a:pPr>
            <a:r>
              <a:rPr lang="en-US" sz="2000" i="1" dirty="0">
                <a:latin typeface="Times New Roman" pitchFamily="18" charset="0"/>
                <a:cs typeface="Times New Roman" pitchFamily="18" charset="0"/>
              </a:rPr>
              <a:t>Sneahan</a:t>
            </a:r>
            <a:r>
              <a:rPr lang="en-IN" sz="2000" i="1" dirty="0">
                <a:latin typeface="Times New Roman" pitchFamily="18" charset="0"/>
                <a:cs typeface="Times New Roman" pitchFamily="18" charset="0"/>
              </a:rPr>
              <a:t>- Swedana</a:t>
            </a:r>
          </a:p>
          <a:p>
            <a:pPr>
              <a:buFontTx/>
              <a:buChar char="-"/>
            </a:pPr>
            <a:r>
              <a:rPr lang="en-US" sz="2000" i="1" dirty="0">
                <a:latin typeface="Times New Roman" pitchFamily="18" charset="0"/>
                <a:cs typeface="Times New Roman" pitchFamily="18" charset="0"/>
              </a:rPr>
              <a:t> Vamana</a:t>
            </a:r>
          </a:p>
          <a:p>
            <a:pPr>
              <a:buFontTx/>
              <a:buChar char="-"/>
            </a:pPr>
            <a:r>
              <a:rPr lang="en-US" sz="2000" i="1" dirty="0">
                <a:latin typeface="Times New Roman" pitchFamily="18" charset="0"/>
                <a:cs typeface="Times New Roman" pitchFamily="18" charset="0"/>
              </a:rPr>
              <a:t>Virechana</a:t>
            </a:r>
          </a:p>
          <a:p>
            <a:pPr>
              <a:buFontTx/>
              <a:buChar char="-"/>
            </a:pPr>
            <a:r>
              <a:rPr lang="en-US" sz="2000" i="1" dirty="0">
                <a:latin typeface="Times New Roman" pitchFamily="18" charset="0"/>
                <a:cs typeface="Times New Roman" pitchFamily="18" charset="0"/>
              </a:rPr>
              <a:t>Purisha sanrakshana </a:t>
            </a:r>
            <a:r>
              <a:rPr lang="en-US" sz="2000" dirty="0">
                <a:latin typeface="Times New Roman" pitchFamily="18" charset="0"/>
                <a:cs typeface="Times New Roman" pitchFamily="18" charset="0"/>
              </a:rPr>
              <a:t>is also important factor for </a:t>
            </a:r>
            <a:r>
              <a:rPr lang="en-US" sz="2000" i="1" dirty="0">
                <a:latin typeface="Times New Roman" pitchFamily="18" charset="0"/>
                <a:cs typeface="Times New Roman" pitchFamily="18" charset="0"/>
              </a:rPr>
              <a:t>Rajayakshma </a:t>
            </a:r>
            <a:r>
              <a:rPr lang="en-US" sz="2000" dirty="0">
                <a:latin typeface="Times New Roman" pitchFamily="18" charset="0"/>
                <a:cs typeface="Times New Roman" pitchFamily="18" charset="0"/>
              </a:rPr>
              <a:t>patient. So if   patient is </a:t>
            </a:r>
            <a:r>
              <a:rPr lang="en-US" sz="2000" i="1" dirty="0">
                <a:latin typeface="Times New Roman" pitchFamily="18" charset="0"/>
                <a:cs typeface="Times New Roman" pitchFamily="18" charset="0"/>
              </a:rPr>
              <a:t>Durbala, Krisha </a:t>
            </a:r>
            <a:r>
              <a:rPr lang="en-US" sz="2000" dirty="0">
                <a:latin typeface="Times New Roman" pitchFamily="18" charset="0"/>
                <a:cs typeface="Times New Roman" pitchFamily="18" charset="0"/>
              </a:rPr>
              <a:t>then</a:t>
            </a:r>
            <a:r>
              <a:rPr lang="en-US" sz="2000" i="1" dirty="0">
                <a:latin typeface="Times New Roman" pitchFamily="18" charset="0"/>
                <a:cs typeface="Times New Roman" pitchFamily="18" charset="0"/>
              </a:rPr>
              <a:t> Shodana </a:t>
            </a:r>
            <a:r>
              <a:rPr lang="en-US" sz="2000" dirty="0">
                <a:latin typeface="Times New Roman" pitchFamily="18" charset="0"/>
                <a:cs typeface="Times New Roman" pitchFamily="18" charset="0"/>
              </a:rPr>
              <a:t>is contra- indicated and </a:t>
            </a:r>
            <a:r>
              <a:rPr lang="en-US" sz="2000" i="1" dirty="0">
                <a:latin typeface="Times New Roman" pitchFamily="18" charset="0"/>
                <a:cs typeface="Times New Roman" pitchFamily="18" charset="0"/>
              </a:rPr>
              <a:t>Shamana </a:t>
            </a:r>
            <a:r>
              <a:rPr lang="en-US" sz="2000" dirty="0">
                <a:latin typeface="Times New Roman" pitchFamily="18" charset="0"/>
                <a:cs typeface="Times New Roman" pitchFamily="18" charset="0"/>
              </a:rPr>
              <a:t>therapy can be used.</a:t>
            </a:r>
          </a:p>
        </p:txBody>
      </p:sp>
      <p:sp>
        <p:nvSpPr>
          <p:cNvPr id="5" name="Right Brace 4"/>
          <p:cNvSpPr/>
          <p:nvPr/>
        </p:nvSpPr>
        <p:spPr>
          <a:xfrm>
            <a:off x="2987824" y="4293096"/>
            <a:ext cx="720080" cy="720080"/>
          </a:xfrm>
          <a:prstGeom prst="rightBrace">
            <a:avLst>
              <a:gd name="adj1" fmla="val 1984"/>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dirty="0"/>
          </a:p>
        </p:txBody>
      </p:sp>
      <p:sp>
        <p:nvSpPr>
          <p:cNvPr id="6" name="Rectangle 5"/>
          <p:cNvSpPr/>
          <p:nvPr/>
        </p:nvSpPr>
        <p:spPr>
          <a:xfrm>
            <a:off x="3707904" y="4293096"/>
            <a:ext cx="475252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Times New Roman" pitchFamily="18" charset="0"/>
                <a:cs typeface="Times New Roman" pitchFamily="18" charset="0"/>
              </a:rPr>
              <a:t>Minimizes  </a:t>
            </a:r>
            <a:r>
              <a:rPr lang="en-US" b="1" i="1" dirty="0">
                <a:latin typeface="Times New Roman" pitchFamily="18" charset="0"/>
                <a:cs typeface="Times New Roman" pitchFamily="18" charset="0"/>
              </a:rPr>
              <a:t>Strotorodha</a:t>
            </a:r>
            <a:r>
              <a:rPr lang="en-US" b="1" dirty="0">
                <a:latin typeface="Times New Roman" pitchFamily="18" charset="0"/>
                <a:cs typeface="Times New Roman" pitchFamily="18" charset="0"/>
              </a:rPr>
              <a:t> maintains normal </a:t>
            </a:r>
            <a:r>
              <a:rPr lang="en-US" b="1" i="1" dirty="0">
                <a:latin typeface="Times New Roman" pitchFamily="18" charset="0"/>
                <a:cs typeface="Times New Roman" pitchFamily="18" charset="0"/>
              </a:rPr>
              <a:t>Dhatuposhankrama</a:t>
            </a:r>
            <a:endParaRPr lang="en-IN" b="1" i="1"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7772400" cy="868958"/>
          </a:xfrm>
        </p:spPr>
        <p:txBody>
          <a:bodyPr/>
          <a:lstStyle/>
          <a:p>
            <a:r>
              <a:rPr lang="en-US" b="1" i="1" dirty="0">
                <a:solidFill>
                  <a:schemeClr val="accent2">
                    <a:lumMod val="75000"/>
                  </a:schemeClr>
                </a:solidFill>
                <a:latin typeface="Times New Roman" pitchFamily="18" charset="0"/>
                <a:cs typeface="Times New Roman" pitchFamily="18" charset="0"/>
              </a:rPr>
              <a:t>Shamana</a:t>
            </a:r>
            <a:r>
              <a:rPr lang="en-US" b="1" dirty="0">
                <a:solidFill>
                  <a:schemeClr val="accent2">
                    <a:lumMod val="75000"/>
                  </a:schemeClr>
                </a:solidFill>
                <a:latin typeface="Times New Roman" pitchFamily="18" charset="0"/>
                <a:cs typeface="Times New Roman" pitchFamily="18" charset="0"/>
              </a:rPr>
              <a:t> </a:t>
            </a:r>
            <a:r>
              <a:rPr lang="en-US" b="1" i="1" dirty="0">
                <a:solidFill>
                  <a:schemeClr val="accent2">
                    <a:lumMod val="75000"/>
                  </a:schemeClr>
                </a:solidFill>
                <a:latin typeface="Times New Roman" pitchFamily="18" charset="0"/>
                <a:cs typeface="Times New Roman" pitchFamily="18" charset="0"/>
              </a:rPr>
              <a:t>Chikitsa</a:t>
            </a:r>
            <a:endParaRPr lang="en-IN" b="1" i="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539552" y="1521296"/>
            <a:ext cx="7772400" cy="4572000"/>
          </a:xfrm>
        </p:spPr>
        <p:txBody>
          <a:bodyPr/>
          <a:lstStyle/>
          <a:p>
            <a:r>
              <a:rPr lang="en-US" i="1" dirty="0">
                <a:latin typeface="Times New Roman" pitchFamily="18" charset="0"/>
                <a:cs typeface="Times New Roman" pitchFamily="18" charset="0"/>
              </a:rPr>
              <a:t>Agnidipana-pachana</a:t>
            </a:r>
          </a:p>
          <a:p>
            <a:r>
              <a:rPr lang="en-US" i="1" dirty="0">
                <a:latin typeface="Times New Roman" pitchFamily="18" charset="0"/>
                <a:cs typeface="Times New Roman" pitchFamily="18" charset="0"/>
              </a:rPr>
              <a:t>Bhrinhan</a:t>
            </a:r>
          </a:p>
          <a:p>
            <a:r>
              <a:rPr lang="en-US" i="1" dirty="0">
                <a:latin typeface="Times New Roman" pitchFamily="18" charset="0"/>
                <a:cs typeface="Times New Roman" pitchFamily="18" charset="0"/>
              </a:rPr>
              <a:t>Vyadhi pratyanika chikitsa</a:t>
            </a:r>
          </a:p>
          <a:p>
            <a:r>
              <a:rPr lang="en-US" i="1" dirty="0" err="1">
                <a:latin typeface="Times New Roman" pitchFamily="18" charset="0"/>
                <a:cs typeface="Times New Roman" pitchFamily="18" charset="0"/>
              </a:rPr>
              <a:t>Rasayana</a:t>
            </a:r>
            <a:r>
              <a:rPr lang="en-US" i="1" dirty="0">
                <a:latin typeface="Times New Roman" pitchFamily="18" charset="0"/>
                <a:cs typeface="Times New Roman" pitchFamily="18" charset="0"/>
              </a:rPr>
              <a:t>.</a:t>
            </a:r>
            <a:endParaRPr lang="en-IN" i="1"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000" y="332656"/>
            <a:ext cx="7772400" cy="796950"/>
          </a:xfrm>
        </p:spPr>
        <p:txBody>
          <a:bodyPr>
            <a:normAutofit/>
          </a:bodyPr>
          <a:lstStyle/>
          <a:p>
            <a:r>
              <a:rPr lang="en-US" b="1" i="1" dirty="0">
                <a:solidFill>
                  <a:schemeClr val="accent2">
                    <a:lumMod val="75000"/>
                  </a:schemeClr>
                </a:solidFill>
                <a:latin typeface="Times New Roman" pitchFamily="18" charset="0"/>
                <a:cs typeface="Times New Roman" pitchFamily="18" charset="0"/>
              </a:rPr>
              <a:t>Pathya</a:t>
            </a:r>
            <a:endParaRPr lang="en-IN" b="1" i="1" dirty="0">
              <a:solidFill>
                <a:schemeClr val="accent2">
                  <a:lumMod val="75000"/>
                </a:schemeClr>
              </a:solidFill>
              <a:latin typeface="Times New Roman" pitchFamily="18" charset="0"/>
              <a:cs typeface="Times New Roman" pitchFamily="18" charset="0"/>
            </a:endParaRPr>
          </a:p>
        </p:txBody>
      </p:sp>
      <p:sp>
        <p:nvSpPr>
          <p:cNvPr id="4" name="Content Placeholder 3"/>
          <p:cNvSpPr>
            <a:spLocks noGrp="1"/>
          </p:cNvSpPr>
          <p:nvPr>
            <p:ph sz="quarter" idx="1"/>
          </p:nvPr>
        </p:nvSpPr>
        <p:spPr>
          <a:xfrm>
            <a:off x="395536" y="1447800"/>
            <a:ext cx="7992888" cy="2341240"/>
          </a:xfrm>
        </p:spPr>
        <p:txBody>
          <a:bodyPr>
            <a:normAutofit/>
          </a:bodyPr>
          <a:lstStyle/>
          <a:p>
            <a:r>
              <a:rPr lang="en-US" sz="2400" i="1" dirty="0">
                <a:latin typeface="Times New Roman" pitchFamily="18" charset="0"/>
                <a:cs typeface="Times New Roman" pitchFamily="18" charset="0"/>
              </a:rPr>
              <a:t>Ajamamsa (shakrut,paya,ghrita,rakta) kukkuta,Shashamansa</a:t>
            </a:r>
          </a:p>
          <a:p>
            <a:r>
              <a:rPr lang="en-US" sz="2400" i="1" dirty="0">
                <a:latin typeface="Times New Roman" pitchFamily="18" charset="0"/>
                <a:cs typeface="Times New Roman" pitchFamily="18" charset="0"/>
              </a:rPr>
              <a:t>Madhwika madya</a:t>
            </a:r>
          </a:p>
          <a:p>
            <a:r>
              <a:rPr lang="en-US" sz="2400" i="1" dirty="0" err="1">
                <a:latin typeface="Times New Roman" pitchFamily="18" charset="0"/>
                <a:cs typeface="Times New Roman" pitchFamily="18" charset="0"/>
              </a:rPr>
              <a:t>Varunimanda</a:t>
            </a:r>
            <a:endParaRPr lang="en-US" sz="2400" i="1"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685800" y="2636912"/>
            <a:ext cx="7698160" cy="2341240"/>
          </a:xfrm>
        </p:spPr>
        <p:txBody>
          <a:bodyPr>
            <a:noAutofit/>
          </a:bodyPr>
          <a:lstStyle/>
          <a:p>
            <a:pPr algn="ctr">
              <a:buNone/>
            </a:pPr>
            <a:r>
              <a:rPr lang="en-US" sz="8000" b="1" dirty="0">
                <a:solidFill>
                  <a:srgbClr val="002060"/>
                </a:solidFill>
                <a:latin typeface="Times New Roman" pitchFamily="18" charset="0"/>
                <a:cs typeface="Times New Roman" pitchFamily="18" charset="0"/>
              </a:rPr>
              <a:t>   THANK  YOU</a:t>
            </a:r>
            <a:endParaRPr lang="en-IN" sz="8000" b="1" dirty="0">
              <a:solidFill>
                <a:srgbClr val="002060"/>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072" y="418654"/>
            <a:ext cx="7772400" cy="562074"/>
          </a:xfrm>
        </p:spPr>
        <p:txBody>
          <a:bodyPr>
            <a:noAutofit/>
          </a:bodyPr>
          <a:lstStyle/>
          <a:p>
            <a:pPr algn="r"/>
            <a:r>
              <a:rPr lang="en-IN" sz="3200" b="1" dirty="0">
                <a:latin typeface="Times New Roman" pitchFamily="18" charset="0"/>
                <a:cs typeface="Times New Roman" pitchFamily="18" charset="0"/>
              </a:rPr>
              <a:t>                                         Continue...</a:t>
            </a:r>
          </a:p>
        </p:txBody>
      </p:sp>
      <p:sp>
        <p:nvSpPr>
          <p:cNvPr id="4" name="Content Placeholder 3"/>
          <p:cNvSpPr>
            <a:spLocks noGrp="1"/>
          </p:cNvSpPr>
          <p:nvPr>
            <p:ph sz="quarter" idx="1"/>
          </p:nvPr>
        </p:nvSpPr>
        <p:spPr>
          <a:xfrm>
            <a:off x="323528" y="1268760"/>
            <a:ext cx="8515672" cy="5400600"/>
          </a:xfrm>
        </p:spPr>
        <p:txBody>
          <a:bodyPr>
            <a:normAutofit/>
          </a:bodyPr>
          <a:lstStyle/>
          <a:p>
            <a:pPr algn="just">
              <a:buFont typeface="Wingdings" pitchFamily="2" charset="2"/>
              <a:buChar char="Ø"/>
            </a:pPr>
            <a:r>
              <a:rPr lang="en-IN" sz="2000" dirty="0">
                <a:latin typeface="Times New Roman" pitchFamily="18" charset="0"/>
                <a:cs typeface="Times New Roman" pitchFamily="18" charset="0"/>
              </a:rPr>
              <a:t>According to </a:t>
            </a:r>
            <a:r>
              <a:rPr lang="en-IN" sz="2000" i="1" dirty="0">
                <a:latin typeface="Times New Roman" pitchFamily="18" charset="0"/>
                <a:cs typeface="Times New Roman" pitchFamily="18" charset="0"/>
              </a:rPr>
              <a:t>Ayurveda</a:t>
            </a:r>
            <a:r>
              <a:rPr lang="en-IN" sz="2000" dirty="0">
                <a:latin typeface="Times New Roman" pitchFamily="18" charset="0"/>
                <a:cs typeface="Times New Roman" pitchFamily="18" charset="0"/>
              </a:rPr>
              <a:t> </a:t>
            </a:r>
            <a:r>
              <a:rPr lang="en-IN" sz="2000" i="1" dirty="0">
                <a:latin typeface="Times New Roman" pitchFamily="18" charset="0"/>
                <a:cs typeface="Times New Roman" pitchFamily="18" charset="0"/>
              </a:rPr>
              <a:t>Rajayakshma</a:t>
            </a:r>
            <a:r>
              <a:rPr lang="en-IN" sz="2000" dirty="0">
                <a:latin typeface="Times New Roman" pitchFamily="18" charset="0"/>
                <a:cs typeface="Times New Roman" pitchFamily="18" charset="0"/>
              </a:rPr>
              <a:t> can be defined as- It is </a:t>
            </a:r>
            <a:r>
              <a:rPr lang="en-IN" sz="2000" i="1" dirty="0">
                <a:latin typeface="Times New Roman" pitchFamily="18" charset="0"/>
                <a:cs typeface="Times New Roman" pitchFamily="18" charset="0"/>
              </a:rPr>
              <a:t>Aupasargika</a:t>
            </a:r>
            <a:r>
              <a:rPr lang="hi-IN" sz="2000" dirty="0">
                <a:latin typeface="Times New Roman" pitchFamily="18" charset="0"/>
              </a:rPr>
              <a:t> </a:t>
            </a:r>
            <a:r>
              <a:rPr lang="hi-IN" sz="2000" b="1" dirty="0">
                <a:solidFill>
                  <a:schemeClr val="accent2">
                    <a:lumMod val="60000"/>
                    <a:lumOff val="40000"/>
                  </a:schemeClr>
                </a:solidFill>
                <a:latin typeface="Times New Roman" pitchFamily="18" charset="0"/>
              </a:rPr>
              <a:t>(सु.नि.५/५)</a:t>
            </a:r>
            <a:r>
              <a:rPr lang="en-IN" sz="2000" i="1" dirty="0">
                <a:solidFill>
                  <a:schemeClr val="accent2">
                    <a:lumMod val="60000"/>
                    <a:lumOff val="40000"/>
                  </a:schemeClr>
                </a:solidFill>
                <a:latin typeface="Times New Roman" pitchFamily="18" charset="0"/>
                <a:cs typeface="Times New Roman" pitchFamily="18" charset="0"/>
              </a:rPr>
              <a:t> </a:t>
            </a:r>
            <a:r>
              <a:rPr lang="en-IN" sz="2000" dirty="0">
                <a:solidFill>
                  <a:schemeClr val="accent2">
                    <a:lumMod val="60000"/>
                    <a:lumOff val="40000"/>
                  </a:schemeClr>
                </a:solidFill>
                <a:latin typeface="Times New Roman" pitchFamily="18" charset="0"/>
                <a:cs typeface="Times New Roman" pitchFamily="18" charset="0"/>
              </a:rPr>
              <a:t> </a:t>
            </a:r>
            <a:r>
              <a:rPr lang="en-IN" sz="2000" dirty="0">
                <a:latin typeface="Times New Roman" pitchFamily="18" charset="0"/>
                <a:cs typeface="Times New Roman" pitchFamily="18" charset="0"/>
              </a:rPr>
              <a:t>(Infectious) disease caused by </a:t>
            </a:r>
            <a:r>
              <a:rPr lang="en-IN" sz="2000" i="1" dirty="0">
                <a:latin typeface="Times New Roman" pitchFamily="18" charset="0"/>
                <a:cs typeface="Times New Roman" pitchFamily="18" charset="0"/>
              </a:rPr>
              <a:t>Shwasarupi</a:t>
            </a:r>
            <a:r>
              <a:rPr lang="en-IN" sz="2000" dirty="0">
                <a:latin typeface="Times New Roman" pitchFamily="18" charset="0"/>
                <a:cs typeface="Times New Roman" pitchFamily="18" charset="0"/>
              </a:rPr>
              <a:t> </a:t>
            </a:r>
            <a:r>
              <a:rPr lang="en-IN" sz="2000" i="1" dirty="0">
                <a:latin typeface="Times New Roman" pitchFamily="18" charset="0"/>
                <a:cs typeface="Times New Roman" pitchFamily="18" charset="0"/>
              </a:rPr>
              <a:t>Krodha</a:t>
            </a:r>
            <a:r>
              <a:rPr lang="en-IN" sz="2000" dirty="0">
                <a:latin typeface="Times New Roman" pitchFamily="18" charset="0"/>
                <a:cs typeface="Times New Roman" pitchFamily="18" charset="0"/>
              </a:rPr>
              <a:t> (Droplet infection) of </a:t>
            </a:r>
            <a:r>
              <a:rPr lang="en-IN" sz="2000" i="1" dirty="0">
                <a:latin typeface="Times New Roman" pitchFamily="18" charset="0"/>
                <a:cs typeface="Times New Roman" pitchFamily="18" charset="0"/>
              </a:rPr>
              <a:t>Dakshaprajapati</a:t>
            </a:r>
            <a:r>
              <a:rPr lang="en-IN" sz="2000" dirty="0">
                <a:latin typeface="Times New Roman" pitchFamily="18" charset="0"/>
                <a:cs typeface="Times New Roman" pitchFamily="18" charset="0"/>
              </a:rPr>
              <a:t> to King </a:t>
            </a:r>
            <a:r>
              <a:rPr lang="en-IN" sz="2000" i="1" dirty="0">
                <a:latin typeface="Times New Roman" pitchFamily="18" charset="0"/>
                <a:cs typeface="Times New Roman" pitchFamily="18" charset="0"/>
              </a:rPr>
              <a:t>Chandrama</a:t>
            </a:r>
            <a:r>
              <a:rPr lang="hi-IN" sz="2000" b="1" dirty="0">
                <a:latin typeface="Times New Roman" pitchFamily="18" charset="0"/>
              </a:rPr>
              <a:t> </a:t>
            </a:r>
            <a:r>
              <a:rPr lang="en-IN" sz="2000" b="1" dirty="0">
                <a:solidFill>
                  <a:schemeClr val="accent2">
                    <a:lumMod val="60000"/>
                    <a:lumOff val="40000"/>
                  </a:schemeClr>
                </a:solidFill>
                <a:latin typeface="Times New Roman" pitchFamily="18" charset="0"/>
                <a:cs typeface="Times New Roman" pitchFamily="18" charset="0"/>
              </a:rPr>
              <a:t>(</a:t>
            </a:r>
            <a:r>
              <a:rPr lang="hi-IN" sz="2000" b="1" dirty="0">
                <a:solidFill>
                  <a:schemeClr val="accent2">
                    <a:lumMod val="60000"/>
                    <a:lumOff val="40000"/>
                  </a:schemeClr>
                </a:solidFill>
                <a:latin typeface="Times New Roman" pitchFamily="18" charset="0"/>
              </a:rPr>
              <a:t>च.चि.८</a:t>
            </a:r>
            <a:r>
              <a:rPr lang="en-IN" sz="2000" b="1" dirty="0">
                <a:solidFill>
                  <a:schemeClr val="accent2">
                    <a:lumMod val="60000"/>
                    <a:lumOff val="40000"/>
                  </a:schemeClr>
                </a:solidFill>
                <a:latin typeface="Times New Roman" pitchFamily="18" charset="0"/>
                <a:cs typeface="Times New Roman" pitchFamily="18" charset="0"/>
              </a:rPr>
              <a:t>)</a:t>
            </a:r>
            <a:r>
              <a:rPr lang="en-IN" sz="2000" dirty="0">
                <a:solidFill>
                  <a:schemeClr val="accent2">
                    <a:lumMod val="60000"/>
                    <a:lumOff val="40000"/>
                  </a:schemeClr>
                </a:solidFill>
                <a:latin typeface="Times New Roman" pitchFamily="18" charset="0"/>
                <a:cs typeface="Times New Roman" pitchFamily="18" charset="0"/>
              </a:rPr>
              <a:t>.</a:t>
            </a:r>
          </a:p>
          <a:p>
            <a:pPr algn="just">
              <a:buFont typeface="Wingdings" pitchFamily="2" charset="2"/>
              <a:buChar char="Ø"/>
            </a:pPr>
            <a:endParaRPr lang="en-IN" sz="2000" dirty="0">
              <a:latin typeface="Times New Roman" pitchFamily="18" charset="0"/>
              <a:cs typeface="Times New Roman" pitchFamily="18" charset="0"/>
            </a:endParaRPr>
          </a:p>
          <a:p>
            <a:pPr algn="just">
              <a:buFont typeface="Wingdings" pitchFamily="2" charset="2"/>
              <a:buChar char="Ø"/>
            </a:pPr>
            <a:r>
              <a:rPr lang="en-IN" sz="2000" dirty="0">
                <a:latin typeface="Times New Roman" pitchFamily="18" charset="0"/>
                <a:cs typeface="Times New Roman" pitchFamily="18" charset="0"/>
              </a:rPr>
              <a:t>King </a:t>
            </a:r>
            <a:r>
              <a:rPr lang="en-IN" sz="2000" i="1" dirty="0" err="1">
                <a:latin typeface="Times New Roman" pitchFamily="18" charset="0"/>
                <a:cs typeface="Times New Roman" pitchFamily="18" charset="0"/>
              </a:rPr>
              <a:t>Chandrama</a:t>
            </a:r>
            <a:r>
              <a:rPr lang="en-IN" sz="2000" dirty="0">
                <a:latin typeface="Times New Roman" pitchFamily="18" charset="0"/>
                <a:cs typeface="Times New Roman" pitchFamily="18" charset="0"/>
              </a:rPr>
              <a:t> was affected because of having </a:t>
            </a:r>
            <a:r>
              <a:rPr lang="en-IN" sz="2000" i="1" dirty="0">
                <a:latin typeface="Times New Roman" pitchFamily="18" charset="0"/>
                <a:cs typeface="Times New Roman" pitchFamily="18" charset="0"/>
              </a:rPr>
              <a:t>shukradhatu</a:t>
            </a:r>
            <a:r>
              <a:rPr lang="en-IN" sz="2000" dirty="0">
                <a:latin typeface="Times New Roman" pitchFamily="18" charset="0"/>
                <a:cs typeface="Times New Roman" pitchFamily="18" charset="0"/>
              </a:rPr>
              <a:t> </a:t>
            </a:r>
            <a:r>
              <a:rPr lang="en-IN" sz="2000" i="1" dirty="0">
                <a:latin typeface="Times New Roman" pitchFamily="18" charset="0"/>
                <a:cs typeface="Times New Roman" pitchFamily="18" charset="0"/>
              </a:rPr>
              <a:t>kshaya</a:t>
            </a:r>
            <a:r>
              <a:rPr lang="en-IN" sz="2000" dirty="0">
                <a:latin typeface="Times New Roman" pitchFamily="18" charset="0"/>
                <a:cs typeface="Times New Roman" pitchFamily="18" charset="0"/>
              </a:rPr>
              <a:t> due to excess coitus which leads to </a:t>
            </a:r>
            <a:r>
              <a:rPr lang="en-IN" sz="2000" i="1" dirty="0">
                <a:latin typeface="Times New Roman" pitchFamily="18" charset="0"/>
                <a:cs typeface="Times New Roman" pitchFamily="18" charset="0"/>
              </a:rPr>
              <a:t>Shukra</a:t>
            </a:r>
            <a:r>
              <a:rPr lang="en-IN" sz="2000" dirty="0">
                <a:latin typeface="Times New Roman" pitchFamily="18" charset="0"/>
                <a:cs typeface="Times New Roman" pitchFamily="18" charset="0"/>
              </a:rPr>
              <a:t> to </a:t>
            </a:r>
            <a:r>
              <a:rPr lang="en-IN" sz="2000" i="1" dirty="0">
                <a:latin typeface="Times New Roman" pitchFamily="18" charset="0"/>
                <a:cs typeface="Times New Roman" pitchFamily="18" charset="0"/>
              </a:rPr>
              <a:t>Rasa</a:t>
            </a:r>
            <a:r>
              <a:rPr lang="en-IN" sz="2000" dirty="0">
                <a:latin typeface="Times New Roman" pitchFamily="18" charset="0"/>
                <a:cs typeface="Times New Roman" pitchFamily="18" charset="0"/>
              </a:rPr>
              <a:t>-</a:t>
            </a:r>
            <a:r>
              <a:rPr lang="en-IN" sz="2000" i="1" dirty="0">
                <a:latin typeface="Times New Roman" pitchFamily="18" charset="0"/>
                <a:cs typeface="Times New Roman" pitchFamily="18" charset="0"/>
              </a:rPr>
              <a:t>Dhatu</a:t>
            </a:r>
            <a:r>
              <a:rPr lang="en-IN" sz="2000" dirty="0">
                <a:latin typeface="Times New Roman" pitchFamily="18" charset="0"/>
                <a:cs typeface="Times New Roman" pitchFamily="18" charset="0"/>
              </a:rPr>
              <a:t> </a:t>
            </a:r>
            <a:r>
              <a:rPr lang="en-IN" sz="2000" i="1" dirty="0">
                <a:latin typeface="Times New Roman" pitchFamily="18" charset="0"/>
                <a:cs typeface="Times New Roman" pitchFamily="18" charset="0"/>
              </a:rPr>
              <a:t>kshaya</a:t>
            </a:r>
            <a:r>
              <a:rPr lang="en-IN" sz="2000" dirty="0">
                <a:latin typeface="Times New Roman" pitchFamily="18" charset="0"/>
                <a:cs typeface="Times New Roman" pitchFamily="18" charset="0"/>
              </a:rPr>
              <a:t> which creates </a:t>
            </a:r>
            <a:r>
              <a:rPr lang="en-IN" sz="2000" i="1" dirty="0">
                <a:latin typeface="Times New Roman" pitchFamily="18" charset="0"/>
                <a:cs typeface="Times New Roman" pitchFamily="18" charset="0"/>
              </a:rPr>
              <a:t>Vata</a:t>
            </a:r>
            <a:r>
              <a:rPr lang="en-IN" sz="2000" dirty="0">
                <a:latin typeface="Times New Roman" pitchFamily="18" charset="0"/>
                <a:cs typeface="Times New Roman" pitchFamily="18" charset="0"/>
              </a:rPr>
              <a:t> </a:t>
            </a:r>
            <a:r>
              <a:rPr lang="en-IN" sz="2000" i="1" dirty="0">
                <a:latin typeface="Times New Roman" pitchFamily="18" charset="0"/>
                <a:cs typeface="Times New Roman" pitchFamily="18" charset="0"/>
              </a:rPr>
              <a:t>dosha</a:t>
            </a:r>
            <a:r>
              <a:rPr lang="en-IN" sz="2000" dirty="0">
                <a:latin typeface="Times New Roman" pitchFamily="18" charset="0"/>
                <a:cs typeface="Times New Roman" pitchFamily="18" charset="0"/>
              </a:rPr>
              <a:t> </a:t>
            </a:r>
            <a:r>
              <a:rPr lang="hi-IN" sz="2000" b="1" dirty="0">
                <a:solidFill>
                  <a:schemeClr val="accent2">
                    <a:lumMod val="60000"/>
                    <a:lumOff val="40000"/>
                  </a:schemeClr>
                </a:solidFill>
                <a:latin typeface="Times New Roman" pitchFamily="18" charset="0"/>
              </a:rPr>
              <a:t>(रजो</a:t>
            </a:r>
            <a:r>
              <a:rPr lang="en-US" sz="2000" b="1" dirty="0">
                <a:solidFill>
                  <a:schemeClr val="accent2">
                    <a:lumMod val="60000"/>
                    <a:lumOff val="40000"/>
                  </a:schemeClr>
                </a:solidFill>
                <a:latin typeface="Times New Roman" pitchFamily="18" charset="0"/>
              </a:rPr>
              <a:t>बहुलो वायुः</a:t>
            </a:r>
            <a:r>
              <a:rPr lang="hi-IN" sz="2000" b="1" dirty="0">
                <a:solidFill>
                  <a:schemeClr val="accent2">
                    <a:lumMod val="60000"/>
                    <a:lumOff val="40000"/>
                  </a:schemeClr>
                </a:solidFill>
                <a:latin typeface="Times New Roman" pitchFamily="18" charset="0"/>
              </a:rPr>
              <a:t>…</a:t>
            </a:r>
            <a:r>
              <a:rPr lang="en-US" sz="2000" b="1" dirty="0">
                <a:solidFill>
                  <a:schemeClr val="accent2">
                    <a:lumMod val="60000"/>
                    <a:lumOff val="40000"/>
                  </a:schemeClr>
                </a:solidFill>
                <a:latin typeface="Times New Roman" pitchFamily="18" charset="0"/>
              </a:rPr>
              <a:t>.</a:t>
            </a:r>
            <a:r>
              <a:rPr lang="hi-IN" sz="2000" b="1" dirty="0">
                <a:solidFill>
                  <a:schemeClr val="accent2">
                    <a:lumMod val="60000"/>
                    <a:lumOff val="40000"/>
                  </a:schemeClr>
                </a:solidFill>
                <a:latin typeface="Times New Roman" pitchFamily="18" charset="0"/>
              </a:rPr>
              <a:t>सु.</a:t>
            </a:r>
            <a:r>
              <a:rPr lang="en-US" sz="2000" b="1" dirty="0">
                <a:solidFill>
                  <a:schemeClr val="accent2">
                    <a:lumMod val="60000"/>
                    <a:lumOff val="40000"/>
                  </a:schemeClr>
                </a:solidFill>
                <a:latin typeface="Times New Roman" pitchFamily="18" charset="0"/>
              </a:rPr>
              <a:t>शा</a:t>
            </a:r>
            <a:r>
              <a:rPr lang="hi-IN" sz="2000" b="1" dirty="0">
                <a:solidFill>
                  <a:schemeClr val="accent2">
                    <a:lumMod val="60000"/>
                    <a:lumOff val="40000"/>
                  </a:schemeClr>
                </a:solidFill>
                <a:latin typeface="Times New Roman" pitchFamily="18" charset="0"/>
              </a:rPr>
              <a:t>.१/२०)</a:t>
            </a:r>
            <a:r>
              <a:rPr lang="en-IN" sz="2000" dirty="0">
                <a:solidFill>
                  <a:schemeClr val="accent2">
                    <a:lumMod val="60000"/>
                    <a:lumOff val="40000"/>
                  </a:schemeClr>
                </a:solidFill>
                <a:latin typeface="Times New Roman" pitchFamily="18" charset="0"/>
                <a:cs typeface="Times New Roman" pitchFamily="18" charset="0"/>
              </a:rPr>
              <a:t> </a:t>
            </a:r>
            <a:r>
              <a:rPr lang="en-IN" sz="2000" dirty="0">
                <a:latin typeface="Times New Roman" pitchFamily="18" charset="0"/>
                <a:cs typeface="Times New Roman" pitchFamily="18" charset="0"/>
              </a:rPr>
              <a:t>vitiation ultimately reduces </a:t>
            </a:r>
            <a:r>
              <a:rPr lang="en-IN" sz="2000" i="1" dirty="0">
                <a:latin typeface="Times New Roman" pitchFamily="18" charset="0"/>
                <a:cs typeface="Times New Roman" pitchFamily="18" charset="0"/>
              </a:rPr>
              <a:t>Bala</a:t>
            </a:r>
            <a:r>
              <a:rPr lang="en-IN" sz="2000" dirty="0">
                <a:latin typeface="Times New Roman" pitchFamily="18" charset="0"/>
                <a:cs typeface="Times New Roman" pitchFamily="18" charset="0"/>
              </a:rPr>
              <a:t> i.e. Immunity of body so the individual is more prone to infection. </a:t>
            </a:r>
            <a:r>
              <a:rPr lang="en-IN" sz="2000" dirty="0">
                <a:solidFill>
                  <a:schemeClr val="accent2">
                    <a:lumMod val="60000"/>
                    <a:lumOff val="40000"/>
                  </a:schemeClr>
                </a:solidFill>
                <a:latin typeface="Times New Roman" pitchFamily="18" charset="0"/>
                <a:cs typeface="Times New Roman" pitchFamily="18" charset="0"/>
              </a:rPr>
              <a:t>(</a:t>
            </a:r>
            <a:r>
              <a:rPr lang="hi-IN" sz="2000" b="1" dirty="0">
                <a:solidFill>
                  <a:schemeClr val="accent2">
                    <a:lumMod val="60000"/>
                    <a:lumOff val="40000"/>
                  </a:schemeClr>
                </a:solidFill>
                <a:latin typeface="Times New Roman" pitchFamily="18" charset="0"/>
              </a:rPr>
              <a:t>रजपरी</a:t>
            </a:r>
            <a:r>
              <a:rPr lang="en-US" sz="2000" b="1" dirty="0">
                <a:solidFill>
                  <a:schemeClr val="accent2">
                    <a:lumMod val="60000"/>
                    <a:lumOff val="40000"/>
                  </a:schemeClr>
                </a:solidFill>
                <a:latin typeface="Times New Roman" pitchFamily="18" charset="0"/>
              </a:rPr>
              <a:t>तम</a:t>
            </a:r>
            <a:r>
              <a:rPr lang="hi-IN" sz="2000" b="1" dirty="0">
                <a:solidFill>
                  <a:schemeClr val="accent2">
                    <a:lumMod val="60000"/>
                    <a:lumOff val="40000"/>
                  </a:schemeClr>
                </a:solidFill>
                <a:latin typeface="Times New Roman" pitchFamily="18" charset="0"/>
              </a:rPr>
              <a:t>बलं यक्ष्मा श</a:t>
            </a:r>
            <a:r>
              <a:rPr lang="en-US" sz="2000" b="1" dirty="0">
                <a:solidFill>
                  <a:schemeClr val="accent2">
                    <a:lumMod val="60000"/>
                    <a:lumOff val="40000"/>
                  </a:schemeClr>
                </a:solidFill>
                <a:latin typeface="Times New Roman" pitchFamily="18" charset="0"/>
              </a:rPr>
              <a:t>शिनमा</a:t>
            </a:r>
            <a:r>
              <a:rPr lang="hi-IN" sz="2000" b="1" dirty="0">
                <a:solidFill>
                  <a:schemeClr val="accent2">
                    <a:lumMod val="60000"/>
                    <a:lumOff val="40000"/>
                  </a:schemeClr>
                </a:solidFill>
                <a:latin typeface="Times New Roman" pitchFamily="18" charset="0"/>
              </a:rPr>
              <a:t>विशत्</a:t>
            </a:r>
            <a:r>
              <a:rPr lang="en-IN" sz="2000" b="1" dirty="0">
                <a:solidFill>
                  <a:schemeClr val="accent2">
                    <a:lumMod val="60000"/>
                    <a:lumOff val="40000"/>
                  </a:schemeClr>
                </a:solidFill>
                <a:latin typeface="Times New Roman" pitchFamily="18" charset="0"/>
                <a:cs typeface="Times New Roman" pitchFamily="18" charset="0"/>
              </a:rPr>
              <a:t>....</a:t>
            </a:r>
            <a:r>
              <a:rPr lang="hi-IN" sz="2000" b="1" dirty="0">
                <a:solidFill>
                  <a:schemeClr val="accent2">
                    <a:lumMod val="60000"/>
                    <a:lumOff val="40000"/>
                  </a:schemeClr>
                </a:solidFill>
                <a:latin typeface="Times New Roman" pitchFamily="18" charset="0"/>
              </a:rPr>
              <a:t> च.चि.८/७</a:t>
            </a:r>
            <a:r>
              <a:rPr lang="en-IN" sz="2000" b="1" dirty="0">
                <a:solidFill>
                  <a:schemeClr val="accent2">
                    <a:lumMod val="60000"/>
                    <a:lumOff val="40000"/>
                  </a:schemeClr>
                </a:solidFill>
                <a:latin typeface="Times New Roman" pitchFamily="18" charset="0"/>
                <a:cs typeface="Times New Roman" pitchFamily="18" charset="0"/>
              </a:rPr>
              <a:t>)</a:t>
            </a:r>
          </a:p>
          <a:p>
            <a:pPr algn="just">
              <a:buFont typeface="Wingdings" pitchFamily="2" charset="2"/>
              <a:buChar char="Ø"/>
            </a:pPr>
            <a:endParaRPr lang="en-IN" sz="2000" dirty="0">
              <a:latin typeface="Times New Roman" pitchFamily="18" charset="0"/>
              <a:cs typeface="Times New Roman" pitchFamily="18" charset="0"/>
            </a:endParaRPr>
          </a:p>
          <a:p>
            <a:pPr algn="just">
              <a:buFont typeface="Wingdings" pitchFamily="2" charset="2"/>
              <a:buChar char="Ø"/>
            </a:pPr>
            <a:r>
              <a:rPr lang="en-IN" sz="2000" dirty="0">
                <a:latin typeface="Times New Roman" pitchFamily="18" charset="0"/>
                <a:cs typeface="Times New Roman" pitchFamily="18" charset="0"/>
              </a:rPr>
              <a:t>In </a:t>
            </a:r>
            <a:r>
              <a:rPr lang="en-IN" sz="2000" i="1" dirty="0">
                <a:latin typeface="Times New Roman" pitchFamily="18" charset="0"/>
                <a:cs typeface="Times New Roman" pitchFamily="18" charset="0"/>
              </a:rPr>
              <a:t>Rajayakshma</a:t>
            </a:r>
            <a:r>
              <a:rPr lang="en-IN" sz="2000" dirty="0">
                <a:latin typeface="Times New Roman" pitchFamily="18" charset="0"/>
                <a:cs typeface="Times New Roman" pitchFamily="18" charset="0"/>
              </a:rPr>
              <a:t> mentioned many symptoms  of which  some related to pulmonary and some extra-pulmonary.</a:t>
            </a:r>
          </a:p>
          <a:p>
            <a:pPr algn="just">
              <a:buNone/>
            </a:pPr>
            <a:endParaRPr lang="en-IN" sz="2000" dirty="0">
              <a:latin typeface="Times New Roman" pitchFamily="18" charset="0"/>
              <a:cs typeface="Times New Roman" pitchFamily="18" charset="0"/>
            </a:endParaRPr>
          </a:p>
          <a:p>
            <a:pPr algn="just">
              <a:buFont typeface="Wingdings" pitchFamily="2" charset="2"/>
              <a:buChar char="Ø"/>
            </a:pPr>
            <a:r>
              <a:rPr lang="en-IN" sz="2000" dirty="0">
                <a:latin typeface="Times New Roman" pitchFamily="18" charset="0"/>
                <a:cs typeface="Times New Roman" pitchFamily="18" charset="0"/>
              </a:rPr>
              <a:t>Considering all above facts we can correlate TB with </a:t>
            </a:r>
            <a:r>
              <a:rPr lang="en-IN" sz="2000" i="1" dirty="0">
                <a:latin typeface="Times New Roman" pitchFamily="18" charset="0"/>
                <a:cs typeface="Times New Roman" pitchFamily="18" charset="0"/>
              </a:rPr>
              <a:t>Rajayakshma</a:t>
            </a:r>
            <a:r>
              <a:rPr lang="en-IN" sz="2000" dirty="0">
                <a:latin typeface="Times New Roman" pitchFamily="18" charset="0"/>
                <a:cs typeface="Times New Roman" pitchFamily="18" charset="0"/>
              </a:rPr>
              <a:t> upto more extent.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99802"/>
            <a:ext cx="7772400" cy="868958"/>
          </a:xfrm>
        </p:spPr>
        <p:txBody>
          <a:bodyPr>
            <a:normAutofit/>
          </a:bodyPr>
          <a:lstStyle/>
          <a:p>
            <a:r>
              <a:rPr lang="en-IN" sz="4400" b="1" i="1" dirty="0">
                <a:solidFill>
                  <a:schemeClr val="accent2">
                    <a:lumMod val="75000"/>
                  </a:schemeClr>
                </a:solidFill>
                <a:latin typeface="Times New Roman" pitchFamily="18" charset="0"/>
                <a:cs typeface="Times New Roman" pitchFamily="18" charset="0"/>
              </a:rPr>
              <a:t>Rajayakshma</a:t>
            </a:r>
            <a:r>
              <a:rPr lang="en-IN" sz="4400" i="1" dirty="0">
                <a:solidFill>
                  <a:schemeClr val="accent2">
                    <a:lumMod val="75000"/>
                  </a:schemeClr>
                </a:solidFill>
                <a:latin typeface="Times New Roman" pitchFamily="18" charset="0"/>
                <a:cs typeface="Times New Roman" pitchFamily="18" charset="0"/>
              </a:rPr>
              <a:t>-</a:t>
            </a:r>
            <a:r>
              <a:rPr lang="en-IN" sz="4400" dirty="0">
                <a:solidFill>
                  <a:schemeClr val="accent2">
                    <a:lumMod val="75000"/>
                  </a:schemeClr>
                </a:solidFill>
                <a:latin typeface="Times New Roman" pitchFamily="18" charset="0"/>
                <a:cs typeface="Times New Roman" pitchFamily="18" charset="0"/>
              </a:rPr>
              <a:t> Synonyms</a:t>
            </a:r>
          </a:p>
        </p:txBody>
      </p:sp>
      <p:sp>
        <p:nvSpPr>
          <p:cNvPr id="4" name="Content Placeholder 3"/>
          <p:cNvSpPr>
            <a:spLocks noGrp="1"/>
          </p:cNvSpPr>
          <p:nvPr>
            <p:ph sz="quarter" idx="1"/>
          </p:nvPr>
        </p:nvSpPr>
        <p:spPr>
          <a:xfrm>
            <a:off x="395536" y="1809328"/>
            <a:ext cx="8136904" cy="4572000"/>
          </a:xfrm>
        </p:spPr>
        <p:txBody>
          <a:bodyPr>
            <a:normAutofit/>
          </a:bodyPr>
          <a:lstStyle/>
          <a:p>
            <a:r>
              <a:rPr lang="en-IN" sz="2000" i="1" dirty="0">
                <a:latin typeface="Times New Roman" pitchFamily="18" charset="0"/>
                <a:cs typeface="Times New Roman" pitchFamily="18" charset="0"/>
              </a:rPr>
              <a:t>Shosha</a:t>
            </a:r>
          </a:p>
          <a:p>
            <a:r>
              <a:rPr lang="en-IN" sz="2000" i="1" dirty="0">
                <a:latin typeface="Times New Roman" pitchFamily="18" charset="0"/>
                <a:cs typeface="Times New Roman" pitchFamily="18" charset="0"/>
              </a:rPr>
              <a:t>Kshaya</a:t>
            </a:r>
          </a:p>
          <a:p>
            <a:r>
              <a:rPr lang="en-IN" sz="2000" i="1" dirty="0">
                <a:latin typeface="Times New Roman" pitchFamily="18" charset="0"/>
                <a:cs typeface="Times New Roman" pitchFamily="18" charset="0"/>
              </a:rPr>
              <a:t>Yakshma</a:t>
            </a:r>
          </a:p>
          <a:p>
            <a:r>
              <a:rPr lang="en-IN" sz="2000" i="1" dirty="0">
                <a:latin typeface="Times New Roman" pitchFamily="18" charset="0"/>
                <a:cs typeface="Times New Roman" pitchFamily="18" charset="0"/>
              </a:rPr>
              <a:t>Rograja</a:t>
            </a:r>
          </a:p>
          <a:p>
            <a:r>
              <a:rPr lang="en-IN" sz="2000" i="1" dirty="0">
                <a:latin typeface="Times New Roman" pitchFamily="18" charset="0"/>
                <a:cs typeface="Times New Roman" pitchFamily="18" charset="0"/>
              </a:rPr>
              <a:t>Rogarat</a:t>
            </a:r>
          </a:p>
          <a:p>
            <a:endParaRPr lang="en-IN" sz="2000" dirty="0">
              <a:latin typeface="Times New Roman" pitchFamily="18" charset="0"/>
              <a:cs typeface="Times New Roman" pitchFamily="18" charset="0"/>
            </a:endParaRPr>
          </a:p>
          <a:p>
            <a:pPr algn="just">
              <a:buFont typeface="Wingdings" pitchFamily="2" charset="2"/>
              <a:buChar char="Ø"/>
            </a:pPr>
            <a:r>
              <a:rPr lang="en-IN" sz="2000" i="1" dirty="0">
                <a:latin typeface="Times New Roman" pitchFamily="18" charset="0"/>
                <a:cs typeface="Times New Roman" pitchFamily="18" charset="0"/>
              </a:rPr>
              <a:t>Acharya Charaka </a:t>
            </a:r>
            <a:r>
              <a:rPr lang="en-IN" sz="2000" dirty="0">
                <a:latin typeface="Times New Roman" pitchFamily="18" charset="0"/>
                <a:cs typeface="Times New Roman" pitchFamily="18" charset="0"/>
              </a:rPr>
              <a:t>in </a:t>
            </a:r>
            <a:r>
              <a:rPr lang="en-IN" sz="2000" i="1" dirty="0">
                <a:latin typeface="Times New Roman" pitchFamily="18" charset="0"/>
                <a:cs typeface="Times New Roman" pitchFamily="18" charset="0"/>
              </a:rPr>
              <a:t>Nidana sthana</a:t>
            </a:r>
            <a:r>
              <a:rPr lang="en-IN" sz="2000" dirty="0">
                <a:latin typeface="Times New Roman" pitchFamily="18" charset="0"/>
                <a:cs typeface="Times New Roman" pitchFamily="18" charset="0"/>
              </a:rPr>
              <a:t> mentioned it as </a:t>
            </a:r>
            <a:r>
              <a:rPr lang="en-IN" sz="2000" i="1" dirty="0">
                <a:latin typeface="Times New Roman" pitchFamily="18" charset="0"/>
                <a:cs typeface="Times New Roman" pitchFamily="18" charset="0"/>
              </a:rPr>
              <a:t>Shosha</a:t>
            </a:r>
            <a:r>
              <a:rPr lang="en-IN" sz="2000" dirty="0">
                <a:latin typeface="Times New Roman" pitchFamily="18" charset="0"/>
                <a:cs typeface="Times New Roman" pitchFamily="18" charset="0"/>
              </a:rPr>
              <a:t> while in </a:t>
            </a:r>
            <a:r>
              <a:rPr lang="en-IN" sz="2000" i="1" dirty="0">
                <a:latin typeface="Times New Roman" pitchFamily="18" charset="0"/>
                <a:cs typeface="Times New Roman" pitchFamily="18" charset="0"/>
              </a:rPr>
              <a:t>Chikitsa sthana</a:t>
            </a:r>
            <a:r>
              <a:rPr lang="en-IN" sz="2000" dirty="0">
                <a:latin typeface="Times New Roman" pitchFamily="18" charset="0"/>
                <a:cs typeface="Times New Roman" pitchFamily="18" charset="0"/>
              </a:rPr>
              <a:t> as </a:t>
            </a:r>
            <a:r>
              <a:rPr lang="en-IN" sz="2000" i="1" dirty="0">
                <a:latin typeface="Times New Roman" pitchFamily="18" charset="0"/>
                <a:cs typeface="Times New Roman" pitchFamily="18" charset="0"/>
              </a:rPr>
              <a:t>Rajayakshma</a:t>
            </a:r>
            <a:r>
              <a:rPr lang="en-IN" sz="2000" dirty="0">
                <a:latin typeface="Times New Roman" pitchFamily="18" charset="0"/>
                <a:cs typeface="Times New Roman" pitchFamily="18" charset="0"/>
              </a:rPr>
              <a:t>.</a:t>
            </a:r>
          </a:p>
          <a:p>
            <a:pPr algn="just">
              <a:buFont typeface="Wingdings" pitchFamily="2" charset="2"/>
              <a:buChar char="Ø"/>
            </a:pPr>
            <a:r>
              <a:rPr lang="en-IN" sz="2000" i="1" dirty="0">
                <a:latin typeface="Times New Roman" pitchFamily="18" charset="0"/>
                <a:cs typeface="Times New Roman" pitchFamily="18" charset="0"/>
              </a:rPr>
              <a:t>Acharya</a:t>
            </a:r>
            <a:r>
              <a:rPr lang="en-IN" sz="2000" dirty="0">
                <a:latin typeface="Times New Roman" pitchFamily="18" charset="0"/>
                <a:cs typeface="Times New Roman" pitchFamily="18" charset="0"/>
              </a:rPr>
              <a:t> </a:t>
            </a:r>
            <a:r>
              <a:rPr lang="en-IN" sz="2000" i="1" dirty="0">
                <a:latin typeface="Times New Roman" pitchFamily="18" charset="0"/>
                <a:cs typeface="Times New Roman" pitchFamily="18" charset="0"/>
              </a:rPr>
              <a:t>Sushruta</a:t>
            </a:r>
            <a:r>
              <a:rPr lang="en-IN" sz="2000" dirty="0">
                <a:latin typeface="Times New Roman" pitchFamily="18" charset="0"/>
                <a:cs typeface="Times New Roman" pitchFamily="18" charset="0"/>
              </a:rPr>
              <a:t> called it as </a:t>
            </a:r>
            <a:r>
              <a:rPr lang="en-IN" sz="2000" i="1" dirty="0">
                <a:latin typeface="Times New Roman" pitchFamily="18" charset="0"/>
                <a:cs typeface="Times New Roman" pitchFamily="18" charset="0"/>
              </a:rPr>
              <a:t>Shosha, kshaya, Rajayakshma </a:t>
            </a:r>
            <a:r>
              <a:rPr lang="en-IN" sz="2000" b="1" i="1" dirty="0">
                <a:solidFill>
                  <a:schemeClr val="accent1">
                    <a:lumMod val="60000"/>
                    <a:lumOff val="40000"/>
                  </a:schemeClr>
                </a:solidFill>
                <a:latin typeface="Times New Roman" pitchFamily="18" charset="0"/>
                <a:cs typeface="Times New Roman" pitchFamily="18" charset="0"/>
              </a:rPr>
              <a:t>(Su.U.41/4-5)</a:t>
            </a:r>
          </a:p>
          <a:p>
            <a:pPr algn="just">
              <a:buFont typeface="Wingdings" pitchFamily="2" charset="2"/>
              <a:buChar char="Ø"/>
            </a:pPr>
            <a:r>
              <a:rPr lang="en-IN" sz="2000" i="1" dirty="0">
                <a:latin typeface="Times New Roman" pitchFamily="18" charset="0"/>
                <a:cs typeface="Times New Roman" pitchFamily="18" charset="0"/>
              </a:rPr>
              <a:t>Acharya</a:t>
            </a:r>
            <a:r>
              <a:rPr lang="en-IN" sz="2000" dirty="0">
                <a:latin typeface="Times New Roman" pitchFamily="18" charset="0"/>
                <a:cs typeface="Times New Roman" pitchFamily="18" charset="0"/>
              </a:rPr>
              <a:t> </a:t>
            </a:r>
            <a:r>
              <a:rPr lang="en-IN" sz="2000" i="1" dirty="0">
                <a:latin typeface="Times New Roman" pitchFamily="18" charset="0"/>
                <a:cs typeface="Times New Roman" pitchFamily="18" charset="0"/>
              </a:rPr>
              <a:t>Vagbhata</a:t>
            </a:r>
            <a:r>
              <a:rPr lang="en-IN" sz="2000" dirty="0">
                <a:latin typeface="Times New Roman" pitchFamily="18" charset="0"/>
                <a:cs typeface="Times New Roman" pitchFamily="18" charset="0"/>
              </a:rPr>
              <a:t> named </a:t>
            </a:r>
            <a:r>
              <a:rPr lang="en-IN" sz="2000" i="1" dirty="0">
                <a:latin typeface="Times New Roman" pitchFamily="18" charset="0"/>
                <a:cs typeface="Times New Roman" pitchFamily="18" charset="0"/>
              </a:rPr>
              <a:t>as Shosha, Kshaya, Rajayakshma, Rogarata. </a:t>
            </a:r>
            <a:r>
              <a:rPr lang="en-IN" sz="2000" b="1" i="1" dirty="0">
                <a:solidFill>
                  <a:schemeClr val="accent1">
                    <a:lumMod val="60000"/>
                    <a:lumOff val="40000"/>
                  </a:schemeClr>
                </a:solidFill>
                <a:latin typeface="Times New Roman" pitchFamily="18" charset="0"/>
                <a:cs typeface="Times New Roman" pitchFamily="18" charset="0"/>
              </a:rPr>
              <a:t>(A.H.5/1)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0080" y="418654"/>
            <a:ext cx="7772400" cy="562074"/>
          </a:xfrm>
        </p:spPr>
        <p:txBody>
          <a:bodyPr>
            <a:noAutofit/>
          </a:bodyPr>
          <a:lstStyle/>
          <a:p>
            <a:pPr algn="r"/>
            <a:r>
              <a:rPr lang="en-IN" sz="3200" b="1" dirty="0">
                <a:latin typeface="Times New Roman" pitchFamily="18" charset="0"/>
                <a:cs typeface="Times New Roman" pitchFamily="18" charset="0"/>
              </a:rPr>
              <a:t> Continue...</a:t>
            </a:r>
          </a:p>
        </p:txBody>
      </p:sp>
      <p:sp>
        <p:nvSpPr>
          <p:cNvPr id="4" name="Content Placeholder 3"/>
          <p:cNvSpPr>
            <a:spLocks noGrp="1"/>
          </p:cNvSpPr>
          <p:nvPr>
            <p:ph sz="quarter" idx="1"/>
          </p:nvPr>
        </p:nvSpPr>
        <p:spPr>
          <a:xfrm>
            <a:off x="539552" y="1054224"/>
            <a:ext cx="8071048" cy="5255096"/>
          </a:xfrm>
        </p:spPr>
        <p:txBody>
          <a:bodyPr>
            <a:normAutofit/>
          </a:bodyPr>
          <a:lstStyle/>
          <a:p>
            <a:pPr algn="just"/>
            <a:r>
              <a:rPr lang="en-IN" i="1" dirty="0">
                <a:latin typeface="Times New Roman" pitchFamily="18" charset="0"/>
                <a:cs typeface="Times New Roman" pitchFamily="18" charset="0"/>
              </a:rPr>
              <a:t>Shosha-</a:t>
            </a:r>
          </a:p>
          <a:p>
            <a:pPr algn="r">
              <a:buNone/>
            </a:pPr>
            <a:r>
              <a:rPr lang="en-IN" sz="2000" b="1" dirty="0">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संशोषणाद्रसादीनां शोष इत्यभिधीयते |</a:t>
            </a:r>
            <a:r>
              <a:rPr lang="en-US" sz="2000" b="1" dirty="0">
                <a:solidFill>
                  <a:schemeClr val="accent1">
                    <a:lumMod val="60000"/>
                    <a:lumOff val="40000"/>
                  </a:schemeClr>
                </a:solidFill>
                <a:latin typeface="Times New Roman" pitchFamily="18" charset="0"/>
              </a:rPr>
              <a:t>         </a:t>
            </a:r>
            <a:r>
              <a:rPr lang="hi-IN" sz="2000" b="1" dirty="0">
                <a:solidFill>
                  <a:schemeClr val="accent1">
                    <a:lumMod val="60000"/>
                    <a:lumOff val="40000"/>
                  </a:schemeClr>
                </a:solidFill>
                <a:latin typeface="Times New Roman" pitchFamily="18" charset="0"/>
              </a:rPr>
              <a:t>...(सु.उ.४१/४)</a:t>
            </a:r>
            <a:endParaRPr lang="en-IN" sz="2000" b="1" dirty="0">
              <a:solidFill>
                <a:schemeClr val="accent1">
                  <a:lumMod val="60000"/>
                  <a:lumOff val="40000"/>
                </a:schemeClr>
              </a:solidFill>
              <a:latin typeface="Times New Roman" pitchFamily="18" charset="0"/>
              <a:cs typeface="Times New Roman" pitchFamily="18" charset="0"/>
            </a:endParaRPr>
          </a:p>
          <a:p>
            <a:pPr algn="just">
              <a:buNone/>
            </a:pPr>
            <a:r>
              <a:rPr lang="en-IN" sz="2000" b="1" dirty="0">
                <a:latin typeface="Times New Roman" pitchFamily="18" charset="0"/>
                <a:cs typeface="Times New Roman" pitchFamily="18" charset="0"/>
              </a:rPr>
              <a:t> - </a:t>
            </a:r>
            <a:r>
              <a:rPr lang="en-IN" sz="2000" dirty="0">
                <a:latin typeface="Times New Roman" pitchFamily="18" charset="0"/>
                <a:cs typeface="Times New Roman" pitchFamily="18" charset="0"/>
              </a:rPr>
              <a:t>It is disease in which it leads to </a:t>
            </a:r>
            <a:r>
              <a:rPr lang="en-IN" sz="2000" i="1" dirty="0">
                <a:latin typeface="Times New Roman" pitchFamily="18" charset="0"/>
                <a:cs typeface="Times New Roman" pitchFamily="18" charset="0"/>
              </a:rPr>
              <a:t>strotorodha</a:t>
            </a:r>
            <a:r>
              <a:rPr lang="en-IN" sz="2000" dirty="0">
                <a:latin typeface="Times New Roman" pitchFamily="18" charset="0"/>
                <a:cs typeface="Times New Roman" pitchFamily="18" charset="0"/>
              </a:rPr>
              <a:t>  and hampres </a:t>
            </a:r>
            <a:r>
              <a:rPr lang="en-IN" sz="2000" i="1" dirty="0">
                <a:latin typeface="Times New Roman" pitchFamily="18" charset="0"/>
                <a:cs typeface="Times New Roman" pitchFamily="18" charset="0"/>
              </a:rPr>
              <a:t>Prakrita</a:t>
            </a:r>
            <a:r>
              <a:rPr lang="en-IN" sz="2000" dirty="0">
                <a:latin typeface="Times New Roman" pitchFamily="18" charset="0"/>
                <a:cs typeface="Times New Roman" pitchFamily="18" charset="0"/>
              </a:rPr>
              <a:t>   </a:t>
            </a:r>
            <a:r>
              <a:rPr lang="en-IN" sz="2000" i="1" dirty="0">
                <a:latin typeface="Times New Roman" pitchFamily="18" charset="0"/>
                <a:cs typeface="Times New Roman" pitchFamily="18" charset="0"/>
              </a:rPr>
              <a:t>dhatuposhana- krama </a:t>
            </a:r>
            <a:r>
              <a:rPr lang="en-IN" sz="2000" dirty="0">
                <a:latin typeface="Times New Roman" pitchFamily="18" charset="0"/>
                <a:cs typeface="Times New Roman" pitchFamily="18" charset="0"/>
              </a:rPr>
              <a:t>causes</a:t>
            </a:r>
            <a:r>
              <a:rPr lang="en-IN" sz="2000" i="1" dirty="0">
                <a:latin typeface="Times New Roman" pitchFamily="18" charset="0"/>
                <a:cs typeface="Times New Roman" pitchFamily="18" charset="0"/>
              </a:rPr>
              <a:t> Rasaraktadi </a:t>
            </a:r>
            <a:r>
              <a:rPr lang="en-IN" sz="2000" dirty="0">
                <a:latin typeface="Times New Roman" pitchFamily="18" charset="0"/>
                <a:cs typeface="Times New Roman" pitchFamily="18" charset="0"/>
              </a:rPr>
              <a:t>and</a:t>
            </a:r>
            <a:r>
              <a:rPr lang="en-IN" sz="2000" i="1" dirty="0">
                <a:latin typeface="Times New Roman" pitchFamily="18" charset="0"/>
                <a:cs typeface="Times New Roman" pitchFamily="18" charset="0"/>
              </a:rPr>
              <a:t> Apara-oja kshaya </a:t>
            </a:r>
            <a:r>
              <a:rPr lang="en-IN" sz="2000" dirty="0">
                <a:latin typeface="Times New Roman" pitchFamily="18" charset="0"/>
                <a:cs typeface="Times New Roman" pitchFamily="18" charset="0"/>
              </a:rPr>
              <a:t>so  called as </a:t>
            </a:r>
            <a:r>
              <a:rPr lang="en-IN" sz="2000" i="1" dirty="0">
                <a:latin typeface="Times New Roman" pitchFamily="18" charset="0"/>
                <a:cs typeface="Times New Roman" pitchFamily="18" charset="0"/>
              </a:rPr>
              <a:t>Shosha</a:t>
            </a:r>
            <a:r>
              <a:rPr lang="en-IN" sz="2000" dirty="0">
                <a:latin typeface="Times New Roman" pitchFamily="18" charset="0"/>
                <a:cs typeface="Times New Roman" pitchFamily="18" charset="0"/>
              </a:rPr>
              <a:t> i.e. imaciation is major symptom in TB.</a:t>
            </a:r>
            <a:endParaRPr lang="en-IN" sz="2000" b="1" dirty="0">
              <a:latin typeface="Times New Roman" pitchFamily="18" charset="0"/>
              <a:cs typeface="Times New Roman" pitchFamily="18" charset="0"/>
            </a:endParaRPr>
          </a:p>
          <a:p>
            <a:pPr algn="just"/>
            <a:endParaRPr lang="en-IN" dirty="0">
              <a:latin typeface="Times New Roman" pitchFamily="18" charset="0"/>
              <a:cs typeface="Times New Roman" pitchFamily="18" charset="0"/>
            </a:endParaRPr>
          </a:p>
          <a:p>
            <a:pPr algn="just"/>
            <a:r>
              <a:rPr lang="en-IN" i="1" dirty="0">
                <a:latin typeface="Times New Roman" pitchFamily="18" charset="0"/>
                <a:cs typeface="Times New Roman" pitchFamily="18" charset="0"/>
              </a:rPr>
              <a:t>Kshaya-</a:t>
            </a:r>
          </a:p>
          <a:p>
            <a:pPr algn="r">
              <a:buNone/>
            </a:pPr>
            <a:r>
              <a:rPr lang="en-IN" sz="2000" b="1" dirty="0">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क्रियाक्षयकरत्वाच्च क्षय इति उच्च्यते ।....</a:t>
            </a:r>
            <a:r>
              <a:rPr lang="en-US" sz="2000" b="1" dirty="0">
                <a:solidFill>
                  <a:schemeClr val="accent1">
                    <a:lumMod val="60000"/>
                    <a:lumOff val="40000"/>
                  </a:schemeClr>
                </a:solidFill>
                <a:latin typeface="Times New Roman" pitchFamily="18" charset="0"/>
              </a:rPr>
              <a:t>   </a:t>
            </a:r>
            <a:r>
              <a:rPr lang="hi-IN" sz="2000" b="1" dirty="0">
                <a:solidFill>
                  <a:schemeClr val="accent1">
                    <a:lumMod val="60000"/>
                    <a:lumOff val="40000"/>
                  </a:schemeClr>
                </a:solidFill>
                <a:latin typeface="Times New Roman" pitchFamily="18" charset="0"/>
              </a:rPr>
              <a:t>(सु.उ.४१/४)</a:t>
            </a:r>
            <a:endParaRPr lang="en-IN" sz="2000" b="1" dirty="0">
              <a:solidFill>
                <a:schemeClr val="accent1">
                  <a:lumMod val="60000"/>
                  <a:lumOff val="40000"/>
                </a:schemeClr>
              </a:solidFill>
              <a:latin typeface="Times New Roman" pitchFamily="18" charset="0"/>
              <a:cs typeface="Times New Roman" pitchFamily="18" charset="0"/>
            </a:endParaRPr>
          </a:p>
          <a:p>
            <a:pPr algn="just">
              <a:buNone/>
            </a:pPr>
            <a:r>
              <a:rPr lang="en-IN" sz="2000" b="1" dirty="0">
                <a:latin typeface="Times New Roman" pitchFamily="18" charset="0"/>
                <a:cs typeface="Times New Roman" pitchFamily="18" charset="0"/>
              </a:rPr>
              <a:t>                 </a:t>
            </a:r>
          </a:p>
          <a:p>
            <a:pPr algn="just">
              <a:buNone/>
            </a:pPr>
            <a:r>
              <a:rPr lang="en-IN" sz="2000" dirty="0">
                <a:latin typeface="Times New Roman" pitchFamily="18" charset="0"/>
                <a:cs typeface="Times New Roman" pitchFamily="18" charset="0"/>
              </a:rPr>
              <a:t> -  In this pathology leads to reduce </a:t>
            </a:r>
            <a:r>
              <a:rPr lang="en-IN" sz="2000" i="1" dirty="0">
                <a:latin typeface="Times New Roman" pitchFamily="18" charset="0"/>
                <a:cs typeface="Times New Roman" pitchFamily="18" charset="0"/>
              </a:rPr>
              <a:t>Dehabala, Manobala, Agnibala </a:t>
            </a:r>
            <a:r>
              <a:rPr lang="en-IN" sz="2000" dirty="0">
                <a:latin typeface="Times New Roman" pitchFamily="18" charset="0"/>
                <a:cs typeface="Times New Roman" pitchFamily="18" charset="0"/>
              </a:rPr>
              <a:t>which results into </a:t>
            </a:r>
            <a:r>
              <a:rPr lang="en-IN" sz="2000" i="1" dirty="0">
                <a:latin typeface="Times New Roman" pitchFamily="18" charset="0"/>
                <a:cs typeface="Times New Roman" pitchFamily="18" charset="0"/>
              </a:rPr>
              <a:t>Kayika, Manasika, Vachika  Karmakshaya </a:t>
            </a:r>
            <a:r>
              <a:rPr lang="en-IN" sz="2000" dirty="0">
                <a:latin typeface="Times New Roman" pitchFamily="18" charset="0"/>
                <a:cs typeface="Times New Roman" pitchFamily="18" charset="0"/>
              </a:rPr>
              <a:t>i.e. Because it affects immune system.</a:t>
            </a:r>
          </a:p>
          <a:p>
            <a:pPr algn="just">
              <a:buNone/>
            </a:pPr>
            <a:endParaRPr lang="en-IN" sz="18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18654"/>
            <a:ext cx="7772400" cy="562074"/>
          </a:xfrm>
        </p:spPr>
        <p:txBody>
          <a:bodyPr>
            <a:noAutofit/>
          </a:bodyPr>
          <a:lstStyle/>
          <a:p>
            <a:pPr algn="r"/>
            <a:r>
              <a:rPr lang="en-IN" sz="3200" b="1" dirty="0">
                <a:latin typeface="Times New Roman" pitchFamily="18" charset="0"/>
                <a:cs typeface="Times New Roman" pitchFamily="18" charset="0"/>
              </a:rPr>
              <a:t>                                       Continue...</a:t>
            </a:r>
          </a:p>
        </p:txBody>
      </p:sp>
      <p:sp>
        <p:nvSpPr>
          <p:cNvPr id="4" name="Content Placeholder 3"/>
          <p:cNvSpPr>
            <a:spLocks noGrp="1"/>
          </p:cNvSpPr>
          <p:nvPr>
            <p:ph sz="quarter" idx="1"/>
          </p:nvPr>
        </p:nvSpPr>
        <p:spPr>
          <a:xfrm>
            <a:off x="467544" y="1412776"/>
            <a:ext cx="7772400" cy="4933528"/>
          </a:xfrm>
        </p:spPr>
        <p:txBody>
          <a:bodyPr>
            <a:normAutofit lnSpcReduction="10000"/>
          </a:bodyPr>
          <a:lstStyle/>
          <a:p>
            <a:pPr algn="just"/>
            <a:r>
              <a:rPr lang="hi-IN" sz="2000" b="1" dirty="0">
                <a:solidFill>
                  <a:schemeClr val="accent1">
                    <a:lumMod val="60000"/>
                    <a:lumOff val="40000"/>
                  </a:schemeClr>
                </a:solidFill>
                <a:latin typeface="Times New Roman" pitchFamily="18" charset="0"/>
              </a:rPr>
              <a:t>देहौषधक्षयकृते क्षयस्तत्सम्भवाच्च</a:t>
            </a:r>
            <a:r>
              <a:rPr lang="en-US" sz="2000" b="1" dirty="0">
                <a:solidFill>
                  <a:schemeClr val="accent1">
                    <a:lumMod val="60000"/>
                    <a:lumOff val="40000"/>
                  </a:schemeClr>
                </a:solidFill>
                <a:latin typeface="Times New Roman" pitchFamily="18" charset="0"/>
              </a:rPr>
              <a:t> </a:t>
            </a:r>
            <a:r>
              <a:rPr lang="hi-IN" sz="2000" b="1" dirty="0">
                <a:solidFill>
                  <a:schemeClr val="accent1">
                    <a:lumMod val="60000"/>
                    <a:lumOff val="40000"/>
                  </a:schemeClr>
                </a:solidFill>
                <a:latin typeface="Times New Roman" pitchFamily="18" charset="0"/>
              </a:rPr>
              <a:t>स:।</a:t>
            </a:r>
            <a:r>
              <a:rPr lang="en-US" sz="2000" b="1" dirty="0">
                <a:solidFill>
                  <a:schemeClr val="accent1">
                    <a:lumMod val="60000"/>
                    <a:lumOff val="40000"/>
                  </a:schemeClr>
                </a:solidFill>
                <a:latin typeface="Times New Roman" pitchFamily="18" charset="0"/>
              </a:rPr>
              <a:t>   </a:t>
            </a:r>
            <a:r>
              <a:rPr lang="hi-IN" sz="2000" b="1" dirty="0">
                <a:solidFill>
                  <a:schemeClr val="accent1">
                    <a:lumMod val="60000"/>
                    <a:lumOff val="40000"/>
                  </a:schemeClr>
                </a:solidFill>
                <a:latin typeface="Times New Roman" pitchFamily="18" charset="0"/>
              </a:rPr>
              <a:t>....(अ.ह्र्.नि.५/३)</a:t>
            </a:r>
            <a:endParaRPr lang="en-IN" sz="2000" b="1" dirty="0">
              <a:solidFill>
                <a:schemeClr val="accent1">
                  <a:lumMod val="60000"/>
                  <a:lumOff val="40000"/>
                </a:schemeClr>
              </a:solidFill>
              <a:latin typeface="Times New Roman" pitchFamily="18" charset="0"/>
              <a:cs typeface="Times New Roman" pitchFamily="18" charset="0"/>
            </a:endParaRPr>
          </a:p>
          <a:p>
            <a:pPr algn="just">
              <a:lnSpc>
                <a:spcPct val="150000"/>
              </a:lnSpc>
              <a:buNone/>
            </a:pPr>
            <a:r>
              <a:rPr lang="en-IN" sz="2000" dirty="0">
                <a:latin typeface="Times New Roman" pitchFamily="18" charset="0"/>
                <a:cs typeface="Times New Roman" pitchFamily="18" charset="0"/>
              </a:rPr>
              <a:t>   - In this disease said that it also reduces potency of drug</a:t>
            </a:r>
            <a:r>
              <a:rPr lang="hi-IN" sz="2000" dirty="0">
                <a:latin typeface="Times New Roman" pitchFamily="18" charset="0"/>
              </a:rPr>
              <a:t> </a:t>
            </a:r>
            <a:r>
              <a:rPr lang="hi-IN" sz="2000" b="1" dirty="0">
                <a:solidFill>
                  <a:schemeClr val="accent1">
                    <a:lumMod val="60000"/>
                    <a:lumOff val="40000"/>
                  </a:schemeClr>
                </a:solidFill>
                <a:latin typeface="Times New Roman" pitchFamily="18" charset="0"/>
              </a:rPr>
              <a:t>(औषधक्षयकृते)</a:t>
            </a:r>
            <a:r>
              <a:rPr lang="en-IN" sz="2000" dirty="0">
                <a:solidFill>
                  <a:schemeClr val="accent1">
                    <a:lumMod val="60000"/>
                    <a:lumOff val="40000"/>
                  </a:schemeClr>
                </a:solidFill>
                <a:latin typeface="Times New Roman" pitchFamily="18" charset="0"/>
                <a:cs typeface="Times New Roman" pitchFamily="18" charset="0"/>
              </a:rPr>
              <a:t> </a:t>
            </a:r>
            <a:r>
              <a:rPr lang="en-IN" sz="2000" dirty="0">
                <a:latin typeface="Times New Roman" pitchFamily="18" charset="0"/>
                <a:cs typeface="Times New Roman" pitchFamily="18" charset="0"/>
              </a:rPr>
              <a:t>i.e. According to modern science mycobacterium tuberculosis cell wall cover by lipid layer called as </a:t>
            </a:r>
            <a:r>
              <a:rPr lang="en-IN" sz="2000" i="1" dirty="0">
                <a:latin typeface="Times New Roman" pitchFamily="18" charset="0"/>
                <a:cs typeface="Times New Roman" pitchFamily="18" charset="0"/>
              </a:rPr>
              <a:t>Arabinogalactan</a:t>
            </a:r>
            <a:r>
              <a:rPr lang="en-IN" sz="2000" dirty="0">
                <a:latin typeface="Times New Roman" pitchFamily="18" charset="0"/>
                <a:cs typeface="Times New Roman" pitchFamily="18" charset="0"/>
              </a:rPr>
              <a:t> and </a:t>
            </a:r>
            <a:r>
              <a:rPr lang="en-IN" sz="2000" i="1" dirty="0">
                <a:latin typeface="Times New Roman" pitchFamily="18" charset="0"/>
                <a:cs typeface="Times New Roman" pitchFamily="18" charset="0"/>
              </a:rPr>
              <a:t>peptidoglycans</a:t>
            </a:r>
            <a:r>
              <a:rPr lang="en-IN" sz="2000" dirty="0">
                <a:latin typeface="Times New Roman" pitchFamily="18" charset="0"/>
                <a:cs typeface="Times New Roman" pitchFamily="18" charset="0"/>
              </a:rPr>
              <a:t> these reduces cell wall permeability so reduces effect of most antibiotics so need of group of antibiotics also fails to cure TB.</a:t>
            </a:r>
          </a:p>
          <a:p>
            <a:pPr algn="just">
              <a:lnSpc>
                <a:spcPct val="150000"/>
              </a:lnSpc>
              <a:buNone/>
            </a:pPr>
            <a:r>
              <a:rPr lang="en-IN" sz="2000" dirty="0">
                <a:latin typeface="Times New Roman" pitchFamily="18" charset="0"/>
                <a:cs typeface="Times New Roman" pitchFamily="18" charset="0"/>
              </a:rPr>
              <a:t>   - So due to above both factors i.e.  </a:t>
            </a:r>
            <a:r>
              <a:rPr lang="en-IN" sz="2000" i="1" dirty="0">
                <a:latin typeface="Times New Roman" pitchFamily="18" charset="0"/>
                <a:cs typeface="Times New Roman" pitchFamily="18" charset="0"/>
              </a:rPr>
              <a:t>Dehakshaya </a:t>
            </a:r>
            <a:r>
              <a:rPr lang="en-IN" sz="2000" dirty="0">
                <a:latin typeface="Times New Roman" pitchFamily="18" charset="0"/>
                <a:cs typeface="Times New Roman" pitchFamily="18" charset="0"/>
              </a:rPr>
              <a:t>(Reduced immunity) and </a:t>
            </a:r>
            <a:r>
              <a:rPr lang="en-IN" sz="2000" i="1" dirty="0">
                <a:latin typeface="Times New Roman" pitchFamily="18" charset="0"/>
                <a:cs typeface="Times New Roman" pitchFamily="18" charset="0"/>
              </a:rPr>
              <a:t>Aushadhkshaya </a:t>
            </a:r>
            <a:r>
              <a:rPr lang="en-IN" sz="2000" dirty="0">
                <a:latin typeface="Times New Roman" pitchFamily="18" charset="0"/>
                <a:cs typeface="Times New Roman" pitchFamily="18" charset="0"/>
              </a:rPr>
              <a:t>(Failure to kill bacteria) it requires  </a:t>
            </a:r>
            <a:r>
              <a:rPr lang="en-IN" sz="2000" i="1" dirty="0">
                <a:latin typeface="Times New Roman" pitchFamily="18" charset="0"/>
                <a:cs typeface="Times New Roman" pitchFamily="18" charset="0"/>
              </a:rPr>
              <a:t>Shodhana </a:t>
            </a:r>
            <a:r>
              <a:rPr lang="en-IN" sz="2000" dirty="0">
                <a:latin typeface="Times New Roman" pitchFamily="18" charset="0"/>
                <a:cs typeface="Times New Roman" pitchFamily="18" charset="0"/>
              </a:rPr>
              <a:t>and</a:t>
            </a:r>
            <a:r>
              <a:rPr lang="en-IN" sz="2000" i="1" dirty="0">
                <a:latin typeface="Times New Roman" pitchFamily="18" charset="0"/>
                <a:cs typeface="Times New Roman" pitchFamily="18" charset="0"/>
              </a:rPr>
              <a:t> </a:t>
            </a:r>
            <a:r>
              <a:rPr lang="en-IN" sz="2000" dirty="0">
                <a:latin typeface="Times New Roman" pitchFamily="18" charset="0"/>
                <a:cs typeface="Times New Roman" pitchFamily="18" charset="0"/>
              </a:rPr>
              <a:t>group of  antibiotics  for longer duration according to severity or some time these all fail to cure </a:t>
            </a:r>
            <a:r>
              <a:rPr lang="en-IN" sz="2000" i="1" dirty="0">
                <a:latin typeface="Times New Roman" pitchFamily="18" charset="0"/>
                <a:cs typeface="Times New Roman" pitchFamily="18" charset="0"/>
              </a:rPr>
              <a:t>Rajayakshma</a:t>
            </a:r>
            <a:r>
              <a:rPr lang="en-IN" sz="2000" dirty="0">
                <a:latin typeface="Times New Roman" pitchFamily="18" charset="0"/>
                <a:cs typeface="Times New Roman" pitchFamily="18" charset="0"/>
              </a:rPr>
              <a:t> (TB) called DOTS, MDR,XDR etc.</a:t>
            </a:r>
          </a:p>
          <a:p>
            <a:pPr algn="just"/>
            <a:endParaRPr lang="en-IN" sz="2000" b="1" dirty="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072" y="346646"/>
            <a:ext cx="7772400" cy="634082"/>
          </a:xfrm>
        </p:spPr>
        <p:txBody>
          <a:bodyPr>
            <a:normAutofit/>
          </a:bodyPr>
          <a:lstStyle/>
          <a:p>
            <a:pPr algn="r"/>
            <a:r>
              <a:rPr lang="en-IN" sz="3200" b="1" dirty="0">
                <a:latin typeface="Times New Roman" pitchFamily="18" charset="0"/>
                <a:cs typeface="Times New Roman" pitchFamily="18" charset="0"/>
              </a:rPr>
              <a:t>                                       Continue....</a:t>
            </a:r>
          </a:p>
        </p:txBody>
      </p:sp>
      <p:sp>
        <p:nvSpPr>
          <p:cNvPr id="4" name="Content Placeholder 3"/>
          <p:cNvSpPr>
            <a:spLocks noGrp="1"/>
          </p:cNvSpPr>
          <p:nvPr>
            <p:ph sz="quarter" idx="1"/>
          </p:nvPr>
        </p:nvSpPr>
        <p:spPr>
          <a:xfrm>
            <a:off x="472008" y="1449288"/>
            <a:ext cx="7988424" cy="4572000"/>
          </a:xfrm>
        </p:spPr>
        <p:txBody>
          <a:bodyPr/>
          <a:lstStyle/>
          <a:p>
            <a:r>
              <a:rPr lang="en-IN" sz="2400" i="1" dirty="0">
                <a:latin typeface="Times New Roman" pitchFamily="18" charset="0"/>
                <a:cs typeface="Times New Roman" pitchFamily="18" charset="0"/>
              </a:rPr>
              <a:t>Yakshma or Rajayakshma</a:t>
            </a:r>
            <a:r>
              <a:rPr lang="en-IN" sz="2000" i="1" dirty="0">
                <a:latin typeface="Times New Roman" pitchFamily="18" charset="0"/>
                <a:cs typeface="Times New Roman" pitchFamily="18" charset="0"/>
              </a:rPr>
              <a:t>-</a:t>
            </a:r>
          </a:p>
          <a:p>
            <a:pPr>
              <a:buNone/>
            </a:pPr>
            <a:r>
              <a:rPr lang="en-IN" sz="2000" b="1" dirty="0">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यच्च राजा च यक्ष्मा च राजयक्ष्मा ततो मत:। </a:t>
            </a:r>
            <a:r>
              <a:rPr lang="en-US" sz="2000" b="1" dirty="0">
                <a:solidFill>
                  <a:schemeClr val="accent1">
                    <a:lumMod val="60000"/>
                    <a:lumOff val="40000"/>
                  </a:schemeClr>
                </a:solidFill>
                <a:latin typeface="Times New Roman" pitchFamily="18" charset="0"/>
              </a:rPr>
              <a:t>    </a:t>
            </a:r>
            <a:r>
              <a:rPr lang="hi-IN" sz="2000" b="1" dirty="0">
                <a:solidFill>
                  <a:schemeClr val="accent1">
                    <a:lumMod val="60000"/>
                    <a:lumOff val="40000"/>
                  </a:schemeClr>
                </a:solidFill>
                <a:latin typeface="Times New Roman" pitchFamily="18" charset="0"/>
              </a:rPr>
              <a:t>...(अ.ह्र्.नि ५/२)</a:t>
            </a:r>
            <a:endParaRPr lang="en-IN" sz="2000" b="1" dirty="0">
              <a:solidFill>
                <a:schemeClr val="accent1">
                  <a:lumMod val="60000"/>
                  <a:lumOff val="40000"/>
                </a:schemeClr>
              </a:solidFill>
              <a:latin typeface="Times New Roman" pitchFamily="18" charset="0"/>
              <a:cs typeface="Times New Roman" pitchFamily="18" charset="0"/>
            </a:endParaRPr>
          </a:p>
          <a:p>
            <a:pPr>
              <a:buNone/>
            </a:pPr>
            <a:r>
              <a:rPr lang="en-IN" sz="2000" dirty="0">
                <a:latin typeface="Times New Roman" pitchFamily="18" charset="0"/>
                <a:cs typeface="Times New Roman" pitchFamily="18" charset="0"/>
              </a:rPr>
              <a:t>     - As  first affected person is King </a:t>
            </a:r>
            <a:r>
              <a:rPr lang="en-IN" sz="2000" i="1" dirty="0">
                <a:latin typeface="Times New Roman" pitchFamily="18" charset="0"/>
                <a:cs typeface="Times New Roman" pitchFamily="18" charset="0"/>
              </a:rPr>
              <a:t>Chandrama</a:t>
            </a:r>
            <a:r>
              <a:rPr lang="en-IN" sz="2000" dirty="0">
                <a:latin typeface="Times New Roman" pitchFamily="18" charset="0"/>
                <a:cs typeface="Times New Roman" pitchFamily="18" charset="0"/>
              </a:rPr>
              <a:t> so called as </a:t>
            </a:r>
            <a:r>
              <a:rPr lang="en-IN" sz="2000" i="1" dirty="0">
                <a:latin typeface="Times New Roman" pitchFamily="18" charset="0"/>
                <a:cs typeface="Times New Roman" pitchFamily="18" charset="0"/>
              </a:rPr>
              <a:t>Rajayakshma</a:t>
            </a:r>
          </a:p>
          <a:p>
            <a:pPr>
              <a:buNone/>
            </a:pPr>
            <a:endParaRPr lang="en-IN" sz="2000" b="1" i="1" dirty="0">
              <a:latin typeface="Times New Roman" pitchFamily="18" charset="0"/>
              <a:cs typeface="Times New Roman" pitchFamily="18" charset="0"/>
            </a:endParaRPr>
          </a:p>
          <a:p>
            <a:r>
              <a:rPr lang="en-IN" sz="2400" i="1" dirty="0" err="1">
                <a:latin typeface="Times New Roman" pitchFamily="18" charset="0"/>
                <a:cs typeface="Times New Roman" pitchFamily="18" charset="0"/>
              </a:rPr>
              <a:t>Rogaraja</a:t>
            </a:r>
            <a:r>
              <a:rPr lang="en-IN" sz="2000" i="1" dirty="0">
                <a:latin typeface="Times New Roman" pitchFamily="18" charset="0"/>
                <a:cs typeface="Times New Roman" pitchFamily="18" charset="0"/>
              </a:rPr>
              <a:t>-</a:t>
            </a:r>
          </a:p>
          <a:p>
            <a:pPr>
              <a:buNone/>
            </a:pPr>
            <a:r>
              <a:rPr lang="en-IN" sz="2000" dirty="0">
                <a:latin typeface="Times New Roman" pitchFamily="18" charset="0"/>
                <a:cs typeface="Times New Roman" pitchFamily="18" charset="0"/>
              </a:rPr>
              <a:t>     - Disease of king </a:t>
            </a:r>
            <a:r>
              <a:rPr lang="en-IN" sz="2000" i="1" dirty="0">
                <a:latin typeface="Times New Roman" pitchFamily="18" charset="0"/>
                <a:cs typeface="Times New Roman" pitchFamily="18" charset="0"/>
              </a:rPr>
              <a:t>Chandrama</a:t>
            </a:r>
          </a:p>
          <a:p>
            <a:pPr>
              <a:buNone/>
            </a:pPr>
            <a:endParaRPr lang="en-IN" sz="2000" dirty="0">
              <a:latin typeface="Times New Roman" pitchFamily="18" charset="0"/>
              <a:cs typeface="Times New Roman" pitchFamily="18" charset="0"/>
            </a:endParaRPr>
          </a:p>
          <a:p>
            <a:pPr>
              <a:buFont typeface="Wingdings" pitchFamily="2" charset="2"/>
              <a:buChar char="§"/>
            </a:pPr>
            <a:r>
              <a:rPr lang="en-IN" sz="2400" i="1" dirty="0">
                <a:latin typeface="Times New Roman" pitchFamily="18" charset="0"/>
                <a:cs typeface="Times New Roman" pitchFamily="18" charset="0"/>
              </a:rPr>
              <a:t>Rogarat-</a:t>
            </a:r>
            <a:r>
              <a:rPr lang="en-IN" sz="2000" dirty="0">
                <a:latin typeface="Times New Roman" pitchFamily="18" charset="0"/>
                <a:cs typeface="Times New Roman" pitchFamily="18" charset="0"/>
              </a:rPr>
              <a:t> </a:t>
            </a:r>
          </a:p>
          <a:p>
            <a:pPr>
              <a:buNone/>
            </a:pPr>
            <a:r>
              <a:rPr lang="en-IN" sz="2000" dirty="0">
                <a:latin typeface="Times New Roman" pitchFamily="18" charset="0"/>
                <a:cs typeface="Times New Roman" pitchFamily="18" charset="0"/>
              </a:rPr>
              <a:t>      - Having special </a:t>
            </a:r>
            <a:r>
              <a:rPr lang="en-IN" sz="2000" i="1" dirty="0" err="1">
                <a:latin typeface="Times New Roman" pitchFamily="18" charset="0"/>
                <a:cs typeface="Times New Roman" pitchFamily="18" charset="0"/>
              </a:rPr>
              <a:t>Prabhava</a:t>
            </a:r>
            <a:r>
              <a:rPr lang="en-IN" sz="2000" dirty="0">
                <a:latin typeface="Times New Roman" pitchFamily="18" charset="0"/>
                <a:cs typeface="Times New Roman" pitchFamily="18" charset="0"/>
              </a:rPr>
              <a:t> in all diseases</a:t>
            </a:r>
          </a:p>
          <a:p>
            <a:pPr>
              <a:buNone/>
            </a:pPr>
            <a:endParaRPr lang="en-IN"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46646"/>
            <a:ext cx="7772400" cy="634082"/>
          </a:xfrm>
        </p:spPr>
        <p:txBody>
          <a:bodyPr>
            <a:noAutofit/>
          </a:bodyPr>
          <a:lstStyle/>
          <a:p>
            <a:r>
              <a:rPr lang="en-IN" sz="4400" b="1" dirty="0">
                <a:solidFill>
                  <a:schemeClr val="accent2">
                    <a:lumMod val="75000"/>
                  </a:schemeClr>
                </a:solidFill>
                <a:latin typeface="Times New Roman" pitchFamily="18" charset="0"/>
                <a:cs typeface="Times New Roman" pitchFamily="18" charset="0"/>
              </a:rPr>
              <a:t>Nature of </a:t>
            </a:r>
            <a:r>
              <a:rPr lang="en-IN" sz="4400" b="1" i="1" dirty="0">
                <a:solidFill>
                  <a:schemeClr val="accent2">
                    <a:lumMod val="75000"/>
                  </a:schemeClr>
                </a:solidFill>
                <a:latin typeface="Times New Roman" pitchFamily="18" charset="0"/>
                <a:cs typeface="Times New Roman" pitchFamily="18" charset="0"/>
              </a:rPr>
              <a:t>Rajayakshma</a:t>
            </a:r>
          </a:p>
        </p:txBody>
      </p:sp>
      <p:sp>
        <p:nvSpPr>
          <p:cNvPr id="4" name="Content Placeholder 3"/>
          <p:cNvSpPr>
            <a:spLocks noGrp="1"/>
          </p:cNvSpPr>
          <p:nvPr>
            <p:ph sz="quarter" idx="1"/>
          </p:nvPr>
        </p:nvSpPr>
        <p:spPr>
          <a:xfrm>
            <a:off x="467544" y="1268760"/>
            <a:ext cx="7772400" cy="5328592"/>
          </a:xfrm>
        </p:spPr>
        <p:txBody>
          <a:bodyPr>
            <a:noAutofit/>
          </a:bodyPr>
          <a:lstStyle/>
          <a:p>
            <a:r>
              <a:rPr lang="hi-IN" sz="2000" b="1" dirty="0">
                <a:solidFill>
                  <a:schemeClr val="accent1">
                    <a:lumMod val="60000"/>
                    <a:lumOff val="40000"/>
                  </a:schemeClr>
                </a:solidFill>
                <a:latin typeface="Times New Roman" pitchFamily="18" charset="0"/>
              </a:rPr>
              <a:t>राजयक्ष्मा रोगसमुहानां....। </a:t>
            </a:r>
            <a:r>
              <a:rPr lang="en-US" sz="2000" b="1" dirty="0">
                <a:solidFill>
                  <a:schemeClr val="accent1">
                    <a:lumMod val="60000"/>
                    <a:lumOff val="40000"/>
                  </a:schemeClr>
                </a:solidFill>
                <a:latin typeface="Times New Roman" pitchFamily="18" charset="0"/>
              </a:rPr>
              <a:t>    </a:t>
            </a:r>
            <a:r>
              <a:rPr lang="en-IN" sz="2000" b="1" dirty="0">
                <a:solidFill>
                  <a:schemeClr val="accent1">
                    <a:lumMod val="60000"/>
                    <a:lumOff val="40000"/>
                  </a:schemeClr>
                </a:solidFill>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(च.सु.२५/४०)</a:t>
            </a:r>
            <a:endParaRPr lang="en-IN" sz="2000" b="1" dirty="0">
              <a:solidFill>
                <a:schemeClr val="accent1">
                  <a:lumMod val="60000"/>
                  <a:lumOff val="40000"/>
                </a:schemeClr>
              </a:solidFill>
              <a:latin typeface="Times New Roman" pitchFamily="18" charset="0"/>
              <a:cs typeface="Times New Roman" pitchFamily="18" charset="0"/>
            </a:endParaRPr>
          </a:p>
          <a:p>
            <a:pPr algn="just">
              <a:buNone/>
            </a:pPr>
            <a:r>
              <a:rPr lang="en-IN" sz="2000" dirty="0">
                <a:latin typeface="Times New Roman" pitchFamily="18" charset="0"/>
                <a:cs typeface="Times New Roman" pitchFamily="18" charset="0"/>
              </a:rPr>
              <a:t>   - Actually itself having group of diseases </a:t>
            </a:r>
            <a:r>
              <a:rPr lang="en-IN" sz="2000" i="1" dirty="0">
                <a:latin typeface="Times New Roman" pitchFamily="18" charset="0"/>
                <a:cs typeface="Times New Roman" pitchFamily="18" charset="0"/>
              </a:rPr>
              <a:t>i.e. Jwara, Kasa, </a:t>
            </a:r>
            <a:r>
              <a:rPr lang="en-IN" sz="2000" i="1" dirty="0" err="1">
                <a:latin typeface="Times New Roman" pitchFamily="18" charset="0"/>
                <a:cs typeface="Times New Roman" pitchFamily="18" charset="0"/>
              </a:rPr>
              <a:t>Atisara</a:t>
            </a:r>
            <a:r>
              <a:rPr lang="en-IN" sz="2000" i="1" dirty="0">
                <a:latin typeface="Times New Roman" pitchFamily="18" charset="0"/>
                <a:cs typeface="Times New Roman" pitchFamily="18" charset="0"/>
              </a:rPr>
              <a:t> </a:t>
            </a:r>
            <a:r>
              <a:rPr lang="en-IN" sz="2000" dirty="0">
                <a:latin typeface="Times New Roman" pitchFamily="18" charset="0"/>
                <a:cs typeface="Times New Roman" pitchFamily="18" charset="0"/>
              </a:rPr>
              <a:t>etc. In </a:t>
            </a:r>
            <a:r>
              <a:rPr lang="en-IN" sz="2000" i="1" dirty="0">
                <a:latin typeface="Times New Roman" pitchFamily="18" charset="0"/>
                <a:cs typeface="Times New Roman" pitchFamily="18" charset="0"/>
              </a:rPr>
              <a:t>Ayurveda</a:t>
            </a:r>
            <a:r>
              <a:rPr lang="en-IN" sz="2000" dirty="0">
                <a:latin typeface="Times New Roman" pitchFamily="18" charset="0"/>
                <a:cs typeface="Times New Roman" pitchFamily="18" charset="0"/>
              </a:rPr>
              <a:t> literature the symptoms mentioned in </a:t>
            </a:r>
            <a:r>
              <a:rPr lang="en-IN" sz="2000" i="1" dirty="0">
                <a:latin typeface="Times New Roman" pitchFamily="18" charset="0"/>
                <a:cs typeface="Times New Roman" pitchFamily="18" charset="0"/>
              </a:rPr>
              <a:t>Rajayakshma</a:t>
            </a:r>
            <a:r>
              <a:rPr lang="en-IN" sz="2000" dirty="0">
                <a:latin typeface="Times New Roman" pitchFamily="18" charset="0"/>
                <a:cs typeface="Times New Roman" pitchFamily="18" charset="0"/>
              </a:rPr>
              <a:t> are individually mentioned as a whole disease so it is called as </a:t>
            </a:r>
            <a:r>
              <a:rPr lang="en-IN" sz="2000" i="1" dirty="0">
                <a:latin typeface="Times New Roman" pitchFamily="18" charset="0"/>
                <a:cs typeface="Times New Roman" pitchFamily="18" charset="0"/>
              </a:rPr>
              <a:t>Rogasamuha</a:t>
            </a:r>
            <a:r>
              <a:rPr lang="en-IN" sz="2000" dirty="0">
                <a:latin typeface="Times New Roman" pitchFamily="18" charset="0"/>
                <a:cs typeface="Times New Roman" pitchFamily="18" charset="0"/>
              </a:rPr>
              <a:t>.</a:t>
            </a:r>
          </a:p>
          <a:p>
            <a:pPr algn="just">
              <a:buNone/>
            </a:pPr>
            <a:endParaRPr lang="en-IN" sz="2000" dirty="0">
              <a:latin typeface="Times New Roman" pitchFamily="18" charset="0"/>
              <a:cs typeface="Times New Roman" pitchFamily="18" charset="0"/>
            </a:endParaRPr>
          </a:p>
          <a:p>
            <a:r>
              <a:rPr lang="hi-IN" sz="2000" b="1" dirty="0">
                <a:solidFill>
                  <a:schemeClr val="accent1">
                    <a:lumMod val="60000"/>
                    <a:lumOff val="40000"/>
                  </a:schemeClr>
                </a:solidFill>
                <a:latin typeface="Times New Roman" pitchFamily="18" charset="0"/>
              </a:rPr>
              <a:t>अनेकरोगानुगतो बहुरोगपुरोगम: ।</a:t>
            </a:r>
          </a:p>
          <a:p>
            <a:pPr>
              <a:buNone/>
            </a:pPr>
            <a:r>
              <a:rPr lang="en-IN" sz="2000" b="1" dirty="0">
                <a:solidFill>
                  <a:schemeClr val="accent1">
                    <a:lumMod val="60000"/>
                    <a:lumOff val="40000"/>
                  </a:schemeClr>
                </a:solidFill>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दुर्विज्ञेय दुर्निवार: शोषो व्याधिर्महाबल: ॥ </a:t>
            </a:r>
            <a:r>
              <a:rPr lang="en-IN" sz="2000" b="1" dirty="0">
                <a:solidFill>
                  <a:schemeClr val="accent1">
                    <a:lumMod val="60000"/>
                    <a:lumOff val="40000"/>
                  </a:schemeClr>
                </a:solidFill>
                <a:latin typeface="Times New Roman" pitchFamily="18" charset="0"/>
                <a:cs typeface="Times New Roman" pitchFamily="18" charset="0"/>
              </a:rPr>
              <a:t>......     </a:t>
            </a:r>
            <a:r>
              <a:rPr lang="hi-IN" sz="2000" b="1" dirty="0">
                <a:solidFill>
                  <a:schemeClr val="accent1">
                    <a:lumMod val="60000"/>
                    <a:lumOff val="40000"/>
                  </a:schemeClr>
                </a:solidFill>
                <a:latin typeface="Times New Roman" pitchFamily="18" charset="0"/>
              </a:rPr>
              <a:t>(सु.उ.४१/३)</a:t>
            </a:r>
            <a:endParaRPr lang="en-IN" sz="2000" b="1" dirty="0">
              <a:solidFill>
                <a:schemeClr val="accent1">
                  <a:lumMod val="60000"/>
                  <a:lumOff val="40000"/>
                </a:schemeClr>
              </a:solidFill>
              <a:latin typeface="Times New Roman" pitchFamily="18" charset="0"/>
              <a:cs typeface="Times New Roman" pitchFamily="18" charset="0"/>
            </a:endParaRPr>
          </a:p>
          <a:p>
            <a:pPr>
              <a:buNone/>
            </a:pPr>
            <a:endParaRPr lang="en-IN" sz="2000" b="1" dirty="0">
              <a:latin typeface="Times New Roman" pitchFamily="18" charset="0"/>
              <a:cs typeface="Times New Roman" pitchFamily="18" charset="0"/>
            </a:endParaRPr>
          </a:p>
          <a:p>
            <a:pPr>
              <a:buNone/>
            </a:pPr>
            <a:endParaRPr lang="en-IN" sz="2000" b="1" dirty="0">
              <a:latin typeface="Times New Roman" pitchFamily="18" charset="0"/>
              <a:cs typeface="Times New Roman" pitchFamily="18" charset="0"/>
            </a:endParaRPr>
          </a:p>
          <a:p>
            <a:pPr algn="just">
              <a:buNone/>
            </a:pPr>
            <a:r>
              <a:rPr lang="en-IN" sz="2000" b="1" dirty="0">
                <a:latin typeface="Times New Roman" pitchFamily="18" charset="0"/>
                <a:cs typeface="Times New Roman" pitchFamily="18" charset="0"/>
              </a:rPr>
              <a:t>1. </a:t>
            </a:r>
            <a:r>
              <a:rPr lang="hi-IN" sz="2000" b="1" dirty="0">
                <a:solidFill>
                  <a:schemeClr val="accent1">
                    <a:lumMod val="60000"/>
                    <a:lumOff val="40000"/>
                  </a:schemeClr>
                </a:solidFill>
                <a:latin typeface="Times New Roman" pitchFamily="18" charset="0"/>
              </a:rPr>
              <a:t>अनेकरोगानुगतो</a:t>
            </a:r>
            <a:r>
              <a:rPr lang="en-IN" sz="2000" dirty="0">
                <a:solidFill>
                  <a:schemeClr val="accent1">
                    <a:lumMod val="60000"/>
                    <a:lumOff val="40000"/>
                  </a:schemeClr>
                </a:solidFill>
                <a:latin typeface="Times New Roman" pitchFamily="18" charset="0"/>
                <a:cs typeface="Times New Roman" pitchFamily="18" charset="0"/>
              </a:rPr>
              <a:t>-</a:t>
            </a:r>
            <a:r>
              <a:rPr lang="en-IN" sz="2000" b="1" dirty="0">
                <a:solidFill>
                  <a:schemeClr val="accent1">
                    <a:lumMod val="60000"/>
                    <a:lumOff val="40000"/>
                  </a:schemeClr>
                </a:solidFill>
                <a:latin typeface="Times New Roman" pitchFamily="18" charset="0"/>
                <a:cs typeface="Times New Roman" pitchFamily="18" charset="0"/>
              </a:rPr>
              <a:t> </a:t>
            </a:r>
            <a:r>
              <a:rPr lang="en-IN" sz="2000" dirty="0">
                <a:latin typeface="Times New Roman" pitchFamily="18" charset="0"/>
                <a:cs typeface="Times New Roman" pitchFamily="18" charset="0"/>
              </a:rPr>
              <a:t>It means that in the form of upadrava many diseases can occur  or as a complication it can develop in many diseases i.e. In Immunocompramised state like HIV, Corticosteroid therapy, post organ transplant, DM, Malnutrition, Chronic renal failure.......(API textbook of medicine 9</a:t>
            </a:r>
            <a:r>
              <a:rPr lang="en-IN" sz="2000" baseline="30000" dirty="0">
                <a:latin typeface="Times New Roman" pitchFamily="18" charset="0"/>
                <a:cs typeface="Times New Roman" pitchFamily="18" charset="0"/>
              </a:rPr>
              <a:t>th</a:t>
            </a:r>
            <a:r>
              <a:rPr lang="en-IN" sz="2000" dirty="0">
                <a:latin typeface="Times New Roman" pitchFamily="18" charset="0"/>
                <a:cs typeface="Times New Roman" pitchFamily="18" charset="0"/>
              </a:rPr>
              <a:t> Edition page 1735)</a:t>
            </a:r>
            <a:endParaRPr lang="en-IN" sz="2000" b="1" dirty="0">
              <a:latin typeface="Times New Roman" pitchFamily="18" charset="0"/>
              <a:cs typeface="Times New Roman" pitchFamily="18" charset="0"/>
            </a:endParaRPr>
          </a:p>
          <a:p>
            <a:pPr algn="just">
              <a:buNone/>
            </a:pPr>
            <a:endParaRPr lang="en-IN" sz="2000" dirty="0">
              <a:latin typeface="Times New Roman" pitchFamily="18" charset="0"/>
              <a:cs typeface="Times New Roman" pitchFamily="18" charset="0"/>
            </a:endParaRPr>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2467</Words>
  <Application>Microsoft Office PowerPoint</Application>
  <PresentationFormat>On-screen Show (4:3)</PresentationFormat>
  <Paragraphs>260</Paragraphs>
  <Slides>33</Slides>
  <Notes>1</Notes>
  <HiddenSlides>0</HiddenSlides>
  <MMClips>0</MMClips>
  <ScaleCrop>false</ScaleCrop>
  <HeadingPairs>
    <vt:vector size="4" baseType="variant">
      <vt:variant>
        <vt:lpstr>Theme</vt:lpstr>
      </vt:variant>
      <vt:variant>
        <vt:i4>2</vt:i4>
      </vt:variant>
      <vt:variant>
        <vt:lpstr>Slide Titles</vt:lpstr>
      </vt:variant>
      <vt:variant>
        <vt:i4>33</vt:i4>
      </vt:variant>
    </vt:vector>
  </HeadingPairs>
  <TitlesOfParts>
    <vt:vector size="35" baseType="lpstr">
      <vt:lpstr>Office Theme</vt:lpstr>
      <vt:lpstr>Equity</vt:lpstr>
      <vt:lpstr>Lecture - 15</vt:lpstr>
      <vt:lpstr>AYURVEDIC ASPECT OF  PULMONARY TUBERCULOSIS</vt:lpstr>
      <vt:lpstr>Introduction</vt:lpstr>
      <vt:lpstr>                                         Continue...</vt:lpstr>
      <vt:lpstr>Rajayakshma- Synonyms</vt:lpstr>
      <vt:lpstr> Continue...</vt:lpstr>
      <vt:lpstr>                                       Continue...</vt:lpstr>
      <vt:lpstr>                                       Continue....</vt:lpstr>
      <vt:lpstr>Nature of Rajayakshma</vt:lpstr>
      <vt:lpstr>                                                            Continue…</vt:lpstr>
      <vt:lpstr>Mode of transmission</vt:lpstr>
      <vt:lpstr>                                                            Continue…</vt:lpstr>
      <vt:lpstr>Etiology</vt:lpstr>
      <vt:lpstr>                     Continue…</vt:lpstr>
      <vt:lpstr>                                              Continue…</vt:lpstr>
      <vt:lpstr>Predormal Symptoms</vt:lpstr>
      <vt:lpstr>Pathogenesis</vt:lpstr>
      <vt:lpstr>PowerPoint Presentation</vt:lpstr>
      <vt:lpstr>PowerPoint Presentation</vt:lpstr>
      <vt:lpstr>                                            Continue...</vt:lpstr>
      <vt:lpstr>PowerPoint Presentation</vt:lpstr>
      <vt:lpstr>Types</vt:lpstr>
      <vt:lpstr>PowerPoint Presentation</vt:lpstr>
      <vt:lpstr>Trirupa</vt:lpstr>
      <vt:lpstr>Shadarupa</vt:lpstr>
      <vt:lpstr>Ekadasha-rupa</vt:lpstr>
      <vt:lpstr>Chikitsa</vt:lpstr>
      <vt:lpstr>Prevention from transmission</vt:lpstr>
      <vt:lpstr>PowerPoint Presentation</vt:lpstr>
      <vt:lpstr>Shodana Chikitsa</vt:lpstr>
      <vt:lpstr>Shamana Chikitsa</vt:lpstr>
      <vt:lpstr>Pathya</vt:lpstr>
      <vt:lpstr>PowerPoint Presentation</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- 14</dc:title>
  <dc:creator>shagufta</dc:creator>
  <cp:lastModifiedBy>Parth Malhotra</cp:lastModifiedBy>
  <cp:revision>8</cp:revision>
  <dcterms:created xsi:type="dcterms:W3CDTF">2020-04-16T04:38:12Z</dcterms:created>
  <dcterms:modified xsi:type="dcterms:W3CDTF">2024-06-26T12:55:21Z</dcterms:modified>
</cp:coreProperties>
</file>