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23F0AD-4096-4E22-B27A-17849A465521}" type="datetimeFigureOut">
              <a:rPr lang="en-IN" smtClean="0"/>
              <a:t>05-07-2021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260905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23F0AD-4096-4E22-B27A-17849A465521}" type="datetimeFigureOut">
              <a:rPr lang="en-IN" smtClean="0"/>
              <a:t>05-07-2021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108927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23F0AD-4096-4E22-B27A-17849A465521}" type="datetimeFigureOut">
              <a:rPr lang="en-IN" smtClean="0"/>
              <a:t>05-07-2021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180361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23F0AD-4096-4E22-B27A-17849A465521}" type="datetimeFigureOut">
              <a:rPr lang="en-IN" smtClean="0"/>
              <a:t>05-07-2021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3990418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23F0AD-4096-4E22-B27A-17849A465521}" type="datetimeFigureOut">
              <a:rPr lang="en-IN" smtClean="0"/>
              <a:t>05-07-2021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12074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23F0AD-4096-4E22-B27A-17849A465521}" type="datetimeFigureOut">
              <a:rPr lang="en-IN" smtClean="0"/>
              <a:t>05-07-2021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2738576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23F0AD-4096-4E22-B27A-17849A465521}" type="datetimeFigureOut">
              <a:rPr lang="en-IN" smtClean="0"/>
              <a:t>05-07-2021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3967058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23F0AD-4096-4E22-B27A-17849A465521}" type="datetimeFigureOut">
              <a:rPr lang="en-IN" smtClean="0"/>
              <a:t>05-07-2021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244596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3F0AD-4096-4E22-B27A-17849A465521}" type="datetimeFigureOut">
              <a:rPr lang="en-IN" smtClean="0"/>
              <a:t>05-07-2021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289902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23F0AD-4096-4E22-B27A-17849A465521}" type="datetimeFigureOut">
              <a:rPr lang="en-IN" smtClean="0"/>
              <a:t>05-07-2021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68778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23F0AD-4096-4E22-B27A-17849A465521}" type="datetimeFigureOut">
              <a:rPr lang="en-IN" smtClean="0"/>
              <a:t>05-07-2021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50DEA7-0870-4048-8C35-91FBEC344F1C}" type="slidenum">
              <a:rPr lang="en-IN" smtClean="0"/>
              <a:t>‹#›</a:t>
            </a:fld>
            <a:endParaRPr lang="en-IN"/>
          </a:p>
        </p:txBody>
      </p:sp>
    </p:spTree>
    <p:extLst>
      <p:ext uri="{BB962C8B-B14F-4D97-AF65-F5344CB8AC3E}">
        <p14:creationId xmlns:p14="http://schemas.microsoft.com/office/powerpoint/2010/main" val="180703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3F0AD-4096-4E22-B27A-17849A465521}" type="datetimeFigureOut">
              <a:rPr lang="en-IN" smtClean="0"/>
              <a:t>05-07-2021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0DEA7-0870-4048-8C35-91FBEC344F1C}" type="slidenum">
              <a:rPr lang="en-IN" smtClean="0"/>
              <a:t>‹#›</a:t>
            </a:fld>
            <a:endParaRPr lang="en-IN"/>
          </a:p>
        </p:txBody>
      </p:sp>
    </p:spTree>
    <p:extLst>
      <p:ext uri="{BB962C8B-B14F-4D97-AF65-F5344CB8AC3E}">
        <p14:creationId xmlns:p14="http://schemas.microsoft.com/office/powerpoint/2010/main" val="20610833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15155"/>
            <a:ext cx="12071797" cy="2387600"/>
          </a:xfrm>
        </p:spPr>
        <p:txBody>
          <a:bodyPr>
            <a:normAutofit/>
          </a:bodyPr>
          <a:lstStyle/>
          <a:p>
            <a:r>
              <a:rPr lang="en-IN" sz="5400" b="1" dirty="0" smtClean="0">
                <a:solidFill>
                  <a:srgbClr val="FF0000"/>
                </a:solidFill>
              </a:rPr>
              <a:t>POSTPARTUM HAEMORRHAGE(PPH)</a:t>
            </a:r>
            <a:r>
              <a:rPr lang="en-IN" sz="4800" dirty="0">
                <a:solidFill>
                  <a:srgbClr val="FF0000"/>
                </a:solidFill>
              </a:rPr>
              <a:t/>
            </a:r>
            <a:br>
              <a:rPr lang="en-IN" sz="4800" dirty="0">
                <a:solidFill>
                  <a:srgbClr val="FF0000"/>
                </a:solidFill>
              </a:rPr>
            </a:br>
            <a:r>
              <a:rPr lang="en-IN" sz="4800" b="1" dirty="0" smtClean="0">
                <a:solidFill>
                  <a:srgbClr val="FFC000"/>
                </a:solidFill>
              </a:rPr>
              <a:t>(PRAVOTTAR RAKTA SRAVA )</a:t>
            </a:r>
            <a:endParaRPr lang="en-IN" sz="4800" b="1" dirty="0">
              <a:solidFill>
                <a:srgbClr val="FFC000"/>
              </a:solidFill>
            </a:endParaRPr>
          </a:p>
        </p:txBody>
      </p:sp>
      <p:sp>
        <p:nvSpPr>
          <p:cNvPr id="3" name="Subtitle 2"/>
          <p:cNvSpPr>
            <a:spLocks noGrp="1"/>
          </p:cNvSpPr>
          <p:nvPr>
            <p:ph type="subTitle" idx="1"/>
          </p:nvPr>
        </p:nvSpPr>
        <p:spPr>
          <a:xfrm>
            <a:off x="2193702" y="4413406"/>
            <a:ext cx="10668000" cy="3133613"/>
          </a:xfrm>
        </p:spPr>
        <p:txBody>
          <a:bodyPr/>
          <a:lstStyle/>
          <a:p>
            <a:r>
              <a:rPr lang="en-IN" sz="5400" b="1" dirty="0" smtClean="0">
                <a:solidFill>
                  <a:srgbClr val="00B0F0"/>
                </a:solidFill>
              </a:rPr>
              <a:t>Dr </a:t>
            </a:r>
            <a:r>
              <a:rPr lang="en-IN" sz="5400" b="1" dirty="0" err="1" smtClean="0">
                <a:solidFill>
                  <a:srgbClr val="00B0F0"/>
                </a:solidFill>
              </a:rPr>
              <a:t>Trupti</a:t>
            </a:r>
            <a:r>
              <a:rPr lang="en-IN" sz="5400" b="1" dirty="0" smtClean="0">
                <a:solidFill>
                  <a:srgbClr val="00B0F0"/>
                </a:solidFill>
              </a:rPr>
              <a:t> Acharya </a:t>
            </a:r>
          </a:p>
          <a:p>
            <a:r>
              <a:rPr lang="en-IN" dirty="0" smtClean="0">
                <a:solidFill>
                  <a:schemeClr val="accent4">
                    <a:lumMod val="75000"/>
                  </a:schemeClr>
                </a:solidFill>
              </a:rPr>
              <a:t>                                               </a:t>
            </a:r>
            <a:r>
              <a:rPr lang="en-IN" sz="4400" b="1" dirty="0">
                <a:solidFill>
                  <a:schemeClr val="accent4">
                    <a:lumMod val="75000"/>
                  </a:schemeClr>
                </a:solidFill>
              </a:rPr>
              <a:t>(</a:t>
            </a:r>
            <a:r>
              <a:rPr lang="en-IN" sz="4400" b="1" dirty="0" smtClean="0">
                <a:solidFill>
                  <a:schemeClr val="accent4">
                    <a:lumMod val="75000"/>
                  </a:schemeClr>
                </a:solidFill>
              </a:rPr>
              <a:t> Professor ) </a:t>
            </a:r>
            <a:endParaRPr lang="en-IN" sz="4400" b="1" dirty="0" smtClean="0">
              <a:solidFill>
                <a:schemeClr val="accent4">
                  <a:lumMod val="75000"/>
                </a:schemeClr>
              </a:solidFill>
            </a:endParaRPr>
          </a:p>
          <a:p>
            <a:r>
              <a:rPr lang="en-IN" sz="4400" b="1" dirty="0" err="1" smtClean="0">
                <a:solidFill>
                  <a:schemeClr val="accent4">
                    <a:lumMod val="75000"/>
                  </a:schemeClr>
                </a:solidFill>
              </a:rPr>
              <a:t>Deptt</a:t>
            </a:r>
            <a:r>
              <a:rPr lang="en-IN" sz="4400" b="1" dirty="0" smtClean="0">
                <a:solidFill>
                  <a:schemeClr val="accent4">
                    <a:lumMod val="75000"/>
                  </a:schemeClr>
                </a:solidFill>
              </a:rPr>
              <a:t> – </a:t>
            </a:r>
            <a:r>
              <a:rPr lang="en-IN" sz="4400" b="1" dirty="0" err="1" smtClean="0">
                <a:solidFill>
                  <a:schemeClr val="accent4">
                    <a:lumMod val="75000"/>
                  </a:schemeClr>
                </a:solidFill>
              </a:rPr>
              <a:t>Prasuti</a:t>
            </a:r>
            <a:r>
              <a:rPr lang="en-IN" sz="4400" b="1" dirty="0" smtClean="0">
                <a:solidFill>
                  <a:schemeClr val="accent4">
                    <a:lumMod val="75000"/>
                  </a:schemeClr>
                </a:solidFill>
              </a:rPr>
              <a:t> </a:t>
            </a:r>
            <a:r>
              <a:rPr lang="en-IN" sz="4400" b="1" dirty="0" err="1" smtClean="0">
                <a:solidFill>
                  <a:schemeClr val="accent4">
                    <a:lumMod val="75000"/>
                  </a:schemeClr>
                </a:solidFill>
              </a:rPr>
              <a:t>Tantra</a:t>
            </a:r>
            <a:r>
              <a:rPr lang="en-IN" sz="4400" b="1" dirty="0" smtClean="0">
                <a:solidFill>
                  <a:schemeClr val="accent4">
                    <a:lumMod val="75000"/>
                  </a:schemeClr>
                </a:solidFill>
              </a:rPr>
              <a:t> </a:t>
            </a:r>
            <a:r>
              <a:rPr lang="en-IN" sz="4400" b="1" dirty="0" err="1" smtClean="0">
                <a:solidFill>
                  <a:schemeClr val="accent4">
                    <a:lumMod val="75000"/>
                  </a:schemeClr>
                </a:solidFill>
              </a:rPr>
              <a:t>evam</a:t>
            </a:r>
            <a:r>
              <a:rPr lang="en-IN" sz="4400" b="1" dirty="0" smtClean="0">
                <a:solidFill>
                  <a:schemeClr val="accent4">
                    <a:lumMod val="75000"/>
                  </a:schemeClr>
                </a:solidFill>
              </a:rPr>
              <a:t> </a:t>
            </a:r>
            <a:r>
              <a:rPr lang="en-IN" sz="4400" b="1" dirty="0" err="1" smtClean="0">
                <a:solidFill>
                  <a:schemeClr val="accent4">
                    <a:lumMod val="75000"/>
                  </a:schemeClr>
                </a:solidFill>
              </a:rPr>
              <a:t>Stree</a:t>
            </a:r>
            <a:r>
              <a:rPr lang="en-IN" sz="4400" b="1" dirty="0" smtClean="0">
                <a:solidFill>
                  <a:schemeClr val="accent4">
                    <a:lumMod val="75000"/>
                  </a:schemeClr>
                </a:solidFill>
              </a:rPr>
              <a:t> </a:t>
            </a:r>
            <a:r>
              <a:rPr lang="en-IN" sz="4400" b="1" dirty="0" err="1" smtClean="0">
                <a:solidFill>
                  <a:schemeClr val="accent4">
                    <a:lumMod val="75000"/>
                  </a:schemeClr>
                </a:solidFill>
              </a:rPr>
              <a:t>Rog</a:t>
            </a:r>
            <a:r>
              <a:rPr lang="en-IN" sz="4400" b="1" dirty="0" smtClean="0">
                <a:solidFill>
                  <a:schemeClr val="accent4">
                    <a:lumMod val="75000"/>
                  </a:schemeClr>
                </a:solidFill>
              </a:rPr>
              <a:t> </a:t>
            </a:r>
            <a:endParaRPr lang="en-IN" sz="4400" b="1" dirty="0">
              <a:solidFill>
                <a:schemeClr val="accent4">
                  <a:lumMod val="75000"/>
                </a:schemeClr>
              </a:solidFill>
            </a:endParaRPr>
          </a:p>
        </p:txBody>
      </p:sp>
      <p:cxnSp>
        <p:nvCxnSpPr>
          <p:cNvPr id="6" name="Straight Connector 5"/>
          <p:cNvCxnSpPr/>
          <p:nvPr/>
        </p:nvCxnSpPr>
        <p:spPr>
          <a:xfrm>
            <a:off x="1184856" y="1872445"/>
            <a:ext cx="1023870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3113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7303"/>
            <a:ext cx="12067504" cy="1325563"/>
          </a:xfrm>
        </p:spPr>
        <p:txBody>
          <a:bodyPr/>
          <a:lstStyle/>
          <a:p>
            <a:r>
              <a:rPr lang="en-IN" dirty="0" smtClean="0"/>
              <a:t>                    </a:t>
            </a:r>
            <a:r>
              <a:rPr lang="en-IN" sz="4800" b="1" u="sng" dirty="0" smtClean="0">
                <a:solidFill>
                  <a:srgbClr val="00B050"/>
                </a:solidFill>
              </a:rPr>
              <a:t>Management of true PPH :-</a:t>
            </a:r>
            <a:endParaRPr lang="en-IN" sz="4800" b="1" u="sng" dirty="0">
              <a:solidFill>
                <a:srgbClr val="00B050"/>
              </a:solidFill>
            </a:endParaRPr>
          </a:p>
        </p:txBody>
      </p:sp>
      <p:sp>
        <p:nvSpPr>
          <p:cNvPr id="3" name="Content Placeholder 2"/>
          <p:cNvSpPr>
            <a:spLocks noGrp="1"/>
          </p:cNvSpPr>
          <p:nvPr>
            <p:ph idx="1"/>
          </p:nvPr>
        </p:nvSpPr>
        <p:spPr>
          <a:xfrm>
            <a:off x="26830" y="705162"/>
            <a:ext cx="12165169" cy="6152837"/>
          </a:xfrm>
        </p:spPr>
        <p:txBody>
          <a:bodyPr>
            <a:normAutofit/>
          </a:bodyPr>
          <a:lstStyle/>
          <a:p>
            <a:r>
              <a:rPr lang="en-IN" sz="3200" dirty="0" smtClean="0"/>
              <a:t>To diagnose the cause of bleeding ; Atonic / Traumatic .</a:t>
            </a:r>
          </a:p>
          <a:p>
            <a:r>
              <a:rPr lang="en-IN" sz="3200" dirty="0" smtClean="0"/>
              <a:t>To take prompt  &amp; effective measures to control bleeding .            </a:t>
            </a:r>
            <a:r>
              <a:rPr lang="en-IN" sz="3200" b="1" dirty="0" smtClean="0">
                <a:solidFill>
                  <a:srgbClr val="FFFF00"/>
                </a:solidFill>
              </a:rPr>
              <a:t>(9)</a:t>
            </a:r>
          </a:p>
          <a:p>
            <a:r>
              <a:rPr lang="en-IN" sz="3200" dirty="0" smtClean="0"/>
              <a:t>To correct Hypovolaemia ( decreased volume of circulating blood in the body) .</a:t>
            </a:r>
          </a:p>
          <a:p>
            <a:pPr marL="0" indent="0">
              <a:buNone/>
            </a:pPr>
            <a:r>
              <a:rPr lang="en-IN" sz="4300" b="1" u="sng" dirty="0" smtClean="0">
                <a:solidFill>
                  <a:srgbClr val="FFC000"/>
                </a:solidFill>
              </a:rPr>
              <a:t>Immediate measures :-</a:t>
            </a:r>
          </a:p>
          <a:p>
            <a:r>
              <a:rPr lang="en-IN" sz="3200" dirty="0" smtClean="0"/>
              <a:t>Call for extra help .</a:t>
            </a:r>
          </a:p>
          <a:p>
            <a:r>
              <a:rPr lang="en-IN" sz="3200" dirty="0" smtClean="0"/>
              <a:t>Commence IV line with a wide bone cannula .</a:t>
            </a:r>
          </a:p>
          <a:p>
            <a:r>
              <a:rPr lang="en-IN" sz="3200" dirty="0" smtClean="0"/>
              <a:t>Send blood for cross matching &amp; ask for 2 units of blood .</a:t>
            </a:r>
          </a:p>
          <a:p>
            <a:r>
              <a:rPr lang="en-IN" sz="3200" dirty="0" smtClean="0"/>
              <a:t>Rapid infusion of Normal saline  / </a:t>
            </a:r>
            <a:r>
              <a:rPr lang="en-IN" sz="3200" dirty="0" err="1" smtClean="0"/>
              <a:t>Haemacel</a:t>
            </a:r>
            <a:r>
              <a:rPr lang="en-IN" sz="3200" dirty="0" smtClean="0"/>
              <a:t>  2litres till blood is available .</a:t>
            </a:r>
            <a:endParaRPr lang="en-IN" sz="3200" dirty="0"/>
          </a:p>
        </p:txBody>
      </p:sp>
    </p:spTree>
    <p:extLst>
      <p:ext uri="{BB962C8B-B14F-4D97-AF65-F5344CB8AC3E}">
        <p14:creationId xmlns:p14="http://schemas.microsoft.com/office/powerpoint/2010/main" val="682094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5788"/>
            <a:ext cx="10515600" cy="1325563"/>
          </a:xfrm>
        </p:spPr>
        <p:txBody>
          <a:bodyPr>
            <a:normAutofit/>
          </a:bodyPr>
          <a:lstStyle/>
          <a:p>
            <a:r>
              <a:rPr lang="en-IN" sz="4000" b="1" u="sng" dirty="0" smtClean="0">
                <a:solidFill>
                  <a:srgbClr val="FFC000"/>
                </a:solidFill>
              </a:rPr>
              <a:t>To feel the uterus by Abdominal palpation :-</a:t>
            </a:r>
            <a:endParaRPr lang="en-IN" sz="4000" b="1" u="sng" dirty="0">
              <a:solidFill>
                <a:srgbClr val="FFC000"/>
              </a:solidFill>
            </a:endParaRPr>
          </a:p>
        </p:txBody>
      </p:sp>
      <p:sp>
        <p:nvSpPr>
          <p:cNvPr id="3" name="Content Placeholder 2"/>
          <p:cNvSpPr>
            <a:spLocks noGrp="1"/>
          </p:cNvSpPr>
          <p:nvPr>
            <p:ph idx="1"/>
          </p:nvPr>
        </p:nvSpPr>
        <p:spPr>
          <a:xfrm>
            <a:off x="104104" y="872588"/>
            <a:ext cx="12087896" cy="5985411"/>
          </a:xfrm>
        </p:spPr>
        <p:txBody>
          <a:bodyPr/>
          <a:lstStyle/>
          <a:p>
            <a:pPr marL="0" indent="0">
              <a:buNone/>
            </a:pPr>
            <a:r>
              <a:rPr lang="en-IN" sz="4000" b="1" dirty="0" smtClean="0">
                <a:solidFill>
                  <a:srgbClr val="00B0F0"/>
                </a:solidFill>
              </a:rPr>
              <a:t> </a:t>
            </a:r>
            <a:r>
              <a:rPr lang="en-IN" sz="4000" b="1" u="sng" dirty="0" smtClean="0">
                <a:solidFill>
                  <a:srgbClr val="00B0F0"/>
                </a:solidFill>
              </a:rPr>
              <a:t>If uterus is Atonic :- </a:t>
            </a:r>
          </a:p>
          <a:p>
            <a:pPr marL="0" indent="0">
              <a:buNone/>
            </a:pPr>
            <a:r>
              <a:rPr lang="en-IN" sz="3600" b="1" u="sng" dirty="0" smtClean="0">
                <a:solidFill>
                  <a:srgbClr val="92D050"/>
                </a:solidFill>
              </a:rPr>
              <a:t>1</a:t>
            </a:r>
            <a:r>
              <a:rPr lang="en-IN" sz="3600" b="1" u="sng" baseline="30000" dirty="0" smtClean="0">
                <a:solidFill>
                  <a:srgbClr val="92D050"/>
                </a:solidFill>
              </a:rPr>
              <a:t>st</a:t>
            </a:r>
            <a:r>
              <a:rPr lang="en-IN" sz="3600" b="1" u="sng" dirty="0" smtClean="0">
                <a:solidFill>
                  <a:srgbClr val="92D050"/>
                </a:solidFill>
              </a:rPr>
              <a:t> STEP :-</a:t>
            </a:r>
          </a:p>
          <a:p>
            <a:r>
              <a:rPr lang="en-IN" sz="3600" dirty="0" smtClean="0"/>
              <a:t>Massage the uterus to make it hard .                                 </a:t>
            </a:r>
            <a:r>
              <a:rPr lang="en-IN" sz="3600" b="1" dirty="0" smtClean="0">
                <a:solidFill>
                  <a:srgbClr val="FFFF00"/>
                </a:solidFill>
              </a:rPr>
              <a:t>(10)</a:t>
            </a:r>
          </a:p>
          <a:p>
            <a:r>
              <a:rPr lang="en-IN" sz="3600" dirty="0" err="1" smtClean="0"/>
              <a:t>Inj</a:t>
            </a:r>
            <a:r>
              <a:rPr lang="en-IN" sz="3600" dirty="0" smtClean="0"/>
              <a:t> </a:t>
            </a:r>
            <a:r>
              <a:rPr lang="en-IN" sz="3600" dirty="0" err="1" smtClean="0"/>
              <a:t>Methergin</a:t>
            </a:r>
            <a:r>
              <a:rPr lang="en-IN" sz="3600" dirty="0" smtClean="0"/>
              <a:t> 0.2mg IV .</a:t>
            </a:r>
          </a:p>
          <a:p>
            <a:r>
              <a:rPr lang="en-IN" sz="3600" dirty="0" smtClean="0"/>
              <a:t>To add  Oxytocin 10units in 500ml Normal saline at the rate of 40 drops / min .</a:t>
            </a:r>
          </a:p>
          <a:p>
            <a:r>
              <a:rPr lang="en-IN" sz="3600" dirty="0" smtClean="0"/>
              <a:t>To catheterised the bladder .</a:t>
            </a:r>
          </a:p>
          <a:p>
            <a:r>
              <a:rPr lang="en-IN" sz="3600" dirty="0" smtClean="0"/>
              <a:t>To examine the  placenta .</a:t>
            </a:r>
          </a:p>
          <a:p>
            <a:endParaRPr lang="en-IN" sz="3600" dirty="0"/>
          </a:p>
        </p:txBody>
      </p:sp>
    </p:spTree>
    <p:extLst>
      <p:ext uri="{BB962C8B-B14F-4D97-AF65-F5344CB8AC3E}">
        <p14:creationId xmlns:p14="http://schemas.microsoft.com/office/powerpoint/2010/main" val="3096178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1698"/>
            <a:ext cx="10515600" cy="1325563"/>
          </a:xfrm>
        </p:spPr>
        <p:txBody>
          <a:bodyPr>
            <a:normAutofit/>
          </a:bodyPr>
          <a:lstStyle/>
          <a:p>
            <a:r>
              <a:rPr lang="en-IN" sz="3600" b="1" u="sng" dirty="0" smtClean="0">
                <a:solidFill>
                  <a:srgbClr val="00B0F0"/>
                </a:solidFill>
              </a:rPr>
              <a:t>Uterus remains Atonic ,then </a:t>
            </a:r>
            <a:r>
              <a:rPr lang="en-IN" sz="3600" b="1" u="sng" dirty="0" smtClean="0">
                <a:solidFill>
                  <a:srgbClr val="92D050"/>
                </a:solidFill>
              </a:rPr>
              <a:t>2</a:t>
            </a:r>
            <a:r>
              <a:rPr lang="en-IN" sz="3600" b="1" u="sng" baseline="30000" dirty="0" smtClean="0">
                <a:solidFill>
                  <a:srgbClr val="92D050"/>
                </a:solidFill>
              </a:rPr>
              <a:t>nd</a:t>
            </a:r>
            <a:r>
              <a:rPr lang="en-IN" sz="3600" b="1" u="sng" dirty="0" smtClean="0">
                <a:solidFill>
                  <a:srgbClr val="92D050"/>
                </a:solidFill>
              </a:rPr>
              <a:t> STEP :-</a:t>
            </a:r>
            <a:endParaRPr lang="en-IN" sz="3600" b="1" u="sng" dirty="0">
              <a:solidFill>
                <a:srgbClr val="92D050"/>
              </a:solidFill>
            </a:endParaRPr>
          </a:p>
        </p:txBody>
      </p:sp>
      <p:sp>
        <p:nvSpPr>
          <p:cNvPr id="3" name="Content Placeholder 2"/>
          <p:cNvSpPr>
            <a:spLocks noGrp="1"/>
          </p:cNvSpPr>
          <p:nvPr>
            <p:ph idx="1"/>
          </p:nvPr>
        </p:nvSpPr>
        <p:spPr>
          <a:xfrm>
            <a:off x="142740" y="808194"/>
            <a:ext cx="12049259" cy="6049805"/>
          </a:xfrm>
        </p:spPr>
        <p:txBody>
          <a:bodyPr>
            <a:normAutofit lnSpcReduction="10000"/>
          </a:bodyPr>
          <a:lstStyle/>
          <a:p>
            <a:r>
              <a:rPr lang="en-IN" sz="3200" dirty="0" smtClean="0"/>
              <a:t>Exploration of the uterus .</a:t>
            </a:r>
          </a:p>
          <a:p>
            <a:r>
              <a:rPr lang="en-IN" sz="3200" dirty="0" smtClean="0"/>
              <a:t>Blood transfusion .</a:t>
            </a:r>
          </a:p>
          <a:p>
            <a:r>
              <a:rPr lang="en-IN" sz="3200" dirty="0" smtClean="0"/>
              <a:t>To continue </a:t>
            </a:r>
            <a:r>
              <a:rPr lang="en-IN" sz="3200" dirty="0" err="1" smtClean="0"/>
              <a:t>Oxytocine</a:t>
            </a:r>
            <a:r>
              <a:rPr lang="en-IN" sz="3200" dirty="0" smtClean="0"/>
              <a:t> drip .</a:t>
            </a:r>
          </a:p>
          <a:p>
            <a:pPr marL="0" indent="0">
              <a:buNone/>
            </a:pPr>
            <a:r>
              <a:rPr lang="en-IN" sz="3200" b="1" u="sng" dirty="0" smtClean="0">
                <a:solidFill>
                  <a:srgbClr val="00B0F0"/>
                </a:solidFill>
              </a:rPr>
              <a:t>Uterus Atonic :-</a:t>
            </a:r>
          </a:p>
          <a:p>
            <a:r>
              <a:rPr lang="en-IN" sz="3200" dirty="0" smtClean="0"/>
              <a:t>Misoprostol 1000microgm per rectum .                                        </a:t>
            </a:r>
            <a:r>
              <a:rPr lang="en-IN" sz="3200" b="1" dirty="0" smtClean="0">
                <a:solidFill>
                  <a:srgbClr val="FFFF00"/>
                </a:solidFill>
              </a:rPr>
              <a:t>(11)</a:t>
            </a:r>
          </a:p>
          <a:p>
            <a:pPr marL="0" indent="0">
              <a:buNone/>
            </a:pPr>
            <a:r>
              <a:rPr lang="en-IN" sz="3200" b="1" u="sng" dirty="0" smtClean="0">
                <a:solidFill>
                  <a:srgbClr val="00B0F0"/>
                </a:solidFill>
              </a:rPr>
              <a:t>Uterus remains Atonic :-</a:t>
            </a:r>
          </a:p>
          <a:p>
            <a:r>
              <a:rPr lang="en-IN" sz="3200" b="1" u="sng" dirty="0" smtClean="0">
                <a:solidFill>
                  <a:srgbClr val="92D050"/>
                </a:solidFill>
              </a:rPr>
              <a:t>3</a:t>
            </a:r>
            <a:r>
              <a:rPr lang="en-IN" sz="3200" b="1" u="sng" baseline="30000" dirty="0" smtClean="0">
                <a:solidFill>
                  <a:srgbClr val="92D050"/>
                </a:solidFill>
              </a:rPr>
              <a:t>rd</a:t>
            </a:r>
            <a:r>
              <a:rPr lang="en-IN" sz="3200" b="1" u="sng" dirty="0" smtClean="0">
                <a:solidFill>
                  <a:srgbClr val="92D050"/>
                </a:solidFill>
              </a:rPr>
              <a:t> Step :-</a:t>
            </a:r>
          </a:p>
          <a:p>
            <a:r>
              <a:rPr lang="en-IN" sz="3200" dirty="0" smtClean="0"/>
              <a:t>Uterine </a:t>
            </a:r>
            <a:r>
              <a:rPr lang="en-IN" sz="3200" dirty="0" err="1" smtClean="0"/>
              <a:t>Tamponade</a:t>
            </a:r>
            <a:r>
              <a:rPr lang="en-IN" sz="3200" dirty="0" smtClean="0"/>
              <a:t> ,</a:t>
            </a:r>
          </a:p>
          <a:p>
            <a:r>
              <a:rPr lang="en-IN" sz="3200" dirty="0" smtClean="0"/>
              <a:t>Bimanual compression .</a:t>
            </a:r>
          </a:p>
          <a:p>
            <a:r>
              <a:rPr lang="en-IN" sz="3200" dirty="0" smtClean="0"/>
              <a:t>Tight intrauterine packing under anaesthesia .</a:t>
            </a:r>
          </a:p>
          <a:p>
            <a:r>
              <a:rPr lang="en-IN" sz="3200" dirty="0" smtClean="0"/>
              <a:t>Insertion of  a </a:t>
            </a:r>
            <a:r>
              <a:rPr lang="en-IN" sz="3200" dirty="0" err="1" smtClean="0"/>
              <a:t>sengstaken</a:t>
            </a:r>
            <a:r>
              <a:rPr lang="en-IN" sz="3200" dirty="0" smtClean="0"/>
              <a:t> –Blakemore tube &amp; inflation .</a:t>
            </a:r>
          </a:p>
          <a:p>
            <a:endParaRPr lang="en-IN" dirty="0" smtClean="0"/>
          </a:p>
          <a:p>
            <a:endParaRPr lang="en-IN" dirty="0"/>
          </a:p>
        </p:txBody>
      </p:sp>
    </p:spTree>
    <p:extLst>
      <p:ext uri="{BB962C8B-B14F-4D97-AF65-F5344CB8AC3E}">
        <p14:creationId xmlns:p14="http://schemas.microsoft.com/office/powerpoint/2010/main" val="2285766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850"/>
            <a:ext cx="12190927" cy="1325563"/>
          </a:xfrm>
        </p:spPr>
        <p:txBody>
          <a:bodyPr>
            <a:normAutofit/>
          </a:bodyPr>
          <a:lstStyle/>
          <a:p>
            <a:r>
              <a:rPr lang="en-IN" sz="4000" b="1" u="sng" dirty="0" smtClean="0">
                <a:solidFill>
                  <a:srgbClr val="FFC000"/>
                </a:solidFill>
              </a:rPr>
              <a:t>Bimanual compression :-</a:t>
            </a:r>
            <a:endParaRPr lang="en-IN" sz="4000" b="1" u="sng" dirty="0">
              <a:solidFill>
                <a:srgbClr val="FFC000"/>
              </a:solidFill>
            </a:endParaRPr>
          </a:p>
        </p:txBody>
      </p:sp>
      <p:sp>
        <p:nvSpPr>
          <p:cNvPr id="3" name="Content Placeholder 2"/>
          <p:cNvSpPr>
            <a:spLocks noGrp="1"/>
          </p:cNvSpPr>
          <p:nvPr>
            <p:ph idx="1"/>
          </p:nvPr>
        </p:nvSpPr>
        <p:spPr>
          <a:xfrm>
            <a:off x="104103" y="576374"/>
            <a:ext cx="12086823" cy="6172156"/>
          </a:xfrm>
        </p:spPr>
        <p:txBody>
          <a:bodyPr>
            <a:normAutofit/>
          </a:bodyPr>
          <a:lstStyle/>
          <a:p>
            <a:r>
              <a:rPr lang="en-IN" sz="3600" dirty="0" smtClean="0"/>
              <a:t>The whole hand is introduced into the vagina in cone shaped fashion ,after separating the labia with the fingers of the other hand .</a:t>
            </a:r>
          </a:p>
          <a:p>
            <a:r>
              <a:rPr lang="en-IN" sz="3600" dirty="0" smtClean="0"/>
              <a:t>The vaginal hand is clenched into fist with the back of the hand directed posteriorly .</a:t>
            </a:r>
          </a:p>
          <a:p>
            <a:r>
              <a:rPr lang="en-IN" sz="3600" dirty="0" smtClean="0"/>
              <a:t>The other hand is placed over the abdomen behind the uterus to make it </a:t>
            </a:r>
            <a:r>
              <a:rPr lang="en-IN" sz="3600" dirty="0" err="1" smtClean="0"/>
              <a:t>anteverted</a:t>
            </a:r>
            <a:r>
              <a:rPr lang="en-IN" sz="3600" dirty="0" smtClean="0"/>
              <a:t> .</a:t>
            </a:r>
          </a:p>
          <a:p>
            <a:r>
              <a:rPr lang="en-IN" sz="3600" dirty="0" smtClean="0"/>
              <a:t>The uterus is firmly squeezed between two hands .This is evidenced by absence of bleeding .                                       </a:t>
            </a:r>
            <a:r>
              <a:rPr lang="en-IN" sz="3600" b="1" dirty="0" smtClean="0">
                <a:solidFill>
                  <a:srgbClr val="FFFF00"/>
                </a:solidFill>
              </a:rPr>
              <a:t>(13)</a:t>
            </a:r>
            <a:endParaRPr lang="en-IN" sz="3600" b="1" dirty="0">
              <a:solidFill>
                <a:srgbClr val="FFFF00"/>
              </a:solidFill>
            </a:endParaRPr>
          </a:p>
        </p:txBody>
      </p:sp>
    </p:spTree>
    <p:extLst>
      <p:ext uri="{BB962C8B-B14F-4D97-AF65-F5344CB8AC3E}">
        <p14:creationId xmlns:p14="http://schemas.microsoft.com/office/powerpoint/2010/main" val="4077005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9093"/>
            <a:ext cx="12080383" cy="1325563"/>
          </a:xfrm>
        </p:spPr>
        <p:txBody>
          <a:bodyPr>
            <a:normAutofit/>
          </a:bodyPr>
          <a:lstStyle/>
          <a:p>
            <a:r>
              <a:rPr lang="en-IN" sz="4000" b="1" u="sng" dirty="0" smtClean="0">
                <a:solidFill>
                  <a:srgbClr val="FFC000"/>
                </a:solidFill>
              </a:rPr>
              <a:t>Tight intrauterine packing under general anaesthesia:- </a:t>
            </a:r>
            <a:endParaRPr lang="en-IN" sz="4000" b="1" u="sng" dirty="0">
              <a:solidFill>
                <a:srgbClr val="FFC000"/>
              </a:solidFill>
            </a:endParaRPr>
          </a:p>
        </p:txBody>
      </p:sp>
      <p:sp>
        <p:nvSpPr>
          <p:cNvPr id="3" name="Content Placeholder 2"/>
          <p:cNvSpPr>
            <a:spLocks noGrp="1"/>
          </p:cNvSpPr>
          <p:nvPr>
            <p:ph idx="1"/>
          </p:nvPr>
        </p:nvSpPr>
        <p:spPr>
          <a:xfrm>
            <a:off x="104103" y="679405"/>
            <a:ext cx="11976279" cy="5978971"/>
          </a:xfrm>
        </p:spPr>
        <p:txBody>
          <a:bodyPr>
            <a:normAutofit/>
          </a:bodyPr>
          <a:lstStyle/>
          <a:p>
            <a:r>
              <a:rPr lang="en-IN" sz="3600" dirty="0" smtClean="0"/>
              <a:t>A 5metres long strip of gauze ,8cm wide folded twice is required .The gauze should be soaked in antiseptic cream before introduction .The gauze is placed high up &amp; placed into the fundal area while the uterus is steadied by the external hand .Gradually the rest of the cavity is placed ,so that no empty space is left behind .A separate pack is used to fill the vagina .</a:t>
            </a:r>
          </a:p>
          <a:p>
            <a:r>
              <a:rPr lang="en-IN" sz="3600" dirty="0" smtClean="0"/>
              <a:t>Intrauterine plugging acts not only by stimulating uterine contraction but exert direct haemostatic pressure to the open uterine sinuses .Antibiotic should be given  &amp; plug  should be removed after 24 hours .                                                    </a:t>
            </a:r>
            <a:r>
              <a:rPr lang="en-IN" sz="3600" b="1" dirty="0" smtClean="0">
                <a:solidFill>
                  <a:srgbClr val="FFFF00"/>
                </a:solidFill>
              </a:rPr>
              <a:t>(14)</a:t>
            </a:r>
            <a:endParaRPr lang="en-IN" sz="3600" b="1" dirty="0">
              <a:solidFill>
                <a:srgbClr val="FFFF00"/>
              </a:solidFill>
            </a:endParaRPr>
          </a:p>
        </p:txBody>
      </p:sp>
    </p:spTree>
    <p:extLst>
      <p:ext uri="{BB962C8B-B14F-4D97-AF65-F5344CB8AC3E}">
        <p14:creationId xmlns:p14="http://schemas.microsoft.com/office/powerpoint/2010/main" val="33290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334"/>
            <a:ext cx="12192000" cy="1325563"/>
          </a:xfrm>
        </p:spPr>
        <p:txBody>
          <a:bodyPr/>
          <a:lstStyle/>
          <a:p>
            <a:r>
              <a:rPr lang="en-IN" b="1" u="sng" dirty="0" smtClean="0">
                <a:solidFill>
                  <a:srgbClr val="FF0000"/>
                </a:solidFill>
              </a:rPr>
              <a:t>Surgical methods to control PPH :-</a:t>
            </a:r>
            <a:endParaRPr lang="en-IN" b="1" u="sng" dirty="0">
              <a:solidFill>
                <a:srgbClr val="FF0000"/>
              </a:solidFill>
            </a:endParaRPr>
          </a:p>
        </p:txBody>
      </p:sp>
      <p:sp>
        <p:nvSpPr>
          <p:cNvPr id="3" name="Content Placeholder 2"/>
          <p:cNvSpPr>
            <a:spLocks noGrp="1"/>
          </p:cNvSpPr>
          <p:nvPr>
            <p:ph idx="1"/>
          </p:nvPr>
        </p:nvSpPr>
        <p:spPr>
          <a:xfrm>
            <a:off x="116982" y="589254"/>
            <a:ext cx="12075017" cy="6268746"/>
          </a:xfrm>
        </p:spPr>
        <p:txBody>
          <a:bodyPr/>
          <a:lstStyle/>
          <a:p>
            <a:pPr marL="0" indent="0">
              <a:buNone/>
            </a:pPr>
            <a:r>
              <a:rPr lang="en-IN" sz="3600" b="1" u="sng" dirty="0" smtClean="0">
                <a:solidFill>
                  <a:srgbClr val="FFC000"/>
                </a:solidFill>
              </a:rPr>
              <a:t>(A) Ligation of Uterine artery :-</a:t>
            </a:r>
          </a:p>
          <a:p>
            <a:r>
              <a:rPr lang="en-IN" sz="3200" dirty="0" smtClean="0"/>
              <a:t>The ascending branch of uterine artery is ligated at the lateral border between upper &amp; lower uterine segment .The suture ( no.1 chromic )</a:t>
            </a:r>
            <a:r>
              <a:rPr lang="en-IN" sz="3200" dirty="0"/>
              <a:t> </a:t>
            </a:r>
            <a:r>
              <a:rPr lang="en-IN" sz="3200" dirty="0" smtClean="0"/>
              <a:t>is passed into the myometrium 2cm medial to the artery .</a:t>
            </a:r>
          </a:p>
          <a:p>
            <a:r>
              <a:rPr lang="en-IN" sz="3200" dirty="0" smtClean="0"/>
              <a:t>In atonic haemorrhage ,bilateral ligation is effective in about 75% cases .</a:t>
            </a:r>
          </a:p>
          <a:p>
            <a:pPr marL="0" indent="0">
              <a:buNone/>
            </a:pPr>
            <a:r>
              <a:rPr lang="en-IN" sz="3600" b="1" u="sng" dirty="0" smtClean="0">
                <a:solidFill>
                  <a:srgbClr val="FFC000"/>
                </a:solidFill>
              </a:rPr>
              <a:t>(B) Ligation of ovarian &amp; uterine artery anastomosis :-</a:t>
            </a:r>
          </a:p>
          <a:p>
            <a:r>
              <a:rPr lang="en-IN" sz="3600" dirty="0" smtClean="0"/>
              <a:t>If bleeding continues ,is done just below the ovarian ligament .Rarely temporary occlusion of the ovarian vessels at the </a:t>
            </a:r>
            <a:r>
              <a:rPr lang="en-IN" sz="3600" dirty="0" err="1" smtClean="0"/>
              <a:t>infundibulo</a:t>
            </a:r>
            <a:r>
              <a:rPr lang="en-IN" sz="3600" dirty="0" smtClean="0"/>
              <a:t>-pelvic ligament may be done by rubber sleeved clamps .                                                                               </a:t>
            </a:r>
            <a:r>
              <a:rPr lang="en-IN" sz="3600" b="1" dirty="0" smtClean="0">
                <a:solidFill>
                  <a:srgbClr val="FFFF00"/>
                </a:solidFill>
              </a:rPr>
              <a:t>(15)</a:t>
            </a:r>
          </a:p>
          <a:p>
            <a:endParaRPr lang="en-IN" sz="3600" dirty="0"/>
          </a:p>
        </p:txBody>
      </p:sp>
    </p:spTree>
    <p:extLst>
      <p:ext uri="{BB962C8B-B14F-4D97-AF65-F5344CB8AC3E}">
        <p14:creationId xmlns:p14="http://schemas.microsoft.com/office/powerpoint/2010/main" val="4277204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40" y="-317456"/>
            <a:ext cx="12049259" cy="1325563"/>
          </a:xfrm>
        </p:spPr>
        <p:txBody>
          <a:bodyPr>
            <a:normAutofit/>
          </a:bodyPr>
          <a:lstStyle/>
          <a:p>
            <a:r>
              <a:rPr lang="en-IN" sz="4000" b="1" u="sng" dirty="0" smtClean="0">
                <a:solidFill>
                  <a:srgbClr val="FFC000"/>
                </a:solidFill>
              </a:rPr>
              <a:t>Angiographic Arterial </a:t>
            </a:r>
            <a:r>
              <a:rPr lang="en-IN" sz="4000" b="1" u="sng" dirty="0" err="1" smtClean="0">
                <a:solidFill>
                  <a:srgbClr val="FFC000"/>
                </a:solidFill>
              </a:rPr>
              <a:t>Embolisation</a:t>
            </a:r>
            <a:r>
              <a:rPr lang="en-IN" sz="4000" b="1" u="sng" dirty="0" smtClean="0">
                <a:solidFill>
                  <a:srgbClr val="FFC000"/>
                </a:solidFill>
              </a:rPr>
              <a:t> :- </a:t>
            </a:r>
            <a:endParaRPr lang="en-IN" sz="4000" b="1" u="sng" dirty="0">
              <a:solidFill>
                <a:srgbClr val="FFC000"/>
              </a:solidFill>
            </a:endParaRPr>
          </a:p>
        </p:txBody>
      </p:sp>
      <p:sp>
        <p:nvSpPr>
          <p:cNvPr id="3" name="Content Placeholder 2"/>
          <p:cNvSpPr>
            <a:spLocks noGrp="1"/>
          </p:cNvSpPr>
          <p:nvPr>
            <p:ph idx="1"/>
          </p:nvPr>
        </p:nvSpPr>
        <p:spPr>
          <a:xfrm>
            <a:off x="142740" y="589252"/>
            <a:ext cx="12049260" cy="6268747"/>
          </a:xfrm>
        </p:spPr>
        <p:txBody>
          <a:bodyPr>
            <a:normAutofit lnSpcReduction="10000"/>
          </a:bodyPr>
          <a:lstStyle/>
          <a:p>
            <a:r>
              <a:rPr lang="en-IN" sz="3600" dirty="0" smtClean="0"/>
              <a:t>Under Fluoroscopy can be done using gel foam .Success rate is more than 90% &amp;  it avoids hysterectomy .</a:t>
            </a:r>
          </a:p>
          <a:p>
            <a:r>
              <a:rPr lang="en-IN" sz="3600" b="1" u="sng" dirty="0" smtClean="0">
                <a:solidFill>
                  <a:srgbClr val="FF0000"/>
                </a:solidFill>
              </a:rPr>
              <a:t>Fluoroscopy </a:t>
            </a:r>
            <a:r>
              <a:rPr lang="en-IN" sz="3600" dirty="0" smtClean="0"/>
              <a:t>=</a:t>
            </a:r>
          </a:p>
          <a:p>
            <a:r>
              <a:rPr lang="en-IN" sz="3600" dirty="0" smtClean="0"/>
              <a:t> Examination of the body using fluoroscope ,a device consisting of a </a:t>
            </a:r>
            <a:r>
              <a:rPr lang="en-IN" sz="3600" dirty="0" err="1" smtClean="0"/>
              <a:t>fluroscent</a:t>
            </a:r>
            <a:r>
              <a:rPr lang="en-IN" sz="3600" dirty="0" smtClean="0"/>
              <a:t> screen ,mounted either separately or in conjunction with x-ray tube that shows the images of objects interposed between the tube and screen .</a:t>
            </a:r>
          </a:p>
          <a:p>
            <a:endParaRPr lang="en-IN" sz="3600" dirty="0" smtClean="0"/>
          </a:p>
          <a:p>
            <a:endParaRPr lang="en-IN" sz="3600" dirty="0"/>
          </a:p>
          <a:p>
            <a:endParaRPr lang="en-IN" sz="3600" dirty="0" smtClean="0"/>
          </a:p>
          <a:p>
            <a:pPr marL="0" indent="0">
              <a:buNone/>
            </a:pPr>
            <a:r>
              <a:rPr lang="en-IN" sz="3600" dirty="0"/>
              <a:t> </a:t>
            </a:r>
            <a:r>
              <a:rPr lang="en-IN" sz="3600" dirty="0" smtClean="0"/>
              <a:t>                                            </a:t>
            </a:r>
            <a:r>
              <a:rPr lang="en-IN" sz="3600" b="1" dirty="0" smtClean="0">
                <a:solidFill>
                  <a:srgbClr val="FFFF00"/>
                </a:solidFill>
              </a:rPr>
              <a:t>(16)             </a:t>
            </a:r>
          </a:p>
          <a:p>
            <a:endParaRPr lang="en-IN" sz="3600" dirty="0"/>
          </a:p>
        </p:txBody>
      </p:sp>
    </p:spTree>
    <p:extLst>
      <p:ext uri="{BB962C8B-B14F-4D97-AF65-F5344CB8AC3E}">
        <p14:creationId xmlns:p14="http://schemas.microsoft.com/office/powerpoint/2010/main" val="218679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4" y="-318229"/>
            <a:ext cx="10515600" cy="1325563"/>
          </a:xfrm>
        </p:spPr>
        <p:txBody>
          <a:bodyPr/>
          <a:lstStyle/>
          <a:p>
            <a:r>
              <a:rPr lang="en-IN" b="1" u="sng" dirty="0" smtClean="0">
                <a:solidFill>
                  <a:srgbClr val="FFFF00"/>
                </a:solidFill>
              </a:rPr>
              <a:t>Secondary PPH :-</a:t>
            </a:r>
            <a:endParaRPr lang="en-IN" b="1" u="sng" dirty="0">
              <a:solidFill>
                <a:srgbClr val="FFFF00"/>
              </a:solidFill>
            </a:endParaRPr>
          </a:p>
        </p:txBody>
      </p:sp>
      <p:sp>
        <p:nvSpPr>
          <p:cNvPr id="3" name="Content Placeholder 2"/>
          <p:cNvSpPr>
            <a:spLocks noGrp="1"/>
          </p:cNvSpPr>
          <p:nvPr>
            <p:ph idx="1"/>
          </p:nvPr>
        </p:nvSpPr>
        <p:spPr>
          <a:xfrm>
            <a:off x="15024" y="640768"/>
            <a:ext cx="12176975" cy="6217231"/>
          </a:xfrm>
        </p:spPr>
        <p:txBody>
          <a:bodyPr>
            <a:normAutofit fontScale="92500" lnSpcReduction="10000"/>
          </a:bodyPr>
          <a:lstStyle/>
          <a:p>
            <a:pPr marL="0" indent="0">
              <a:buNone/>
            </a:pPr>
            <a:r>
              <a:rPr lang="en-IN" sz="4000" b="1" u="sng" dirty="0" smtClean="0">
                <a:solidFill>
                  <a:srgbClr val="00B050"/>
                </a:solidFill>
              </a:rPr>
              <a:t>CAUSES OF LATE PPH :-</a:t>
            </a:r>
          </a:p>
          <a:p>
            <a:r>
              <a:rPr lang="en-IN" sz="3600" dirty="0" smtClean="0"/>
              <a:t>Retained bits of cotyledon / membrane .                                        </a:t>
            </a:r>
            <a:r>
              <a:rPr lang="en-IN" sz="3600" b="1" dirty="0" smtClean="0">
                <a:solidFill>
                  <a:srgbClr val="FFFF00"/>
                </a:solidFill>
              </a:rPr>
              <a:t>(17)</a:t>
            </a:r>
          </a:p>
          <a:p>
            <a:r>
              <a:rPr lang="en-IN" sz="3600" dirty="0" smtClean="0"/>
              <a:t>Infection  &amp; separation of slough over deep </a:t>
            </a:r>
            <a:r>
              <a:rPr lang="en-IN" sz="3600" dirty="0" err="1" smtClean="0"/>
              <a:t>cervico</a:t>
            </a:r>
            <a:r>
              <a:rPr lang="en-IN" sz="3600" dirty="0" smtClean="0"/>
              <a:t>-vaginal laceration .</a:t>
            </a:r>
          </a:p>
          <a:p>
            <a:r>
              <a:rPr lang="en-IN" sz="3600" dirty="0" smtClean="0"/>
              <a:t>From CS wound ,usually occurs between 10 to 14 days .</a:t>
            </a:r>
          </a:p>
          <a:p>
            <a:r>
              <a:rPr lang="en-IN" sz="3600" dirty="0" err="1" smtClean="0"/>
              <a:t>Endometritis</a:t>
            </a:r>
            <a:r>
              <a:rPr lang="en-IN" sz="3600" dirty="0" smtClean="0"/>
              <a:t> &amp; </a:t>
            </a:r>
            <a:r>
              <a:rPr lang="en-IN" sz="3600" dirty="0" err="1" smtClean="0"/>
              <a:t>subinvolution</a:t>
            </a:r>
            <a:r>
              <a:rPr lang="en-IN" sz="3600" dirty="0" smtClean="0"/>
              <a:t> of the placental site due to delayed healing process .</a:t>
            </a:r>
          </a:p>
          <a:p>
            <a:r>
              <a:rPr lang="en-IN" sz="3600" dirty="0" smtClean="0"/>
              <a:t>Withdrawal bleeding following Oestrogen therapy for suppression of lactation .</a:t>
            </a:r>
          </a:p>
          <a:p>
            <a:r>
              <a:rPr lang="en-IN" sz="3600" dirty="0" err="1" smtClean="0"/>
              <a:t>Chorio</a:t>
            </a:r>
            <a:r>
              <a:rPr lang="en-IN" sz="3600" dirty="0" smtClean="0"/>
              <a:t> –</a:t>
            </a:r>
            <a:r>
              <a:rPr lang="en-IN" sz="3600" dirty="0" err="1" smtClean="0"/>
              <a:t>epithelioma</a:t>
            </a:r>
            <a:r>
              <a:rPr lang="en-IN" sz="3600" dirty="0" smtClean="0"/>
              <a:t> .</a:t>
            </a:r>
          </a:p>
          <a:p>
            <a:r>
              <a:rPr lang="en-IN" sz="3600" dirty="0" smtClean="0"/>
              <a:t>Cervical carcinoma ,Placental polyp ,Fibroid polyp ,Infected polyp .</a:t>
            </a:r>
          </a:p>
          <a:p>
            <a:r>
              <a:rPr lang="en-IN" sz="3600" dirty="0" smtClean="0"/>
              <a:t>Puerperal inversion of uterus .</a:t>
            </a:r>
          </a:p>
          <a:p>
            <a:endParaRPr lang="en-IN" sz="3600" dirty="0"/>
          </a:p>
        </p:txBody>
      </p:sp>
    </p:spTree>
    <p:extLst>
      <p:ext uri="{BB962C8B-B14F-4D97-AF65-F5344CB8AC3E}">
        <p14:creationId xmlns:p14="http://schemas.microsoft.com/office/powerpoint/2010/main" val="143599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4" y="-381849"/>
            <a:ext cx="10515600" cy="1325563"/>
          </a:xfrm>
        </p:spPr>
        <p:txBody>
          <a:bodyPr/>
          <a:lstStyle/>
          <a:p>
            <a:r>
              <a:rPr lang="en-IN" b="1" u="sng" dirty="0" smtClean="0">
                <a:solidFill>
                  <a:srgbClr val="FFFF00"/>
                </a:solidFill>
              </a:rPr>
              <a:t>Diagnosis :-</a:t>
            </a:r>
            <a:endParaRPr lang="en-IN" b="1" u="sng" dirty="0">
              <a:solidFill>
                <a:srgbClr val="FFFF00"/>
              </a:solidFill>
            </a:endParaRPr>
          </a:p>
        </p:txBody>
      </p:sp>
      <p:sp>
        <p:nvSpPr>
          <p:cNvPr id="3" name="Content Placeholder 2"/>
          <p:cNvSpPr>
            <a:spLocks noGrp="1"/>
          </p:cNvSpPr>
          <p:nvPr>
            <p:ph idx="1"/>
          </p:nvPr>
        </p:nvSpPr>
        <p:spPr>
          <a:xfrm>
            <a:off x="92298" y="524857"/>
            <a:ext cx="12087896" cy="6333143"/>
          </a:xfrm>
        </p:spPr>
        <p:txBody>
          <a:bodyPr>
            <a:normAutofit lnSpcReduction="10000"/>
          </a:bodyPr>
          <a:lstStyle/>
          <a:p>
            <a:r>
              <a:rPr lang="en-IN" sz="3200" dirty="0" smtClean="0"/>
              <a:t> The bleeding is bright red &amp; of varying amount .                               </a:t>
            </a:r>
            <a:r>
              <a:rPr lang="en-IN" sz="3200" b="1" dirty="0" smtClean="0">
                <a:solidFill>
                  <a:srgbClr val="FFFF00"/>
                </a:solidFill>
              </a:rPr>
              <a:t>(18)</a:t>
            </a:r>
          </a:p>
          <a:p>
            <a:r>
              <a:rPr lang="en-IN" sz="3200" dirty="0" smtClean="0"/>
              <a:t>Varying degree of anaemia &amp; evidence of sepsis .</a:t>
            </a:r>
          </a:p>
          <a:p>
            <a:r>
              <a:rPr lang="en-IN" sz="3200" dirty="0" smtClean="0"/>
              <a:t>Internal examination reveals ,evidence of sepsis ,</a:t>
            </a:r>
            <a:r>
              <a:rPr lang="en-IN" sz="3200" dirty="0" err="1" smtClean="0"/>
              <a:t>subinvolution</a:t>
            </a:r>
            <a:r>
              <a:rPr lang="en-IN" sz="3200" dirty="0" smtClean="0"/>
              <a:t> ,patulous cervical </a:t>
            </a:r>
            <a:r>
              <a:rPr lang="en-IN" sz="3200" dirty="0" err="1" smtClean="0"/>
              <a:t>os</a:t>
            </a:r>
            <a:r>
              <a:rPr lang="en-IN" sz="3200" dirty="0" smtClean="0"/>
              <a:t> .</a:t>
            </a:r>
          </a:p>
          <a:p>
            <a:r>
              <a:rPr lang="en-IN" sz="3200" dirty="0" smtClean="0"/>
              <a:t>Ultrasonography .</a:t>
            </a:r>
          </a:p>
          <a:p>
            <a:pPr marL="0" indent="0">
              <a:buNone/>
            </a:pPr>
            <a:r>
              <a:rPr lang="en-IN" sz="4000" b="1" u="sng" dirty="0" smtClean="0">
                <a:solidFill>
                  <a:srgbClr val="FFFF00"/>
                </a:solidFill>
              </a:rPr>
              <a:t>MANAGEMENT :- </a:t>
            </a:r>
          </a:p>
          <a:p>
            <a:r>
              <a:rPr lang="en-IN" sz="3200" dirty="0" smtClean="0"/>
              <a:t>To assess the amount of blood loss to replace the lost blood .</a:t>
            </a:r>
          </a:p>
          <a:p>
            <a:r>
              <a:rPr lang="en-IN" sz="3200" dirty="0" smtClean="0"/>
              <a:t>To find out  the cause &amp; to take appropriate steps of management .</a:t>
            </a:r>
          </a:p>
          <a:p>
            <a:r>
              <a:rPr lang="en-IN" sz="3200" dirty="0" smtClean="0"/>
              <a:t>Supportive Therapy :-</a:t>
            </a:r>
          </a:p>
          <a:p>
            <a:r>
              <a:rPr lang="en-IN" sz="3200" dirty="0" smtClean="0"/>
              <a:t>Blood transfusion .</a:t>
            </a:r>
          </a:p>
          <a:p>
            <a:r>
              <a:rPr lang="en-IN" sz="3200" dirty="0" smtClean="0"/>
              <a:t>To administer </a:t>
            </a:r>
            <a:r>
              <a:rPr lang="en-IN" sz="3200" dirty="0" err="1" smtClean="0"/>
              <a:t>Ergometrine</a:t>
            </a:r>
            <a:r>
              <a:rPr lang="en-IN" sz="3200" dirty="0" smtClean="0"/>
              <a:t> 0.2mg IM .</a:t>
            </a:r>
          </a:p>
          <a:p>
            <a:r>
              <a:rPr lang="en-IN" sz="3200" dirty="0" smtClean="0"/>
              <a:t>To administer Antibiotic .</a:t>
            </a:r>
          </a:p>
          <a:p>
            <a:endParaRPr lang="en-IN" dirty="0"/>
          </a:p>
        </p:txBody>
      </p:sp>
    </p:spTree>
    <p:extLst>
      <p:ext uri="{BB962C8B-B14F-4D97-AF65-F5344CB8AC3E}">
        <p14:creationId xmlns:p14="http://schemas.microsoft.com/office/powerpoint/2010/main" val="3574789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31" y="-368971"/>
            <a:ext cx="10515600" cy="1325563"/>
          </a:xfrm>
        </p:spPr>
        <p:txBody>
          <a:bodyPr>
            <a:normAutofit/>
          </a:bodyPr>
          <a:lstStyle/>
          <a:p>
            <a:r>
              <a:rPr lang="en-IN" sz="4000" b="1" u="sng" dirty="0" smtClean="0">
                <a:solidFill>
                  <a:srgbClr val="FFC000"/>
                </a:solidFill>
              </a:rPr>
              <a:t>Active Treatment :-</a:t>
            </a:r>
            <a:endParaRPr lang="en-IN" sz="4000" b="1" u="sng" dirty="0">
              <a:solidFill>
                <a:srgbClr val="FFC000"/>
              </a:solidFill>
            </a:endParaRPr>
          </a:p>
        </p:txBody>
      </p:sp>
      <p:sp>
        <p:nvSpPr>
          <p:cNvPr id="3" name="Content Placeholder 2"/>
          <p:cNvSpPr>
            <a:spLocks noGrp="1"/>
          </p:cNvSpPr>
          <p:nvPr>
            <p:ph idx="1"/>
          </p:nvPr>
        </p:nvSpPr>
        <p:spPr>
          <a:xfrm>
            <a:off x="40782" y="486222"/>
            <a:ext cx="12151217" cy="4351338"/>
          </a:xfrm>
        </p:spPr>
        <p:txBody>
          <a:bodyPr>
            <a:noAutofit/>
          </a:bodyPr>
          <a:lstStyle/>
          <a:p>
            <a:r>
              <a:rPr lang="en-IN" sz="3600" dirty="0" smtClean="0"/>
              <a:t>As the commonest cause is due to retained bits of cotyledons / membranes ,it is preferable to explore the uterus urgently under general anaesthesia .</a:t>
            </a:r>
          </a:p>
          <a:p>
            <a:r>
              <a:rPr lang="en-IN" sz="3600" dirty="0" smtClean="0"/>
              <a:t>The products are removed by Ovum forceps ,gentle curettage is done by using Flushing curette .</a:t>
            </a:r>
          </a:p>
          <a:p>
            <a:r>
              <a:rPr lang="en-IN" sz="3600" dirty="0" err="1" smtClean="0"/>
              <a:t>Ergometrine</a:t>
            </a:r>
            <a:r>
              <a:rPr lang="en-IN" sz="3600" dirty="0" smtClean="0"/>
              <a:t> 0.5mg is given IM .                                            </a:t>
            </a:r>
            <a:r>
              <a:rPr lang="en-IN" sz="3600" b="1" dirty="0" smtClean="0">
                <a:solidFill>
                  <a:srgbClr val="FFFF00"/>
                </a:solidFill>
              </a:rPr>
              <a:t>(19)</a:t>
            </a:r>
          </a:p>
          <a:p>
            <a:r>
              <a:rPr lang="en-IN" sz="3600" dirty="0" smtClean="0"/>
              <a:t>The materials removed are to be sent for histological examination .</a:t>
            </a:r>
          </a:p>
          <a:p>
            <a:r>
              <a:rPr lang="en-IN" sz="3600" dirty="0" smtClean="0"/>
              <a:t>Presence of bleeding from the sloughing wound of </a:t>
            </a:r>
            <a:r>
              <a:rPr lang="en-IN" sz="3600" dirty="0" err="1" smtClean="0"/>
              <a:t>cervico</a:t>
            </a:r>
            <a:r>
              <a:rPr lang="en-IN" sz="3600" dirty="0" smtClean="0"/>
              <a:t>-vaginal canal ,should be controlled by haemostatic sutures .</a:t>
            </a:r>
          </a:p>
          <a:p>
            <a:r>
              <a:rPr lang="en-IN" sz="3600" dirty="0" smtClean="0"/>
              <a:t>Secondary haemorrhage following CS required Laparotomy .</a:t>
            </a:r>
            <a:endParaRPr lang="en-IN" sz="3600" dirty="0"/>
          </a:p>
        </p:txBody>
      </p:sp>
    </p:spTree>
    <p:extLst>
      <p:ext uri="{BB962C8B-B14F-4D97-AF65-F5344CB8AC3E}">
        <p14:creationId xmlns:p14="http://schemas.microsoft.com/office/powerpoint/2010/main" val="114480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62" y="-356092"/>
            <a:ext cx="10515600" cy="1325563"/>
          </a:xfrm>
        </p:spPr>
        <p:txBody>
          <a:bodyPr/>
          <a:lstStyle/>
          <a:p>
            <a:r>
              <a:rPr lang="en-IN" b="1" u="sng" dirty="0" smtClean="0">
                <a:solidFill>
                  <a:srgbClr val="00B050"/>
                </a:solidFill>
              </a:rPr>
              <a:t>DEFINITION:- </a:t>
            </a:r>
            <a:endParaRPr lang="en-IN" b="1" u="sng" dirty="0">
              <a:solidFill>
                <a:srgbClr val="00B050"/>
              </a:solidFill>
            </a:endParaRPr>
          </a:p>
        </p:txBody>
      </p:sp>
      <p:sp>
        <p:nvSpPr>
          <p:cNvPr id="3" name="Content Placeholder 2"/>
          <p:cNvSpPr>
            <a:spLocks noGrp="1"/>
          </p:cNvSpPr>
          <p:nvPr>
            <p:ph idx="1"/>
          </p:nvPr>
        </p:nvSpPr>
        <p:spPr>
          <a:xfrm>
            <a:off x="129862" y="602132"/>
            <a:ext cx="12062138" cy="6069124"/>
          </a:xfrm>
        </p:spPr>
        <p:txBody>
          <a:bodyPr/>
          <a:lstStyle/>
          <a:p>
            <a:pPr marL="0" indent="0">
              <a:buNone/>
            </a:pPr>
            <a:r>
              <a:rPr lang="en-IN" sz="3200" dirty="0" smtClean="0"/>
              <a:t>Any amount of bleeding from / into the genital tract following birth of the baby </a:t>
            </a:r>
            <a:r>
              <a:rPr lang="en-IN" sz="3200" dirty="0" err="1" smtClean="0"/>
              <a:t>upto</a:t>
            </a:r>
            <a:r>
              <a:rPr lang="en-IN" sz="3200" dirty="0" smtClean="0"/>
              <a:t> the end of the </a:t>
            </a:r>
            <a:r>
              <a:rPr lang="en-IN" sz="3200" dirty="0" err="1" smtClean="0"/>
              <a:t>puerperium</a:t>
            </a:r>
            <a:r>
              <a:rPr lang="en-IN" sz="3200" dirty="0" smtClean="0"/>
              <a:t> which adversely affects  the general condition of the patient evidenced by rise in pulse rate  &amp; falling of Blood pressure called PPH .</a:t>
            </a:r>
          </a:p>
          <a:p>
            <a:pPr marL="0" indent="0">
              <a:buNone/>
            </a:pPr>
            <a:r>
              <a:rPr lang="en-IN" sz="3600" b="1" u="sng" dirty="0" smtClean="0">
                <a:solidFill>
                  <a:srgbClr val="00B050"/>
                </a:solidFill>
              </a:rPr>
              <a:t>Classification :-</a:t>
            </a:r>
          </a:p>
          <a:p>
            <a:pPr marL="0" indent="0">
              <a:buNone/>
            </a:pPr>
            <a:r>
              <a:rPr lang="en-IN" sz="3200" dirty="0" smtClean="0"/>
              <a:t>                             (a) Primary .                                                        </a:t>
            </a:r>
            <a:r>
              <a:rPr lang="en-IN" sz="3600" b="1" dirty="0" smtClean="0">
                <a:solidFill>
                  <a:srgbClr val="FFFF00"/>
                </a:solidFill>
              </a:rPr>
              <a:t>(1)</a:t>
            </a:r>
          </a:p>
          <a:p>
            <a:pPr marL="0" indent="0">
              <a:buNone/>
            </a:pPr>
            <a:r>
              <a:rPr lang="en-IN" sz="3200" dirty="0" smtClean="0"/>
              <a:t>                             (b) Secondary .</a:t>
            </a:r>
          </a:p>
          <a:p>
            <a:pPr marL="0" indent="0">
              <a:buNone/>
            </a:pPr>
            <a:r>
              <a:rPr lang="en-IN" sz="3200" b="1" u="sng" dirty="0" smtClean="0">
                <a:solidFill>
                  <a:srgbClr val="FFC000"/>
                </a:solidFill>
              </a:rPr>
              <a:t>Primary PPH :-</a:t>
            </a:r>
          </a:p>
          <a:p>
            <a:r>
              <a:rPr lang="en-IN" sz="3200" dirty="0" smtClean="0"/>
              <a:t>Haemorrhage occurs within 24hours following the birth of the baby .</a:t>
            </a:r>
          </a:p>
          <a:p>
            <a:r>
              <a:rPr lang="en-IN" sz="3200" dirty="0" smtClean="0"/>
              <a:t>3</a:t>
            </a:r>
            <a:r>
              <a:rPr lang="en-IN" sz="3200" baseline="30000" dirty="0" smtClean="0"/>
              <a:t>rd</a:t>
            </a:r>
            <a:r>
              <a:rPr lang="en-IN" sz="3200" dirty="0" smtClean="0"/>
              <a:t> stage haemorrhage ,bleeding occurs before expulsion of placenta .</a:t>
            </a:r>
          </a:p>
          <a:p>
            <a:r>
              <a:rPr lang="en-IN" sz="3200" dirty="0" smtClean="0"/>
              <a:t>True PPH ,bleeding occurs subsequent to expulsion of placenta .</a:t>
            </a:r>
            <a:endParaRPr lang="en-IN" sz="3200" dirty="0"/>
          </a:p>
        </p:txBody>
      </p:sp>
    </p:spTree>
    <p:extLst>
      <p:ext uri="{BB962C8B-B14F-4D97-AF65-F5344CB8AC3E}">
        <p14:creationId xmlns:p14="http://schemas.microsoft.com/office/powerpoint/2010/main" val="3655827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5939"/>
            <a:ext cx="10515600" cy="1325563"/>
          </a:xfrm>
        </p:spPr>
        <p:txBody>
          <a:bodyPr>
            <a:normAutofit/>
          </a:bodyPr>
          <a:lstStyle/>
          <a:p>
            <a:r>
              <a:rPr lang="en-IN" sz="4000" b="1" u="sng" dirty="0" smtClean="0">
                <a:solidFill>
                  <a:srgbClr val="00B0F0"/>
                </a:solidFill>
              </a:rPr>
              <a:t>Uterus remains Atonic ,Surgical methods :-</a:t>
            </a:r>
            <a:endParaRPr lang="en-IN" sz="4000" b="1" u="sng" dirty="0">
              <a:solidFill>
                <a:srgbClr val="00B0F0"/>
              </a:solidFill>
            </a:endParaRPr>
          </a:p>
        </p:txBody>
      </p:sp>
      <p:sp>
        <p:nvSpPr>
          <p:cNvPr id="3" name="Content Placeholder 2"/>
          <p:cNvSpPr>
            <a:spLocks noGrp="1"/>
          </p:cNvSpPr>
          <p:nvPr>
            <p:ph idx="1"/>
          </p:nvPr>
        </p:nvSpPr>
        <p:spPr>
          <a:xfrm>
            <a:off x="39710" y="743800"/>
            <a:ext cx="12152290" cy="6114200"/>
          </a:xfrm>
        </p:spPr>
        <p:txBody>
          <a:bodyPr/>
          <a:lstStyle/>
          <a:p>
            <a:pPr marL="0" indent="0">
              <a:buNone/>
            </a:pPr>
            <a:r>
              <a:rPr lang="en-IN" sz="3600" u="sng" dirty="0" smtClean="0">
                <a:solidFill>
                  <a:schemeClr val="accent4">
                    <a:lumMod val="60000"/>
                    <a:lumOff val="40000"/>
                  </a:schemeClr>
                </a:solidFill>
              </a:rPr>
              <a:t>Stepwise devascularisation procedure :-</a:t>
            </a:r>
          </a:p>
          <a:p>
            <a:r>
              <a:rPr lang="en-IN" sz="3600" dirty="0" smtClean="0"/>
              <a:t>Ligation of uterine artery  &amp; utero-ovarian anastomosis (unilateral / bilateral).                                                                 </a:t>
            </a:r>
            <a:r>
              <a:rPr lang="en-IN" sz="3600" b="1" dirty="0" smtClean="0">
                <a:solidFill>
                  <a:srgbClr val="FFFF00"/>
                </a:solidFill>
              </a:rPr>
              <a:t>(12)</a:t>
            </a:r>
          </a:p>
          <a:p>
            <a:r>
              <a:rPr lang="en-IN" sz="3600" dirty="0" smtClean="0"/>
              <a:t>Ligation of anterior division of Internal iliac artery (unilateral / bilateral ).</a:t>
            </a:r>
          </a:p>
          <a:p>
            <a:r>
              <a:rPr lang="en-IN" sz="3600" dirty="0" smtClean="0"/>
              <a:t>B-lynch brace suture .</a:t>
            </a:r>
          </a:p>
          <a:p>
            <a:r>
              <a:rPr lang="en-IN" sz="3600" dirty="0" smtClean="0"/>
              <a:t>Angiographic arterial </a:t>
            </a:r>
            <a:r>
              <a:rPr lang="en-IN" sz="3600" dirty="0" err="1" smtClean="0"/>
              <a:t>Embolisation</a:t>
            </a:r>
            <a:r>
              <a:rPr lang="en-IN" sz="3600" dirty="0" smtClean="0"/>
              <a:t> with </a:t>
            </a:r>
            <a:r>
              <a:rPr lang="en-IN" sz="3600" dirty="0" err="1" smtClean="0"/>
              <a:t>gelatin</a:t>
            </a:r>
            <a:r>
              <a:rPr lang="en-IN" sz="3600" dirty="0" smtClean="0"/>
              <a:t> sponge .</a:t>
            </a:r>
          </a:p>
          <a:p>
            <a:pPr marL="0" indent="0">
              <a:buNone/>
            </a:pPr>
            <a:r>
              <a:rPr lang="en-IN" sz="3600" b="1" u="sng" dirty="0" smtClean="0">
                <a:solidFill>
                  <a:srgbClr val="00B0F0"/>
                </a:solidFill>
              </a:rPr>
              <a:t>Uterus remains Atonic :-</a:t>
            </a:r>
          </a:p>
          <a:p>
            <a:r>
              <a:rPr lang="en-IN" sz="3600" dirty="0" smtClean="0"/>
              <a:t>Hysterectomy should be done (Rare) .</a:t>
            </a:r>
            <a:endParaRPr lang="en-IN" sz="3600" dirty="0"/>
          </a:p>
        </p:txBody>
      </p:sp>
    </p:spTree>
    <p:extLst>
      <p:ext uri="{BB962C8B-B14F-4D97-AF65-F5344CB8AC3E}">
        <p14:creationId xmlns:p14="http://schemas.microsoft.com/office/powerpoint/2010/main" val="3561527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82" y="0"/>
            <a:ext cx="12075017" cy="1325563"/>
          </a:xfrm>
        </p:spPr>
        <p:txBody>
          <a:bodyPr>
            <a:noAutofit/>
          </a:bodyPr>
          <a:lstStyle/>
          <a:p>
            <a:r>
              <a:rPr lang="en-IN" sz="3200" b="1" u="sng" dirty="0" smtClean="0">
                <a:solidFill>
                  <a:srgbClr val="FFC000"/>
                </a:solidFill>
              </a:rPr>
              <a:t>Secondary PPH :-</a:t>
            </a:r>
            <a:br>
              <a:rPr lang="en-IN" sz="3200" b="1" u="sng" dirty="0" smtClean="0">
                <a:solidFill>
                  <a:srgbClr val="FFC000"/>
                </a:solidFill>
              </a:rPr>
            </a:br>
            <a:r>
              <a:rPr lang="en-IN" sz="3200" dirty="0" smtClean="0"/>
              <a:t> Haemorrhage occurs beyond 24hours &amp; within </a:t>
            </a:r>
            <a:r>
              <a:rPr lang="en-IN" sz="3200" dirty="0" err="1" smtClean="0"/>
              <a:t>puerperium</a:t>
            </a:r>
            <a:r>
              <a:rPr lang="en-IN" sz="3200" dirty="0" smtClean="0"/>
              <a:t> ,also called delayed / late puerperal haemorrhage .</a:t>
            </a:r>
            <a:endParaRPr lang="en-IN" sz="3200" dirty="0"/>
          </a:p>
        </p:txBody>
      </p:sp>
      <p:sp>
        <p:nvSpPr>
          <p:cNvPr id="3" name="Content Placeholder 2"/>
          <p:cNvSpPr>
            <a:spLocks noGrp="1"/>
          </p:cNvSpPr>
          <p:nvPr>
            <p:ph idx="1"/>
          </p:nvPr>
        </p:nvSpPr>
        <p:spPr>
          <a:xfrm>
            <a:off x="130933" y="1325562"/>
            <a:ext cx="12061065" cy="5532437"/>
          </a:xfrm>
        </p:spPr>
        <p:txBody>
          <a:bodyPr>
            <a:normAutofit lnSpcReduction="10000"/>
          </a:bodyPr>
          <a:lstStyle/>
          <a:p>
            <a:pPr marL="0" indent="0">
              <a:buNone/>
            </a:pPr>
            <a:r>
              <a:rPr lang="en-IN" sz="4400" b="1" u="sng" dirty="0" smtClean="0">
                <a:solidFill>
                  <a:srgbClr val="00B050"/>
                </a:solidFill>
              </a:rPr>
              <a:t>Cause of PPH :-</a:t>
            </a:r>
          </a:p>
          <a:p>
            <a:pPr marL="0" indent="0">
              <a:buNone/>
            </a:pPr>
            <a:r>
              <a:rPr lang="en-IN" sz="3200" dirty="0" smtClean="0"/>
              <a:t>                                          (1) Atonic (80%) .</a:t>
            </a:r>
          </a:p>
          <a:p>
            <a:pPr marL="0" indent="0">
              <a:buNone/>
            </a:pPr>
            <a:r>
              <a:rPr lang="en-IN" sz="3200" dirty="0" smtClean="0"/>
              <a:t>                                          (2) Traumatic (20%) .                                    </a:t>
            </a:r>
            <a:r>
              <a:rPr lang="en-IN" sz="3200" b="1" dirty="0" smtClean="0">
                <a:solidFill>
                  <a:srgbClr val="FFFF00"/>
                </a:solidFill>
              </a:rPr>
              <a:t>(2)</a:t>
            </a:r>
          </a:p>
          <a:p>
            <a:pPr marL="0" indent="0">
              <a:buNone/>
            </a:pPr>
            <a:r>
              <a:rPr lang="en-IN" sz="3200" dirty="0" smtClean="0"/>
              <a:t>                                          (3) Mixed .</a:t>
            </a:r>
          </a:p>
          <a:p>
            <a:pPr marL="0" indent="0">
              <a:buNone/>
            </a:pPr>
            <a:r>
              <a:rPr lang="en-IN" sz="3200" dirty="0" smtClean="0"/>
              <a:t>                                          (4) Blood coagulopathy .</a:t>
            </a:r>
          </a:p>
          <a:p>
            <a:pPr marL="0" indent="0">
              <a:buNone/>
            </a:pPr>
            <a:r>
              <a:rPr lang="en-IN" sz="3200" b="1" u="sng" dirty="0" smtClean="0">
                <a:solidFill>
                  <a:srgbClr val="FFC000"/>
                </a:solidFill>
              </a:rPr>
              <a:t>1 .Atonic uterus (80%) :-</a:t>
            </a:r>
          </a:p>
          <a:p>
            <a:r>
              <a:rPr lang="en-IN" sz="3200" dirty="0" err="1" smtClean="0"/>
              <a:t>Atonicity</a:t>
            </a:r>
            <a:r>
              <a:rPr lang="en-IN" sz="3200" dirty="0" smtClean="0"/>
              <a:t> of the uterus is the  commonest cause of PPH .</a:t>
            </a:r>
          </a:p>
          <a:p>
            <a:r>
              <a:rPr lang="en-IN" sz="3200" dirty="0" smtClean="0"/>
              <a:t>Grand </a:t>
            </a:r>
            <a:r>
              <a:rPr lang="en-IN" sz="3200" dirty="0" err="1" smtClean="0"/>
              <a:t>multiparae</a:t>
            </a:r>
            <a:r>
              <a:rPr lang="en-IN" sz="3200" dirty="0" smtClean="0"/>
              <a:t> .</a:t>
            </a:r>
          </a:p>
          <a:p>
            <a:r>
              <a:rPr lang="en-IN" sz="3200" dirty="0" smtClean="0"/>
              <a:t>Over distension of the uterus in case of ,Multiple pregnancy ,Large baby ,</a:t>
            </a:r>
            <a:r>
              <a:rPr lang="en-IN" sz="3200" dirty="0" err="1" smtClean="0"/>
              <a:t>Hydraminios</a:t>
            </a:r>
            <a:r>
              <a:rPr lang="en-IN" sz="3200" dirty="0" smtClean="0"/>
              <a:t> ,Large placenta .</a:t>
            </a:r>
          </a:p>
          <a:p>
            <a:endParaRPr lang="en-IN" sz="3200" dirty="0"/>
          </a:p>
        </p:txBody>
      </p:sp>
    </p:spTree>
    <p:extLst>
      <p:ext uri="{BB962C8B-B14F-4D97-AF65-F5344CB8AC3E}">
        <p14:creationId xmlns:p14="http://schemas.microsoft.com/office/powerpoint/2010/main" val="1250693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01521"/>
            <a:ext cx="10515600" cy="1325563"/>
          </a:xfrm>
        </p:spPr>
        <p:txBody>
          <a:bodyPr/>
          <a:lstStyle/>
          <a:p>
            <a:endParaRPr lang="en-IN" dirty="0"/>
          </a:p>
        </p:txBody>
      </p:sp>
      <p:sp>
        <p:nvSpPr>
          <p:cNvPr id="3" name="Content Placeholder 2"/>
          <p:cNvSpPr>
            <a:spLocks noGrp="1"/>
          </p:cNvSpPr>
          <p:nvPr>
            <p:ph idx="1"/>
          </p:nvPr>
        </p:nvSpPr>
        <p:spPr>
          <a:xfrm>
            <a:off x="0" y="0"/>
            <a:ext cx="12192000" cy="7044744"/>
          </a:xfrm>
        </p:spPr>
        <p:txBody>
          <a:bodyPr>
            <a:normAutofit/>
          </a:bodyPr>
          <a:lstStyle/>
          <a:p>
            <a:r>
              <a:rPr lang="en-IN" sz="3200" dirty="0" smtClean="0"/>
              <a:t>Malnutrition &amp; Anaemia .</a:t>
            </a:r>
          </a:p>
          <a:p>
            <a:r>
              <a:rPr lang="en-IN" sz="3200" dirty="0" smtClean="0"/>
              <a:t>APH .</a:t>
            </a:r>
          </a:p>
          <a:p>
            <a:r>
              <a:rPr lang="en-IN" sz="3200" dirty="0" smtClean="0"/>
              <a:t>Prolonged Labour .</a:t>
            </a:r>
          </a:p>
          <a:p>
            <a:r>
              <a:rPr lang="en-IN" sz="3200" dirty="0" smtClean="0"/>
              <a:t>Augmentation of delivery by Oxytocin .                                         </a:t>
            </a:r>
            <a:r>
              <a:rPr lang="en-IN" sz="3200" b="1" dirty="0" smtClean="0">
                <a:solidFill>
                  <a:srgbClr val="FFFF00"/>
                </a:solidFill>
              </a:rPr>
              <a:t>(3)</a:t>
            </a:r>
          </a:p>
          <a:p>
            <a:r>
              <a:rPr lang="en-IN" sz="3200" dirty="0" smtClean="0"/>
              <a:t>Persistent uterine distension .</a:t>
            </a:r>
          </a:p>
          <a:p>
            <a:r>
              <a:rPr lang="en-IN" sz="3200" dirty="0" smtClean="0"/>
              <a:t>Malformation of the uterus .</a:t>
            </a:r>
          </a:p>
          <a:p>
            <a:r>
              <a:rPr lang="en-IN" sz="3200" dirty="0" smtClean="0"/>
              <a:t>Uterine fibroid .</a:t>
            </a:r>
          </a:p>
          <a:p>
            <a:r>
              <a:rPr lang="en-IN" sz="3200" dirty="0" smtClean="0"/>
              <a:t>Mismanagement 3</a:t>
            </a:r>
            <a:r>
              <a:rPr lang="en-IN" sz="3200" baseline="30000" dirty="0" smtClean="0"/>
              <a:t>rd</a:t>
            </a:r>
            <a:r>
              <a:rPr lang="en-IN" sz="3200" dirty="0" smtClean="0"/>
              <a:t> stage of labour ,like  too rapid delivery of the baby ,premature attempt to deliver the placenta before it is separated ,kneading.</a:t>
            </a:r>
          </a:p>
          <a:p>
            <a:r>
              <a:rPr lang="en-IN" sz="3200" dirty="0" smtClean="0"/>
              <a:t>Pulling the cord .Increase blood loss during delivery by CS .</a:t>
            </a:r>
          </a:p>
          <a:p>
            <a:r>
              <a:rPr lang="en-IN" sz="3200" dirty="0" err="1" smtClean="0"/>
              <a:t>Constiction</a:t>
            </a:r>
            <a:r>
              <a:rPr lang="en-IN" sz="3200" dirty="0" smtClean="0"/>
              <a:t> ring .</a:t>
            </a:r>
            <a:endParaRPr lang="en-IN" sz="3200" dirty="0"/>
          </a:p>
        </p:txBody>
      </p:sp>
    </p:spTree>
    <p:extLst>
      <p:ext uri="{BB962C8B-B14F-4D97-AF65-F5344CB8AC3E}">
        <p14:creationId xmlns:p14="http://schemas.microsoft.com/office/powerpoint/2010/main" val="2733236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31" y="-343213"/>
            <a:ext cx="10515600" cy="1325563"/>
          </a:xfrm>
        </p:spPr>
        <p:txBody>
          <a:bodyPr>
            <a:normAutofit/>
          </a:bodyPr>
          <a:lstStyle/>
          <a:p>
            <a:r>
              <a:rPr lang="en-IN" sz="4000" b="1" u="sng" dirty="0" smtClean="0">
                <a:solidFill>
                  <a:srgbClr val="FFC000"/>
                </a:solidFill>
              </a:rPr>
              <a:t>2.Traumatic (20%) :-</a:t>
            </a:r>
            <a:endParaRPr lang="en-IN" sz="4000" b="1" u="sng" dirty="0">
              <a:solidFill>
                <a:srgbClr val="FFC000"/>
              </a:solidFill>
            </a:endParaRPr>
          </a:p>
        </p:txBody>
      </p:sp>
      <p:sp>
        <p:nvSpPr>
          <p:cNvPr id="3" name="Content Placeholder 2"/>
          <p:cNvSpPr>
            <a:spLocks noGrp="1"/>
          </p:cNvSpPr>
          <p:nvPr>
            <p:ph idx="1"/>
          </p:nvPr>
        </p:nvSpPr>
        <p:spPr>
          <a:xfrm>
            <a:off x="116982" y="627890"/>
            <a:ext cx="12075017" cy="6230110"/>
          </a:xfrm>
        </p:spPr>
        <p:txBody>
          <a:bodyPr>
            <a:normAutofit/>
          </a:bodyPr>
          <a:lstStyle/>
          <a:p>
            <a:r>
              <a:rPr lang="en-IN" sz="3200" dirty="0" smtClean="0"/>
              <a:t>Trauma to the genital tract usually occurs following operative delivery / spontaneous delivery .</a:t>
            </a:r>
          </a:p>
          <a:p>
            <a:r>
              <a:rPr lang="en-IN" sz="3200" dirty="0" smtClean="0"/>
              <a:t>Blood loss during  &amp; from the Episiotomy wound .                       </a:t>
            </a:r>
            <a:r>
              <a:rPr lang="en-IN" sz="3200" b="1" dirty="0" smtClean="0">
                <a:solidFill>
                  <a:srgbClr val="FFFF00"/>
                </a:solidFill>
              </a:rPr>
              <a:t>(4)</a:t>
            </a:r>
          </a:p>
          <a:p>
            <a:r>
              <a:rPr lang="en-IN" sz="3200" dirty="0" smtClean="0"/>
              <a:t>Trauma involves usually the cervix ,vagina ,perineum &amp; para-urethral region .</a:t>
            </a:r>
          </a:p>
          <a:p>
            <a:pPr marL="0" indent="0">
              <a:buNone/>
            </a:pPr>
            <a:r>
              <a:rPr lang="en-IN" sz="3200" b="1" u="sng" dirty="0" smtClean="0">
                <a:solidFill>
                  <a:srgbClr val="FFC000"/>
                </a:solidFill>
              </a:rPr>
              <a:t>3.Blood coagulopathy :-</a:t>
            </a:r>
          </a:p>
          <a:p>
            <a:r>
              <a:rPr lang="en-IN" sz="3200" dirty="0" smtClean="0"/>
              <a:t>Blood </a:t>
            </a:r>
            <a:r>
              <a:rPr lang="en-IN" sz="3200" dirty="0" err="1" smtClean="0"/>
              <a:t>discrasias</a:t>
            </a:r>
            <a:r>
              <a:rPr lang="en-IN" sz="3200" dirty="0" smtClean="0"/>
              <a:t> / blood coagulation disorder are less common cause of PPH .</a:t>
            </a:r>
          </a:p>
          <a:p>
            <a:r>
              <a:rPr lang="en-IN" sz="3200" dirty="0" smtClean="0"/>
              <a:t>Increase the incidence in case of </a:t>
            </a:r>
            <a:r>
              <a:rPr lang="en-IN" sz="3200" dirty="0" err="1" smtClean="0"/>
              <a:t>Abruptio</a:t>
            </a:r>
            <a:r>
              <a:rPr lang="en-IN" sz="3200" dirty="0" smtClean="0"/>
              <a:t> placenta .</a:t>
            </a:r>
          </a:p>
          <a:p>
            <a:r>
              <a:rPr lang="en-IN" sz="3200" dirty="0" smtClean="0"/>
              <a:t>Jaundice in pregnancy .</a:t>
            </a:r>
          </a:p>
          <a:p>
            <a:r>
              <a:rPr lang="en-IN" sz="3200" dirty="0" smtClean="0"/>
              <a:t>Thrombocytopenia (decrease blood platelets) .</a:t>
            </a:r>
          </a:p>
          <a:p>
            <a:endParaRPr lang="en-IN" sz="3200" dirty="0"/>
          </a:p>
        </p:txBody>
      </p:sp>
    </p:spTree>
    <p:extLst>
      <p:ext uri="{BB962C8B-B14F-4D97-AF65-F5344CB8AC3E}">
        <p14:creationId xmlns:p14="http://schemas.microsoft.com/office/powerpoint/2010/main" val="2592538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62" y="-1120462"/>
            <a:ext cx="10515600" cy="1325563"/>
          </a:xfrm>
        </p:spPr>
        <p:txBody>
          <a:bodyPr/>
          <a:lstStyle/>
          <a:p>
            <a:endParaRPr lang="en-IN" dirty="0"/>
          </a:p>
        </p:txBody>
      </p:sp>
      <p:sp>
        <p:nvSpPr>
          <p:cNvPr id="3" name="Content Placeholder 2"/>
          <p:cNvSpPr>
            <a:spLocks noGrp="1"/>
          </p:cNvSpPr>
          <p:nvPr>
            <p:ph idx="1"/>
          </p:nvPr>
        </p:nvSpPr>
        <p:spPr>
          <a:xfrm>
            <a:off x="13952" y="0"/>
            <a:ext cx="12178048" cy="6858000"/>
          </a:xfrm>
        </p:spPr>
        <p:txBody>
          <a:bodyPr>
            <a:normAutofit/>
          </a:bodyPr>
          <a:lstStyle/>
          <a:p>
            <a:r>
              <a:rPr lang="en-IN" sz="3200" dirty="0" err="1" smtClean="0"/>
              <a:t>Purpura</a:t>
            </a:r>
            <a:r>
              <a:rPr lang="en-IN" sz="3200" dirty="0" smtClean="0"/>
              <a:t> (increase in blood platelets ) .</a:t>
            </a:r>
          </a:p>
          <a:p>
            <a:r>
              <a:rPr lang="en-IN" sz="3200" dirty="0" smtClean="0"/>
              <a:t>HELLP syndrome  ( Haemolysis ,Elevated liver enzymes ,Low Platelet count )  .                                                                                            </a:t>
            </a:r>
          </a:p>
          <a:p>
            <a:pPr marL="0" indent="0">
              <a:buNone/>
            </a:pPr>
            <a:r>
              <a:rPr lang="en-IN" sz="3200" b="1" dirty="0" smtClean="0">
                <a:solidFill>
                  <a:srgbClr val="FFC000"/>
                </a:solidFill>
              </a:rPr>
              <a:t>4. Combination of Atonic &amp; Traumatic causes .</a:t>
            </a:r>
          </a:p>
          <a:p>
            <a:pPr marL="0" indent="0">
              <a:buNone/>
            </a:pPr>
            <a:r>
              <a:rPr lang="en-IN" sz="4800" b="1" u="sng" dirty="0" smtClean="0">
                <a:solidFill>
                  <a:srgbClr val="00B050"/>
                </a:solidFill>
              </a:rPr>
              <a:t>Prevention :-</a:t>
            </a:r>
          </a:p>
          <a:p>
            <a:pPr marL="514350" indent="-514350">
              <a:buAutoNum type="alphaLcParenBoth"/>
            </a:pPr>
            <a:r>
              <a:rPr lang="en-IN" sz="3200" b="1" u="sng" dirty="0" smtClean="0">
                <a:solidFill>
                  <a:srgbClr val="FFFF00"/>
                </a:solidFill>
              </a:rPr>
              <a:t>Antenatal =</a:t>
            </a:r>
          </a:p>
          <a:p>
            <a:r>
              <a:rPr lang="en-IN" sz="3200" dirty="0" smtClean="0">
                <a:solidFill>
                  <a:schemeClr val="tx1">
                    <a:lumMod val="95000"/>
                  </a:schemeClr>
                </a:solidFill>
              </a:rPr>
              <a:t>Improvement of health status .                                                           </a:t>
            </a:r>
            <a:r>
              <a:rPr lang="en-IN" sz="3200" b="1" dirty="0" smtClean="0">
                <a:solidFill>
                  <a:srgbClr val="FFFF00"/>
                </a:solidFill>
              </a:rPr>
              <a:t>(5)</a:t>
            </a:r>
          </a:p>
          <a:p>
            <a:r>
              <a:rPr lang="en-IN" sz="3200" dirty="0" smtClean="0">
                <a:solidFill>
                  <a:schemeClr val="tx1">
                    <a:lumMod val="95000"/>
                  </a:schemeClr>
                </a:solidFill>
              </a:rPr>
              <a:t>Give more attention in case of high risk conditions like ,Twins ,</a:t>
            </a:r>
            <a:r>
              <a:rPr lang="en-IN" sz="3200" dirty="0" err="1" smtClean="0">
                <a:solidFill>
                  <a:schemeClr val="tx1">
                    <a:lumMod val="95000"/>
                  </a:schemeClr>
                </a:solidFill>
              </a:rPr>
              <a:t>Hydraminious</a:t>
            </a:r>
            <a:r>
              <a:rPr lang="en-IN" sz="3200" dirty="0" smtClean="0">
                <a:solidFill>
                  <a:schemeClr val="tx1">
                    <a:lumMod val="95000"/>
                  </a:schemeClr>
                </a:solidFill>
              </a:rPr>
              <a:t> ,Grand </a:t>
            </a:r>
            <a:r>
              <a:rPr lang="en-IN" sz="3200" dirty="0" err="1" smtClean="0">
                <a:solidFill>
                  <a:schemeClr val="tx1">
                    <a:lumMod val="95000"/>
                  </a:schemeClr>
                </a:solidFill>
              </a:rPr>
              <a:t>multiparae</a:t>
            </a:r>
            <a:r>
              <a:rPr lang="en-IN" sz="3200" dirty="0" smtClean="0">
                <a:solidFill>
                  <a:schemeClr val="tx1">
                    <a:lumMod val="95000"/>
                  </a:schemeClr>
                </a:solidFill>
              </a:rPr>
              <a:t> ,Severe anaemia </a:t>
            </a:r>
            <a:r>
              <a:rPr lang="en-IN" sz="3200" dirty="0" err="1" smtClean="0">
                <a:solidFill>
                  <a:schemeClr val="tx1">
                    <a:lumMod val="95000"/>
                  </a:schemeClr>
                </a:solidFill>
              </a:rPr>
              <a:t>etc</a:t>
            </a:r>
            <a:r>
              <a:rPr lang="en-IN" sz="3200" dirty="0" smtClean="0">
                <a:solidFill>
                  <a:schemeClr val="tx1">
                    <a:lumMod val="95000"/>
                  </a:schemeClr>
                </a:solidFill>
              </a:rPr>
              <a:t> .</a:t>
            </a:r>
          </a:p>
          <a:p>
            <a:r>
              <a:rPr lang="en-IN" sz="3200" dirty="0" smtClean="0">
                <a:solidFill>
                  <a:schemeClr val="tx1">
                    <a:lumMod val="95000"/>
                  </a:schemeClr>
                </a:solidFill>
              </a:rPr>
              <a:t>Blood grouping .</a:t>
            </a:r>
          </a:p>
          <a:p>
            <a:endParaRPr lang="en-IN" sz="3200" b="1" dirty="0">
              <a:solidFill>
                <a:srgbClr val="FFC000"/>
              </a:solidFill>
            </a:endParaRPr>
          </a:p>
        </p:txBody>
      </p:sp>
    </p:spTree>
    <p:extLst>
      <p:ext uri="{BB962C8B-B14F-4D97-AF65-F5344CB8AC3E}">
        <p14:creationId xmlns:p14="http://schemas.microsoft.com/office/powerpoint/2010/main" val="3466963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31" y="-265939"/>
            <a:ext cx="10515600" cy="1325563"/>
          </a:xfrm>
        </p:spPr>
        <p:txBody>
          <a:bodyPr>
            <a:normAutofit/>
          </a:bodyPr>
          <a:lstStyle/>
          <a:p>
            <a:r>
              <a:rPr lang="en-IN" sz="4000" b="1" u="sng" dirty="0" smtClean="0">
                <a:solidFill>
                  <a:srgbClr val="FFFF00"/>
                </a:solidFill>
              </a:rPr>
              <a:t>(b) </a:t>
            </a:r>
            <a:r>
              <a:rPr lang="en-IN" sz="4000" b="1" u="sng" dirty="0" err="1" smtClean="0">
                <a:solidFill>
                  <a:srgbClr val="FFFF00"/>
                </a:solidFill>
              </a:rPr>
              <a:t>Intranatal</a:t>
            </a:r>
            <a:r>
              <a:rPr lang="en-IN" sz="4000" b="1" u="sng" dirty="0" smtClean="0">
                <a:solidFill>
                  <a:srgbClr val="FFFF00"/>
                </a:solidFill>
              </a:rPr>
              <a:t> :-</a:t>
            </a:r>
            <a:endParaRPr lang="en-IN" sz="4000" b="1" u="sng" dirty="0">
              <a:solidFill>
                <a:srgbClr val="FFFF00"/>
              </a:solidFill>
            </a:endParaRPr>
          </a:p>
        </p:txBody>
      </p:sp>
      <p:sp>
        <p:nvSpPr>
          <p:cNvPr id="3" name="Content Placeholder 2"/>
          <p:cNvSpPr>
            <a:spLocks noGrp="1"/>
          </p:cNvSpPr>
          <p:nvPr>
            <p:ph idx="1"/>
          </p:nvPr>
        </p:nvSpPr>
        <p:spPr>
          <a:xfrm>
            <a:off x="53662" y="666526"/>
            <a:ext cx="12138338" cy="6352460"/>
          </a:xfrm>
        </p:spPr>
        <p:txBody>
          <a:bodyPr>
            <a:normAutofit/>
          </a:bodyPr>
          <a:lstStyle/>
          <a:p>
            <a:r>
              <a:rPr lang="en-IN" sz="3200" dirty="0" smtClean="0"/>
              <a:t>Slow delivery of the baby .                                                             </a:t>
            </a:r>
            <a:r>
              <a:rPr lang="en-IN" sz="3200" b="1" dirty="0" smtClean="0">
                <a:solidFill>
                  <a:srgbClr val="FFFF00"/>
                </a:solidFill>
              </a:rPr>
              <a:t>(6)</a:t>
            </a:r>
          </a:p>
          <a:p>
            <a:r>
              <a:rPr lang="en-IN" sz="3200" dirty="0" smtClean="0"/>
              <a:t>Expert obstetric anaesthetist must be present .</a:t>
            </a:r>
          </a:p>
          <a:p>
            <a:r>
              <a:rPr lang="en-IN" sz="3200" dirty="0" smtClean="0"/>
              <a:t>During CS spontaneous separation &amp; delivery of the placenta ,reduces blood loss .</a:t>
            </a:r>
          </a:p>
          <a:p>
            <a:r>
              <a:rPr lang="en-IN" sz="3200" dirty="0" smtClean="0"/>
              <a:t>Active management of 3</a:t>
            </a:r>
            <a:r>
              <a:rPr lang="en-IN" sz="3200" baseline="30000" dirty="0" smtClean="0"/>
              <a:t>rd</a:t>
            </a:r>
            <a:r>
              <a:rPr lang="en-IN" sz="3200" dirty="0" smtClean="0"/>
              <a:t> stage .</a:t>
            </a:r>
          </a:p>
          <a:p>
            <a:r>
              <a:rPr lang="en-IN" sz="3200" dirty="0" smtClean="0"/>
              <a:t>Pulling the cord should be avoided .</a:t>
            </a:r>
          </a:p>
          <a:p>
            <a:r>
              <a:rPr lang="en-IN" sz="3200" dirty="0" smtClean="0"/>
              <a:t>Accelerated labour by Oxytocin ,the infusion should be continued for at least 1 hour after delivery .</a:t>
            </a:r>
          </a:p>
          <a:p>
            <a:r>
              <a:rPr lang="en-IN" sz="3200" dirty="0" smtClean="0"/>
              <a:t>Exploration of the Utero-vaginal canal .</a:t>
            </a:r>
          </a:p>
          <a:p>
            <a:r>
              <a:rPr lang="en-IN" sz="3200" dirty="0" smtClean="0"/>
              <a:t>To observe the patient for about 2hours after delivery .</a:t>
            </a:r>
          </a:p>
          <a:p>
            <a:endParaRPr lang="en-IN" sz="3200" dirty="0"/>
          </a:p>
        </p:txBody>
      </p:sp>
    </p:spTree>
    <p:extLst>
      <p:ext uri="{BB962C8B-B14F-4D97-AF65-F5344CB8AC3E}">
        <p14:creationId xmlns:p14="http://schemas.microsoft.com/office/powerpoint/2010/main" val="230776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30" y="-265940"/>
            <a:ext cx="12066431" cy="1325563"/>
          </a:xfrm>
        </p:spPr>
        <p:txBody>
          <a:bodyPr/>
          <a:lstStyle/>
          <a:p>
            <a:r>
              <a:rPr lang="en-IN" b="1" u="sng" dirty="0" smtClean="0">
                <a:solidFill>
                  <a:srgbClr val="00B050"/>
                </a:solidFill>
              </a:rPr>
              <a:t>          Management of 3</a:t>
            </a:r>
            <a:r>
              <a:rPr lang="en-IN" b="1" u="sng" baseline="30000" dirty="0" smtClean="0">
                <a:solidFill>
                  <a:srgbClr val="00B050"/>
                </a:solidFill>
              </a:rPr>
              <a:t>rd</a:t>
            </a:r>
            <a:r>
              <a:rPr lang="en-IN" b="1" u="sng" dirty="0" smtClean="0">
                <a:solidFill>
                  <a:srgbClr val="00B050"/>
                </a:solidFill>
              </a:rPr>
              <a:t> stage Bleeding :-</a:t>
            </a:r>
            <a:endParaRPr lang="en-IN" b="1" u="sng" dirty="0">
              <a:solidFill>
                <a:srgbClr val="00B050"/>
              </a:solidFill>
            </a:endParaRPr>
          </a:p>
        </p:txBody>
      </p:sp>
      <p:sp>
        <p:nvSpPr>
          <p:cNvPr id="3" name="Content Placeholder 2"/>
          <p:cNvSpPr>
            <a:spLocks noGrp="1"/>
          </p:cNvSpPr>
          <p:nvPr>
            <p:ph idx="1"/>
          </p:nvPr>
        </p:nvSpPr>
        <p:spPr>
          <a:xfrm>
            <a:off x="26830" y="666526"/>
            <a:ext cx="12165170" cy="6191473"/>
          </a:xfrm>
        </p:spPr>
        <p:txBody>
          <a:bodyPr/>
          <a:lstStyle/>
          <a:p>
            <a:r>
              <a:rPr lang="en-IN" sz="3200" dirty="0" smtClean="0"/>
              <a:t> To empty the uterus of its contents  &amp; to make it hard .</a:t>
            </a:r>
          </a:p>
          <a:p>
            <a:r>
              <a:rPr lang="en-IN" sz="3200" dirty="0" smtClean="0"/>
              <a:t>To ensure effective haemostasis in traumatic bleeding .             </a:t>
            </a:r>
            <a:r>
              <a:rPr lang="en-IN" sz="3200" b="1" dirty="0" smtClean="0">
                <a:solidFill>
                  <a:srgbClr val="FFFF00"/>
                </a:solidFill>
              </a:rPr>
              <a:t>(7)</a:t>
            </a:r>
          </a:p>
          <a:p>
            <a:r>
              <a:rPr lang="en-IN" sz="3200" dirty="0" smtClean="0"/>
              <a:t>To replace the blood .</a:t>
            </a:r>
          </a:p>
          <a:p>
            <a:pPr marL="0" indent="0">
              <a:buNone/>
            </a:pPr>
            <a:r>
              <a:rPr lang="en-IN" sz="3600" b="1" u="sng" dirty="0" smtClean="0">
                <a:solidFill>
                  <a:srgbClr val="FFFF00"/>
                </a:solidFill>
              </a:rPr>
              <a:t>Steps of Management :-</a:t>
            </a:r>
          </a:p>
          <a:p>
            <a:r>
              <a:rPr lang="en-IN" sz="3200" dirty="0" smtClean="0"/>
              <a:t>Placental site bleeding .</a:t>
            </a:r>
          </a:p>
          <a:p>
            <a:r>
              <a:rPr lang="en-IN" sz="3200" dirty="0" smtClean="0"/>
              <a:t>Management of Traumatic bleeding .</a:t>
            </a:r>
          </a:p>
          <a:p>
            <a:r>
              <a:rPr lang="en-IN" sz="3200" dirty="0" smtClean="0"/>
              <a:t>Manual removal of placenta .</a:t>
            </a:r>
            <a:endParaRPr lang="en-IN" sz="3200" dirty="0"/>
          </a:p>
        </p:txBody>
      </p:sp>
    </p:spTree>
    <p:extLst>
      <p:ext uri="{BB962C8B-B14F-4D97-AF65-F5344CB8AC3E}">
        <p14:creationId xmlns:p14="http://schemas.microsoft.com/office/powerpoint/2010/main" val="2088783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83" y="-961399"/>
            <a:ext cx="10515600" cy="1325563"/>
          </a:xfrm>
        </p:spPr>
        <p:txBody>
          <a:bodyPr/>
          <a:lstStyle/>
          <a:p>
            <a:endParaRPr lang="en-IN"/>
          </a:p>
        </p:txBody>
      </p:sp>
      <p:sp>
        <p:nvSpPr>
          <p:cNvPr id="3" name="Content Placeholder 2"/>
          <p:cNvSpPr>
            <a:spLocks noGrp="1"/>
          </p:cNvSpPr>
          <p:nvPr>
            <p:ph idx="1"/>
          </p:nvPr>
        </p:nvSpPr>
        <p:spPr>
          <a:xfrm>
            <a:off x="116982" y="0"/>
            <a:ext cx="11950521" cy="6858000"/>
          </a:xfrm>
        </p:spPr>
        <p:txBody>
          <a:bodyPr>
            <a:normAutofit/>
          </a:bodyPr>
          <a:lstStyle/>
          <a:p>
            <a:pPr marL="0" indent="0">
              <a:buNone/>
            </a:pPr>
            <a:r>
              <a:rPr lang="en-IN" sz="4800" b="1" u="sng" dirty="0" smtClean="0">
                <a:solidFill>
                  <a:srgbClr val="00B050"/>
                </a:solidFill>
              </a:rPr>
              <a:t>Complications :-</a:t>
            </a:r>
          </a:p>
          <a:p>
            <a:r>
              <a:rPr lang="en-IN" sz="3600" dirty="0" smtClean="0"/>
              <a:t>Haemorrhage due to incomplete removal .                        </a:t>
            </a:r>
            <a:r>
              <a:rPr lang="en-IN" sz="3600" b="1" dirty="0" smtClean="0">
                <a:solidFill>
                  <a:srgbClr val="FFFF00"/>
                </a:solidFill>
              </a:rPr>
              <a:t>(8)                     </a:t>
            </a:r>
          </a:p>
          <a:p>
            <a:r>
              <a:rPr lang="en-IN" sz="3600" dirty="0" smtClean="0"/>
              <a:t>Shock .</a:t>
            </a:r>
          </a:p>
          <a:p>
            <a:r>
              <a:rPr lang="en-IN" sz="3600" dirty="0" smtClean="0"/>
              <a:t>Injury to the uterus .</a:t>
            </a:r>
          </a:p>
          <a:p>
            <a:r>
              <a:rPr lang="en-IN" sz="3600" dirty="0" smtClean="0"/>
              <a:t>Infection .</a:t>
            </a:r>
          </a:p>
          <a:p>
            <a:r>
              <a:rPr lang="en-IN" sz="3600" dirty="0" smtClean="0"/>
              <a:t>Inversion .</a:t>
            </a:r>
          </a:p>
          <a:p>
            <a:r>
              <a:rPr lang="en-IN" sz="3600" dirty="0" err="1" smtClean="0"/>
              <a:t>Subinvolution</a:t>
            </a:r>
            <a:r>
              <a:rPr lang="en-IN" sz="3600" dirty="0" smtClean="0"/>
              <a:t> .</a:t>
            </a:r>
          </a:p>
          <a:p>
            <a:r>
              <a:rPr lang="en-IN" sz="3600" dirty="0" smtClean="0"/>
              <a:t>Embolism .</a:t>
            </a:r>
          </a:p>
          <a:p>
            <a:r>
              <a:rPr lang="en-IN" sz="3600" dirty="0" smtClean="0"/>
              <a:t>Thrombophlebitis ( inflammation of vein with formation of thrombus ).</a:t>
            </a:r>
            <a:endParaRPr lang="en-IN" sz="3600" dirty="0"/>
          </a:p>
        </p:txBody>
      </p:sp>
    </p:spTree>
    <p:extLst>
      <p:ext uri="{BB962C8B-B14F-4D97-AF65-F5344CB8AC3E}">
        <p14:creationId xmlns:p14="http://schemas.microsoft.com/office/powerpoint/2010/main" val="300205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406</TotalTime>
  <Words>1498</Words>
  <Application>Microsoft Office PowerPoint</Application>
  <PresentationFormat>Widescreen</PresentationFormat>
  <Paragraphs>164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POSTPARTUM HAEMORRHAGE(PPH) (PRAVOTTAR RAKTA SRAVA )</vt:lpstr>
      <vt:lpstr>DEFINITION:- </vt:lpstr>
      <vt:lpstr>Secondary PPH :-  Haemorrhage occurs beyond 24hours &amp; within puerperium ,also called delayed / late puerperal haemorrhage .</vt:lpstr>
      <vt:lpstr>PowerPoint Presentation</vt:lpstr>
      <vt:lpstr>2.Traumatic (20%) :-</vt:lpstr>
      <vt:lpstr>PowerPoint Presentation</vt:lpstr>
      <vt:lpstr>(b) Intranatal :-</vt:lpstr>
      <vt:lpstr>          Management of 3rd stage Bleeding :-</vt:lpstr>
      <vt:lpstr>PowerPoint Presentation</vt:lpstr>
      <vt:lpstr>                    Management of true PPH :-</vt:lpstr>
      <vt:lpstr>To feel the uterus by Abdominal palpation :-</vt:lpstr>
      <vt:lpstr>Uterus remains Atonic ,then 2nd STEP :-</vt:lpstr>
      <vt:lpstr>Bimanual compression :-</vt:lpstr>
      <vt:lpstr>Tight intrauterine packing under general anaesthesia:- </vt:lpstr>
      <vt:lpstr>Surgical methods to control PPH :-</vt:lpstr>
      <vt:lpstr>Angiographic Arterial Embolisation :- </vt:lpstr>
      <vt:lpstr>Secondary PPH :-</vt:lpstr>
      <vt:lpstr>Diagnosis :-</vt:lpstr>
      <vt:lpstr>Active Treatment :-</vt:lpstr>
      <vt:lpstr>Uterus remains Atonic ,Surgical methods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POSTPARTUM HAEMORRHAGE (PRAVOTTAR RAKTA SRAVA )</dc:title>
  <dc:creator>Ashwani</dc:creator>
  <cp:lastModifiedBy>Monu</cp:lastModifiedBy>
  <cp:revision>123</cp:revision>
  <dcterms:created xsi:type="dcterms:W3CDTF">2020-07-05T03:48:20Z</dcterms:created>
  <dcterms:modified xsi:type="dcterms:W3CDTF">2021-07-05T04:31:05Z</dcterms:modified>
</cp:coreProperties>
</file>