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37" r:id="rId1"/>
  </p:sldMasterIdLst>
  <p:notesMasterIdLst>
    <p:notesMasterId r:id="rId46"/>
  </p:notesMasterIdLst>
  <p:sldIdLst>
    <p:sldId id="256" r:id="rId2"/>
    <p:sldId id="326" r:id="rId3"/>
    <p:sldId id="383" r:id="rId4"/>
    <p:sldId id="317" r:id="rId5"/>
    <p:sldId id="373" r:id="rId6"/>
    <p:sldId id="399" r:id="rId7"/>
    <p:sldId id="384" r:id="rId8"/>
    <p:sldId id="398" r:id="rId9"/>
    <p:sldId id="397" r:id="rId10"/>
    <p:sldId id="395" r:id="rId11"/>
    <p:sldId id="396" r:id="rId12"/>
    <p:sldId id="394" r:id="rId13"/>
    <p:sldId id="393" r:id="rId14"/>
    <p:sldId id="392" r:id="rId15"/>
    <p:sldId id="390" r:id="rId16"/>
    <p:sldId id="391" r:id="rId17"/>
    <p:sldId id="389" r:id="rId18"/>
    <p:sldId id="388" r:id="rId19"/>
    <p:sldId id="387" r:id="rId20"/>
    <p:sldId id="386" r:id="rId21"/>
    <p:sldId id="385" r:id="rId22"/>
    <p:sldId id="400" r:id="rId23"/>
    <p:sldId id="404" r:id="rId24"/>
    <p:sldId id="401" r:id="rId25"/>
    <p:sldId id="403" r:id="rId26"/>
    <p:sldId id="402" r:id="rId27"/>
    <p:sldId id="406" r:id="rId28"/>
    <p:sldId id="407" r:id="rId29"/>
    <p:sldId id="419" r:id="rId30"/>
    <p:sldId id="416" r:id="rId31"/>
    <p:sldId id="408" r:id="rId32"/>
    <p:sldId id="417" r:id="rId33"/>
    <p:sldId id="420" r:id="rId34"/>
    <p:sldId id="405" r:id="rId35"/>
    <p:sldId id="418" r:id="rId36"/>
    <p:sldId id="421" r:id="rId37"/>
    <p:sldId id="422" r:id="rId38"/>
    <p:sldId id="409" r:id="rId39"/>
    <p:sldId id="411" r:id="rId40"/>
    <p:sldId id="412" r:id="rId41"/>
    <p:sldId id="410" r:id="rId42"/>
    <p:sldId id="413" r:id="rId43"/>
    <p:sldId id="414" r:id="rId44"/>
    <p:sldId id="415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presProps" Target="presProps.xml" /><Relationship Id="rId50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viewProps" Target="viewProps.xml" /><Relationship Id="rId8" Type="http://schemas.openxmlformats.org/officeDocument/2006/relationships/slide" Target="slides/slide7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D9AD7-9C63-4CA9-9B52-C3E26AEBACDA}" type="datetimeFigureOut">
              <a:rPr lang="en-IN" smtClean="0"/>
              <a:t>20-11-2024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BE6BA-8163-4544-AC16-C8381731B8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3407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B4410C8-6ECE-4965-BA6B-760DC911EF4D}" type="datetime1">
              <a:rPr lang="en-US" smtClean="0"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r>
              <a:rPr lang="en-US"/>
              <a:t>Dr. SHASHIDHAR KUMAR, ASSOCIATE PROFESSOR - KAUMARBHRITYA, KSVAMCH &amp; RC, GANGOH, SAHARANPUR (UP), PIN - 247341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186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9051-1EAF-4E6E-ACB7-5087341F00F5}" type="datetime1">
              <a:rPr lang="en-US" smtClean="0"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SHASHIDHAR KUMAR, ASSOCIATE PROFESSOR - KAUMARBHRITYA, KSVAMCH &amp; RC, GANGOH, SAHARANPUR (UP), PIN - 247341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50487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7119051-1EAF-4E6E-ACB7-5087341F00F5}" type="datetime1">
              <a:rPr lang="en-US" smtClean="0"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en-US"/>
              <a:t>Dr. SHASHIDHAR KUMAR, ASSOCIATE PROFESSOR - KAUMARBHRITYA, KSVAMCH &amp; RC, GANGOH, SAHARANPUR (UP), PIN - 247341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39600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7119051-1EAF-4E6E-ACB7-5087341F00F5}" type="datetime1">
              <a:rPr lang="en-US" smtClean="0"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en-US"/>
              <a:t>Dr. SHASHIDHAR KUMAR, ASSOCIATE PROFESSOR - KAUMARBHRITYA, KSVAMCH &amp; RC, GANGOH, SAHARANPUR (UP), PIN - 247341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9957757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7119051-1EAF-4E6E-ACB7-5087341F00F5}" type="datetime1">
              <a:rPr lang="en-US" smtClean="0"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r>
              <a:rPr lang="en-US"/>
              <a:t>Dr. SHASHIDHAR KUMAR, ASSOCIATE PROFESSOR - KAUMARBHRITYA, KSVAMCH &amp; RC, GANGOH, SAHARANPUR (UP), PIN - 247341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166942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9051-1EAF-4E6E-ACB7-5087341F00F5}" type="datetime1">
              <a:rPr lang="en-US" smtClean="0"/>
              <a:t>11/20/2024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SHASHIDHAR KUMAR, ASSOCIATE PROFESSOR - KAUMARBHRITYA, KSVAMCH &amp; RC, GANGOH, SAHARANPUR (UP), PIN - 247341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343004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9051-1EAF-4E6E-ACB7-5087341F00F5}" type="datetime1">
              <a:rPr lang="en-US" smtClean="0"/>
              <a:t>11/20/2024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SHASHIDHAR KUMAR, ASSOCIATE PROFESSOR - KAUMARBHRITYA, KSVAMCH &amp; RC, GANGOH, SAHARANPUR (UP), PIN - 247341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139859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AB18-D135-4A01-AB31-D67B75A2409B}" type="datetime1">
              <a:rPr lang="en-US" smtClean="0"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SHASHIDHAR KUMAR, ASSOCIATE PROFESSOR - KAUMARBHRITYA, KSVAMCH &amp; RC, GANGOH, SAHARANPUR (UP), PIN - 247341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21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5E514ED-6C77-49CF-9363-54071C8BE294}" type="datetime1">
              <a:rPr lang="en-US" smtClean="0"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r>
              <a:rPr lang="en-US"/>
              <a:t>Dr. SHASHIDHAR KUMAR, ASSOCIATE PROFESSOR - KAUMARBHRITYA, KSVAMCH &amp; RC, GANGOH, SAHARANPUR (UP), PIN - 247341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580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D7EF-3D27-4730-881D-39692EEF2A0B}" type="datetime1">
              <a:rPr lang="en-US" smtClean="0"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SHASHIDHAR KUMAR, ASSOCIATE PROFESSOR - KAUMARBHRITYA, KSVAMCH &amp; RC, GANGOH, SAHARANPUR (UP), PIN - 247341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78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D64C8-2E3F-409C-A9C7-BBFC8D875529}" type="datetime1">
              <a:rPr lang="en-US" smtClean="0"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SHASHIDHAR KUMAR, ASSOCIATE PROFESSOR - KAUMARBHRITYA, KSVAMCH &amp; RC, GANGOH, SAHARANPUR (UP), PIN - 247341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61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2AC7773-2051-4DC5-93C9-DC32D8B9D7C0}" type="datetime1">
              <a:rPr lang="en-US" smtClean="0"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r>
              <a:rPr lang="en-US"/>
              <a:t>Dr. SHASHIDHAR KUMAR, ASSOCIATE PROFESSOR - KAUMARBHRITYA, KSVAMCH &amp; RC, GANGOH, SAHARANPUR (UP), PIN - 247341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363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433B1-3B29-4165-A274-9EE7AA0E6CBA}" type="datetime1">
              <a:rPr lang="en-US" smtClean="0"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SHASHIDHAR KUMAR, ASSOCIATE PROFESSOR - KAUMARBHRITYA, KSVAMCH &amp; RC, GANGOH, SAHARANPUR (UP), PIN - 247341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845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513CF-121B-420E-9828-F3779B46ECFB}" type="datetime1">
              <a:rPr lang="en-US" smtClean="0"/>
              <a:t>11/20/2024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SHASHIDHAR KUMAR, ASSOCIATE PROFESSOR - KAUMARBHRITYA, KSVAMCH &amp; RC, GANGOH, SAHARANPUR (UP), PIN - 247341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072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C5AD-61BE-484B-8B51-0E13B66BF236}" type="datetime1">
              <a:rPr lang="en-US" smtClean="0"/>
              <a:t>11/20/2024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SHASHIDHAR KUMAR, ASSOCIATE PROFESSOR - KAUMARBHRITYA, KSVAMCH &amp; RC, GANGOH, SAHARANPUR (UP), PIN - 247341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373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A75C-7D4F-4B18-9F6F-47F49B60AA8F}" type="datetime1">
              <a:rPr lang="en-US" smtClean="0"/>
              <a:t>11/20/2024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SHASHIDHAR KUMAR, ASSOCIATE PROFESSOR - KAUMARBHRITYA, KSVAMCH &amp; RC, GANGOH, SAHARANPUR (UP), PIN - 247341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21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0A48-88F9-4E20-8A4F-569161953461}" type="datetime1">
              <a:rPr lang="en-US" smtClean="0"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SHASHIDHAR KUMAR, ASSOCIATE PROFESSOR - KAUMARBHRITYA, KSVAMCH &amp; RC, GANGOH, SAHARANPUR (UP), PIN - 247341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12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60C-9E01-40FE-90C5-491C4433B3DF}" type="datetime1">
              <a:rPr lang="en-US" smtClean="0"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SHASHIDHAR KUMAR, ASSOCIATE PROFESSOR - KAUMARBHRITYA, KSVAMCH &amp; RC, GANGOH, SAHARANPUR (UP), PIN - 247341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85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19051-1EAF-4E6E-ACB7-5087341F00F5}" type="datetime1">
              <a:rPr lang="en-US" smtClean="0"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Dr. SHASHIDHAR KUMAR, ASSOCIATE PROFESSOR - KAUMARBHRITYA, KSVAMCH &amp; RC, GANGOH, SAHARANPUR (UP), PIN - 247341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42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  <p:sldLayoutId id="2147483854" r:id="rId17"/>
    <p:sldLayoutId id="2147483855" r:id="rId18"/>
  </p:sldLayoutIdLst>
  <p:hf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0.jpeg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 /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 /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 /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 /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 /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 /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 /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 /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 /><Relationship Id="rId2" Type="http://schemas.openxmlformats.org/officeDocument/2006/relationships/image" Target="../media/image48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0.jpeg" 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 /><Relationship Id="rId2" Type="http://schemas.openxmlformats.org/officeDocument/2006/relationships/image" Target="../media/image51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EAE2E-7556-3349-AF3A-ECCEB00A3A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462" y="381000"/>
            <a:ext cx="11576538" cy="458687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dirty="0" err="1">
                <a:solidFill>
                  <a:schemeClr val="accent6">
                    <a:lumMod val="50000"/>
                  </a:schemeClr>
                </a:solidFill>
              </a:rPr>
              <a:t>कौमारभृत्य</a:t>
            </a:r>
            <a:r>
              <a:rPr lang="en-GB" sz="4000" b="1" dirty="0">
                <a:solidFill>
                  <a:schemeClr val="accent6">
                    <a:lumMod val="50000"/>
                  </a:schemeClr>
                </a:solidFill>
              </a:rPr>
              <a:t> / </a:t>
            </a:r>
            <a:r>
              <a:rPr lang="en-GB" sz="4000" b="1" dirty="0" err="1">
                <a:solidFill>
                  <a:schemeClr val="accent6">
                    <a:lumMod val="50000"/>
                  </a:schemeClr>
                </a:solidFill>
              </a:rPr>
              <a:t>बालरोग</a:t>
            </a:r>
            <a:br>
              <a:rPr lang="en-GB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GB" sz="3600" b="1" dirty="0">
                <a:solidFill>
                  <a:schemeClr val="accent6">
                    <a:lumMod val="50000"/>
                  </a:schemeClr>
                </a:solidFill>
              </a:rPr>
              <a:t>PART – B, POINT / SECTION – 10</a:t>
            </a:r>
            <a:br>
              <a:rPr lang="en-GB" sz="36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GB" sz="3600" b="1" dirty="0" err="1">
                <a:solidFill>
                  <a:schemeClr val="accent6">
                    <a:lumMod val="50000"/>
                  </a:schemeClr>
                </a:solidFill>
              </a:rPr>
              <a:t>अनुपसर्गिक</a:t>
            </a:r>
            <a:r>
              <a:rPr lang="en-GB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6">
                    <a:lumMod val="50000"/>
                  </a:schemeClr>
                </a:solidFill>
              </a:rPr>
              <a:t>व्याधि</a:t>
            </a:r>
            <a:r>
              <a:rPr lang="en-GB" sz="3600" b="1" dirty="0">
                <a:solidFill>
                  <a:schemeClr val="accent6">
                    <a:lumMod val="50000"/>
                  </a:schemeClr>
                </a:solidFill>
              </a:rPr>
              <a:t> (INFECTIOUS DISEASES)</a:t>
            </a:r>
            <a:br>
              <a:rPr lang="en-GB" sz="36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GB" sz="3600" b="1" dirty="0"/>
            </a:br>
            <a:r>
              <a:rPr lang="mai" sz="7300" b="1" dirty="0">
                <a:solidFill>
                  <a:srgbClr val="FF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मन्थर ज्वर (आन्त्रिक ज्वर </a:t>
            </a:r>
            <a:r>
              <a:rPr lang="en-IN" sz="7300" b="1" dirty="0">
                <a:solidFill>
                  <a:srgbClr val="FF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/</a:t>
            </a:r>
            <a:r>
              <a:rPr lang="mai" sz="7300" b="1" dirty="0">
                <a:solidFill>
                  <a:srgbClr val="FF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मोतीझरा) </a:t>
            </a:r>
            <a:br>
              <a:rPr lang="en-GB" sz="7300" b="1" dirty="0">
                <a:solidFill>
                  <a:srgbClr val="FF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</a:br>
            <a:r>
              <a:rPr lang="en-IN" b="1" dirty="0">
                <a:solidFill>
                  <a:srgbClr val="FF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ENTERIC FEVER </a:t>
            </a:r>
            <a:br>
              <a:rPr lang="en-IN" b="1" dirty="0">
                <a:solidFill>
                  <a:srgbClr val="FF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</a:br>
            <a:r>
              <a:rPr lang="en-IN" b="1" dirty="0">
                <a:solidFill>
                  <a:srgbClr val="FF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(TYPHOID &amp; PARATYPHOID)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3CF17F-E966-4C4F-AE3B-3659A96E4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580" y="4967880"/>
            <a:ext cx="10263139" cy="1199557"/>
          </a:xfrm>
        </p:spPr>
        <p:txBody>
          <a:bodyPr anchor="ctr">
            <a:normAutofit fontScale="32500" lnSpcReduction="20000"/>
          </a:bodyPr>
          <a:lstStyle/>
          <a:p>
            <a:pPr algn="ctr"/>
            <a:r>
              <a:rPr lang="en-GB" sz="9600" b="1" dirty="0" err="1"/>
              <a:t>Dr.</a:t>
            </a:r>
            <a:r>
              <a:rPr lang="en-GB" sz="9600" b="1" dirty="0"/>
              <a:t> Shashidhar Kumar</a:t>
            </a:r>
          </a:p>
          <a:p>
            <a:pPr algn="ctr"/>
            <a:r>
              <a:rPr lang="en-GB" sz="7200" b="1" dirty="0"/>
              <a:t>Associate professor – </a:t>
            </a:r>
            <a:r>
              <a:rPr lang="en-GB" sz="7200" b="1" dirty="0" err="1"/>
              <a:t>Kaumārbhritya</a:t>
            </a:r>
            <a:r>
              <a:rPr lang="en-GB" sz="7200" b="1" dirty="0"/>
              <a:t> / </a:t>
            </a:r>
            <a:r>
              <a:rPr lang="en-GB" sz="7200" b="1" dirty="0" err="1"/>
              <a:t>Bālroga</a:t>
            </a:r>
            <a:endParaRPr lang="en-GB" sz="7200" b="1" dirty="0"/>
          </a:p>
          <a:p>
            <a:pPr algn="ctr"/>
            <a:r>
              <a:rPr lang="en-GB" sz="6000" b="1" dirty="0"/>
              <a:t>KSVAMCH &amp; RC, GANGOH, SAHARANPUR (UP) PIN - 241347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63529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66BB0-C84E-C148-BDCE-925C4C28D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702" y="381000"/>
            <a:ext cx="9227233" cy="1293028"/>
          </a:xfrm>
        </p:spPr>
        <p:txBody>
          <a:bodyPr>
            <a:normAutofit/>
          </a:bodyPr>
          <a:lstStyle/>
          <a:p>
            <a:pPr algn="ctr"/>
            <a:r>
              <a:rPr kumimoji="0" lang="mai-001" sz="6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मन्थर ज्वर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8307000F-C8A1-324B-A1D8-59B632E96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468" y="2206233"/>
            <a:ext cx="11176121" cy="315157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EA3BA-47FE-4DE9-A4E3-A4984D77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4954" y="6391838"/>
            <a:ext cx="10035785" cy="36065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SHASHIDHAR KUMAR, ASSOCIATE PROFESSOR - KAUMARBHRITYA, KSVAMCH &amp; RC, GANGOH, SAHARANPUR (UP), PIN - 247341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CA488-06F9-4CA6-9234-FFA6E17C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51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66BB0-C84E-C148-BDCE-925C4C28D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702" y="381000"/>
            <a:ext cx="9227233" cy="1293028"/>
          </a:xfrm>
        </p:spPr>
        <p:txBody>
          <a:bodyPr>
            <a:normAutofit/>
          </a:bodyPr>
          <a:lstStyle/>
          <a:p>
            <a:pPr algn="ctr"/>
            <a:r>
              <a:rPr kumimoji="0" lang="mai-001" sz="6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मन्थर ज्वर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801BD367-B361-2D43-A19C-B197B79EC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8668" y="1471612"/>
            <a:ext cx="10694901" cy="473154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EA3BA-47FE-4DE9-A4E3-A4984D77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4954" y="6391838"/>
            <a:ext cx="10035785" cy="36065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SHASHIDHAR KUMAR, ASSOCIATE PROFESSOR - KAUMARBHRITYA, KSVAMCH &amp; RC, GANGOH, SAHARANPUR (UP), PIN - 247341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CA488-06F9-4CA6-9234-FFA6E17C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532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66BB0-C84E-C148-BDCE-925C4C28D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92969" y="1119186"/>
            <a:ext cx="6321779" cy="1559719"/>
          </a:xfrm>
        </p:spPr>
        <p:txBody>
          <a:bodyPr>
            <a:normAutofit/>
          </a:bodyPr>
          <a:lstStyle/>
          <a:p>
            <a:pPr algn="ctr"/>
            <a:r>
              <a:rPr kumimoji="0" lang="mai-001" sz="6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मन्थर ज्वर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EA3BA-47FE-4DE9-A4E3-A4984D77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4954" y="6391838"/>
            <a:ext cx="10035785" cy="36065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SHASHIDHAR KUMAR, ASSOCIATE PROFESSOR - KAUMARBHRITYA, KSVAMCH &amp; RC, GANGOH, SAHARANPUR (UP), PIN - 247341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CA488-06F9-4CA6-9234-FFA6E17C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63634958-7C99-C04B-A274-D270B4EAC6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9656" y="607220"/>
            <a:ext cx="6941344" cy="55364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F77751-DFDA-3441-B10F-9606A5192D30}"/>
              </a:ext>
            </a:extLst>
          </p:cNvPr>
          <p:cNvSpPr txBox="1"/>
          <p:nvPr/>
        </p:nvSpPr>
        <p:spPr>
          <a:xfrm>
            <a:off x="758426" y="2603951"/>
            <a:ext cx="3325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u="sng"/>
              <a:t>सम्प्राप्ति चक्र </a:t>
            </a:r>
            <a:r>
              <a:rPr lang="en-GB" sz="3600" b="1"/>
              <a:t>—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46073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66BB0-C84E-C148-BDCE-925C4C28D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702" y="381000"/>
            <a:ext cx="9227233" cy="1293028"/>
          </a:xfrm>
        </p:spPr>
        <p:txBody>
          <a:bodyPr>
            <a:normAutofit/>
          </a:bodyPr>
          <a:lstStyle/>
          <a:p>
            <a:pPr algn="ctr"/>
            <a:r>
              <a:rPr kumimoji="0" lang="mai-001" sz="6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मन्थर ज्वर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774E4F42-651A-6E40-893B-7AF200BB1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7188" y="1556278"/>
            <a:ext cx="6512937" cy="450197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EA3BA-47FE-4DE9-A4E3-A4984D77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4954" y="6391838"/>
            <a:ext cx="10035785" cy="36065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SHASHIDHAR KUMAR, ASSOCIATE PROFESSOR - KAUMARBHRITYA, KSVAMCH &amp; RC, GANGOH, SAHARANPUR (UP), PIN - 247341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CA488-06F9-4CA6-9234-FFA6E17C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198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66BB0-C84E-C148-BDCE-925C4C28D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702" y="381000"/>
            <a:ext cx="9227233" cy="1293028"/>
          </a:xfrm>
        </p:spPr>
        <p:txBody>
          <a:bodyPr>
            <a:normAutofit/>
          </a:bodyPr>
          <a:lstStyle/>
          <a:p>
            <a:pPr algn="ctr"/>
            <a:r>
              <a:rPr kumimoji="0" lang="mai-001" sz="6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मन्थर ज्वर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2A15B9FB-2B35-6449-8F67-8AFEB817FB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4334" y="1507341"/>
            <a:ext cx="8043968" cy="47485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EA3BA-47FE-4DE9-A4E3-A4984D77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4954" y="6391838"/>
            <a:ext cx="10035785" cy="36065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SHASHIDHAR KUMAR, ASSOCIATE PROFESSOR - KAUMARBHRITYA, KSVAMCH &amp; RC, GANGOH, SAHARANPUR (UP), PIN - 247341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CA488-06F9-4CA6-9234-FFA6E17C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014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66BB0-C84E-C148-BDCE-925C4C28D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702" y="381000"/>
            <a:ext cx="9227233" cy="1293028"/>
          </a:xfrm>
        </p:spPr>
        <p:txBody>
          <a:bodyPr>
            <a:normAutofit/>
          </a:bodyPr>
          <a:lstStyle/>
          <a:p>
            <a:pPr algn="ctr"/>
            <a:r>
              <a:rPr kumimoji="0" lang="mai-001" sz="6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मन्थर ज्वर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67CA74B8-D344-DE41-92BF-7768034AE8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9185" y="1674028"/>
            <a:ext cx="7834266" cy="462474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EA3BA-47FE-4DE9-A4E3-A4984D77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4954" y="6391838"/>
            <a:ext cx="10035785" cy="36065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SHASHIDHAR KUMAR, ASSOCIATE PROFESSOR - KAUMARBHRITYA, KSVAMCH &amp; RC, GANGOH, SAHARANPUR (UP), PIN - 247341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CA488-06F9-4CA6-9234-FFA6E17C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192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66BB0-C84E-C148-BDCE-925C4C28D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702" y="381000"/>
            <a:ext cx="9227233" cy="1293028"/>
          </a:xfrm>
        </p:spPr>
        <p:txBody>
          <a:bodyPr>
            <a:normAutofit/>
          </a:bodyPr>
          <a:lstStyle/>
          <a:p>
            <a:pPr algn="ctr"/>
            <a:r>
              <a:rPr kumimoji="0" lang="mai-001" sz="6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मन्थर ज्वर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DA9B10E1-F030-1E44-AB03-7A97691977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360" y="1964530"/>
            <a:ext cx="11185814" cy="410765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EA3BA-47FE-4DE9-A4E3-A4984D77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4954" y="6391838"/>
            <a:ext cx="10035785" cy="36065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SHASHIDHAR KUMAR, ASSOCIATE PROFESSOR - KAUMARBHRITYA, KSVAMCH &amp; RC, GANGOH, SAHARANPUR (UP), PIN - 247341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CA488-06F9-4CA6-9234-FFA6E17C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282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66BB0-C84E-C148-BDCE-925C4C28D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702" y="381000"/>
            <a:ext cx="9227233" cy="1293028"/>
          </a:xfrm>
        </p:spPr>
        <p:txBody>
          <a:bodyPr>
            <a:normAutofit/>
          </a:bodyPr>
          <a:lstStyle/>
          <a:p>
            <a:pPr algn="ctr"/>
            <a:r>
              <a:rPr kumimoji="0" lang="mai-001" sz="6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मन्थर ज्वर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EA3BA-47FE-4DE9-A4E3-A4984D77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4954" y="6391838"/>
            <a:ext cx="10035785" cy="36065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SHASHIDHAR KUMAR, ASSOCIATE PROFESSOR - KAUMARBHRITYA, KSVAMCH &amp; RC, GANGOH, SAHARANPUR (UP), PIN - 247341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CA488-06F9-4CA6-9234-FFA6E17C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D22C9190-22AD-E24E-9F41-ACFA1D4942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781" y="1674028"/>
            <a:ext cx="11284438" cy="45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73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66BB0-C84E-C148-BDCE-925C4C28D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702" y="381000"/>
            <a:ext cx="9227233" cy="1293028"/>
          </a:xfrm>
        </p:spPr>
        <p:txBody>
          <a:bodyPr>
            <a:normAutofit/>
          </a:bodyPr>
          <a:lstStyle/>
          <a:p>
            <a:pPr algn="ctr"/>
            <a:r>
              <a:rPr kumimoji="0" lang="mai-001" sz="6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मन्थर ज्वर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607E2D27-92C7-024F-9A65-578173FA06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0093" y="1537775"/>
            <a:ext cx="10906126" cy="434962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EA3BA-47FE-4DE9-A4E3-A4984D77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4954" y="6391838"/>
            <a:ext cx="10035785" cy="36065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SHASHIDHAR KUMAR, ASSOCIATE PROFESSOR - KAUMARBHRITYA, KSVAMCH &amp; RC, GANGOH, SAHARANPUR (UP), PIN - 247341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CA488-06F9-4CA6-9234-FFA6E17C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766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66BB0-C84E-C148-BDCE-925C4C28D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702" y="381000"/>
            <a:ext cx="9227233" cy="1293028"/>
          </a:xfrm>
        </p:spPr>
        <p:txBody>
          <a:bodyPr>
            <a:normAutofit/>
          </a:bodyPr>
          <a:lstStyle/>
          <a:p>
            <a:pPr algn="ctr"/>
            <a:r>
              <a:rPr kumimoji="0" lang="mai-001" sz="6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मन्थर ज्वर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8FBA415B-E1E2-DB4A-AF19-1DA98422B6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947" y="1815307"/>
            <a:ext cx="11160741" cy="389969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EA3BA-47FE-4DE9-A4E3-A4984D77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4954" y="6391838"/>
            <a:ext cx="10035785" cy="36065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SHASHIDHAR KUMAR, ASSOCIATE PROFESSOR - KAUMARBHRITYA, KSVAMCH &amp; RC, GANGOH, SAHARANPUR (UP), PIN - 247341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CA488-06F9-4CA6-9234-FFA6E17C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218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D7D33-9EB2-426F-B11A-E3442E4C3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055" y="2197661"/>
            <a:ext cx="6073019" cy="1657202"/>
          </a:xfrm>
        </p:spPr>
        <p:txBody>
          <a:bodyPr>
            <a:normAutofit/>
          </a:bodyPr>
          <a:lstStyle/>
          <a:p>
            <a:pPr algn="ctr"/>
            <a:r>
              <a:rPr lang="en-IN" sz="6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– 01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29B74-1B85-465A-A7E8-E1043974B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5147" y="6428419"/>
            <a:ext cx="9975592" cy="267704"/>
          </a:xfrm>
        </p:spPr>
        <p:txBody>
          <a:bodyPr/>
          <a:lstStyle/>
          <a:p>
            <a:r>
              <a:rPr lang="en-US" sz="1200" dirty="0"/>
              <a:t>Dr. SHASHIDHAR KUMAR, ASSOCIATE PROFESSOR - KAUMARBHRITYA, KSVAMCH &amp; RC, GANGOH, SAHARANPUR (UP), PIN - 247341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F5BED-294E-408D-8180-2F7D82DD5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094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66BB0-C84E-C148-BDCE-925C4C28D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702" y="381000"/>
            <a:ext cx="9227233" cy="1293028"/>
          </a:xfrm>
        </p:spPr>
        <p:txBody>
          <a:bodyPr>
            <a:normAutofit/>
          </a:bodyPr>
          <a:lstStyle/>
          <a:p>
            <a:pPr algn="ctr"/>
            <a:r>
              <a:rPr kumimoji="0" lang="mai-001" sz="6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मन्थर ज्वर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98F2145F-7EA9-9746-A710-F2393B9556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532" y="1507340"/>
            <a:ext cx="11101668" cy="454103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EA3BA-47FE-4DE9-A4E3-A4984D77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4954" y="6391838"/>
            <a:ext cx="10035785" cy="36065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SHASHIDHAR KUMAR, ASSOCIATE PROFESSOR - KAUMARBHRITYA, KSVAMCH &amp; RC, GANGOH, SAHARANPUR (UP), PIN - 247341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CA488-06F9-4CA6-9234-FFA6E17C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628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66BB0-C84E-C148-BDCE-925C4C28D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702" y="381000"/>
            <a:ext cx="9227233" cy="1293028"/>
          </a:xfrm>
        </p:spPr>
        <p:txBody>
          <a:bodyPr>
            <a:normAutofit/>
          </a:bodyPr>
          <a:lstStyle/>
          <a:p>
            <a:pPr algn="ctr"/>
            <a:r>
              <a:rPr kumimoji="0" lang="mai-001" sz="6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मन्थर ज्वर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271C66B4-BF5F-1B43-AB8F-4A2E3A590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381" y="2327957"/>
            <a:ext cx="11491315" cy="226785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EA3BA-47FE-4DE9-A4E3-A4984D77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4954" y="6391838"/>
            <a:ext cx="10035785" cy="36065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SHASHIDHAR KUMAR, ASSOCIATE PROFESSOR - KAUMARBHRITYA, KSVAMCH &amp; RC, GANGOH, SAHARANPUR (UP), PIN - 247341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CA488-06F9-4CA6-9234-FFA6E17C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199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66BB0-C84E-C148-BDCE-925C4C28D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702" y="381000"/>
            <a:ext cx="9227233" cy="1293028"/>
          </a:xfrm>
        </p:spPr>
        <p:txBody>
          <a:bodyPr>
            <a:normAutofit/>
          </a:bodyPr>
          <a:lstStyle/>
          <a:p>
            <a:pPr algn="ctr"/>
            <a:r>
              <a:rPr kumimoji="0" lang="mai-001" sz="6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मन्थर ज्वर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EA3BA-47FE-4DE9-A4E3-A4984D77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4954" y="6391838"/>
            <a:ext cx="10035785" cy="36065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SHASHIDHAR KUMAR, ASSOCIATE PROFESSOR - KAUMARBHRITYA, KSVAMCH &amp; RC, GANGOH, SAHARANPUR (UP), PIN - 247341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CA488-06F9-4CA6-9234-FFA6E17C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CA2AAEAD-9E2E-824A-A20B-AB6691F5E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511" y="1941510"/>
            <a:ext cx="10905359" cy="299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59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66BB0-C84E-C148-BDCE-925C4C28D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702" y="381000"/>
            <a:ext cx="9227233" cy="1293028"/>
          </a:xfrm>
        </p:spPr>
        <p:txBody>
          <a:bodyPr>
            <a:normAutofit/>
          </a:bodyPr>
          <a:lstStyle/>
          <a:p>
            <a:pPr algn="ctr"/>
            <a:r>
              <a:rPr kumimoji="0" lang="mai-001" sz="6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मन्थर ज्वर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EA3BA-47FE-4DE9-A4E3-A4984D77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4954" y="6391838"/>
            <a:ext cx="10035785" cy="36065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SHASHIDHAR KUMAR, ASSOCIATE PROFESSOR - KAUMARBHRITYA, KSVAMCH &amp; RC, GANGOH, SAHARANPUR (UP), PIN - 247341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CA488-06F9-4CA6-9234-FFA6E17C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F978D48F-653E-A04C-86AD-A1A8D54DF3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6860" y="1547812"/>
            <a:ext cx="8798279" cy="471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59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66BB0-C84E-C148-BDCE-925C4C28D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702" y="381000"/>
            <a:ext cx="9227233" cy="1293028"/>
          </a:xfrm>
        </p:spPr>
        <p:txBody>
          <a:bodyPr>
            <a:normAutofit/>
          </a:bodyPr>
          <a:lstStyle/>
          <a:p>
            <a:pPr algn="ctr"/>
            <a:r>
              <a:rPr kumimoji="0" lang="mai-001" sz="6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मन्थर ज्वर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EA3BA-47FE-4DE9-A4E3-A4984D77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4954" y="6391838"/>
            <a:ext cx="10035785" cy="36065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SHASHIDHAR KUMAR, ASSOCIATE PROFESSOR - KAUMARBHRITYA, KSVAMCH &amp; RC, GANGOH, SAHARANPUR (UP), PIN - 247341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CA488-06F9-4CA6-9234-FFA6E17C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3F29F9F4-1BF3-6546-8D61-57EDD7C44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612" y="1674028"/>
            <a:ext cx="10672763" cy="2889569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671A4CAB-AA70-4A4C-8E33-5C9D14310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215" y="4925556"/>
            <a:ext cx="7215785" cy="93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46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66BB0-C84E-C148-BDCE-925C4C28D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702" y="381000"/>
            <a:ext cx="9227233" cy="1293028"/>
          </a:xfrm>
        </p:spPr>
        <p:txBody>
          <a:bodyPr>
            <a:normAutofit/>
          </a:bodyPr>
          <a:lstStyle/>
          <a:p>
            <a:pPr algn="ctr"/>
            <a:r>
              <a:rPr kumimoji="0" lang="mai-001" sz="6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मन्थर ज्वर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EA3BA-47FE-4DE9-A4E3-A4984D77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4954" y="6391838"/>
            <a:ext cx="10035785" cy="36065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SHASHIDHAR KUMAR, ASSOCIATE PROFESSOR - KAUMARBHRITYA, KSVAMCH &amp; RC, GANGOH, SAHARANPUR (UP), PIN - 247341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CA488-06F9-4CA6-9234-FFA6E17C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C7CF2B0F-2F7C-C74E-9765-1552D3978E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1146" y="1926892"/>
            <a:ext cx="10509707" cy="353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29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66BB0-C84E-C148-BDCE-925C4C28D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702" y="381000"/>
            <a:ext cx="9227233" cy="1293028"/>
          </a:xfrm>
        </p:spPr>
        <p:txBody>
          <a:bodyPr>
            <a:normAutofit/>
          </a:bodyPr>
          <a:lstStyle/>
          <a:p>
            <a:pPr algn="ctr"/>
            <a:r>
              <a:rPr kumimoji="0" lang="mai-001" sz="6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मन्थर ज्वर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EA3BA-47FE-4DE9-A4E3-A4984D77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4954" y="6391838"/>
            <a:ext cx="10035785" cy="36065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SHASHIDHAR KUMAR, ASSOCIATE PROFESSOR - KAUMARBHRITYA, KSVAMCH &amp; RC, GANGOH, SAHARANPUR (UP), PIN - 247341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CA488-06F9-4CA6-9234-FFA6E17C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3F3DD08F-2714-344C-8DC5-BF950D554D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5949" y="1939132"/>
            <a:ext cx="9900102" cy="37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46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66BB0-C84E-C148-BDCE-925C4C28D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702" y="381000"/>
            <a:ext cx="9227233" cy="1293028"/>
          </a:xfrm>
        </p:spPr>
        <p:txBody>
          <a:bodyPr>
            <a:normAutofit/>
          </a:bodyPr>
          <a:lstStyle/>
          <a:p>
            <a:pPr algn="ctr"/>
            <a:r>
              <a:rPr kumimoji="0" lang="mai-001" sz="6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मन्थर ज्वर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EA3BA-47FE-4DE9-A4E3-A4984D77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4954" y="6391838"/>
            <a:ext cx="10035785" cy="36065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SHASHIDHAR KUMAR, ASSOCIATE PROFESSOR - KAUMARBHRITYA, KSVAMCH &amp; RC, GANGOH, SAHARANPUR (UP), PIN - 247341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CA488-06F9-4CA6-9234-FFA6E17C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845BCB8B-73AC-8345-AF06-1D023650AD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952" y="2020374"/>
            <a:ext cx="11142096" cy="309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44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66BB0-C84E-C148-BDCE-925C4C28D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702" y="381000"/>
            <a:ext cx="9227233" cy="1293028"/>
          </a:xfrm>
        </p:spPr>
        <p:txBody>
          <a:bodyPr>
            <a:normAutofit/>
          </a:bodyPr>
          <a:lstStyle/>
          <a:p>
            <a:pPr algn="ctr"/>
            <a:r>
              <a:rPr kumimoji="0" lang="mai-001" sz="6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मन्थर ज्वर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EA3BA-47FE-4DE9-A4E3-A4984D77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4954" y="6391838"/>
            <a:ext cx="10035785" cy="36065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SHASHIDHAR KUMAR, ASSOCIATE PROFESSOR - KAUMARBHRITYA, KSVAMCH &amp; RC, GANGOH, SAHARANPUR (UP), PIN - 247341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CA488-06F9-4CA6-9234-FFA6E17C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AAB16294-7E34-8A40-923C-74C4C0E37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588" y="1838219"/>
            <a:ext cx="7939697" cy="1843881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ED38C1D8-1DBC-7644-BC18-DDCA062CF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8675" y="1027514"/>
            <a:ext cx="3200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289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66BB0-C84E-C148-BDCE-925C4C28D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702" y="381000"/>
            <a:ext cx="9227233" cy="1293028"/>
          </a:xfrm>
        </p:spPr>
        <p:txBody>
          <a:bodyPr>
            <a:normAutofit/>
          </a:bodyPr>
          <a:lstStyle/>
          <a:p>
            <a:pPr algn="ctr"/>
            <a:r>
              <a:rPr kumimoji="0" lang="mai-001" sz="6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मन्थर ज्वर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EA3BA-47FE-4DE9-A4E3-A4984D77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4954" y="6391838"/>
            <a:ext cx="10035785" cy="36065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SHASHIDHAR KUMAR, ASSOCIATE PROFESSOR - KAUMARBHRITYA, KSVAMCH &amp; RC, GANGOH, SAHARANPUR (UP), PIN - 247341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CA488-06F9-4CA6-9234-FFA6E17C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6AC615A6-95A6-124D-9E3F-3C9AAB452F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996" y="1943894"/>
            <a:ext cx="2502258" cy="4024313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76EF4D21-8424-A24B-85A5-5C15659E6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909" y="1734873"/>
            <a:ext cx="5710243" cy="4349221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3EC63A09-1B9D-BC4C-94A0-01AAE18F6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4941" y="2995925"/>
            <a:ext cx="3183731" cy="324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68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66BB0-C84E-C148-BDCE-925C4C28D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128" y="1209822"/>
            <a:ext cx="10289198" cy="1885070"/>
          </a:xfrm>
        </p:spPr>
        <p:txBody>
          <a:bodyPr>
            <a:normAutofit fontScale="90000"/>
          </a:bodyPr>
          <a:lstStyle/>
          <a:p>
            <a:pPr algn="ctr"/>
            <a:r>
              <a:rPr lang="hi-IN" sz="13800" b="1" u="sng" dirty="0">
                <a:solidFill>
                  <a:srgbClr val="FF0000"/>
                </a:solidFill>
              </a:rPr>
              <a:t>मन्थर ज्वर </a:t>
            </a:r>
            <a:endParaRPr lang="en-US" sz="13800" b="1" u="sng" dirty="0">
              <a:solidFill>
                <a:srgbClr val="FF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2FB6FE-0749-429A-943C-E6DB2FDD0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24222" y="6428935"/>
            <a:ext cx="8595360" cy="26770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SHASHIDHAR KUMAR, ASSOCIATE PROFESSOR - KAUMARBHRITYA, KSVAMCH &amp; RC, GANGOH, SAHARANPUR (UP), PIN - 247341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5D641-F432-4FF7-A8FA-2A3488730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6867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66BB0-C84E-C148-BDCE-925C4C28D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702" y="381000"/>
            <a:ext cx="9227233" cy="1293028"/>
          </a:xfrm>
        </p:spPr>
        <p:txBody>
          <a:bodyPr>
            <a:normAutofit/>
          </a:bodyPr>
          <a:lstStyle/>
          <a:p>
            <a:pPr algn="ctr"/>
            <a:r>
              <a:rPr kumimoji="0" lang="mai-001" sz="6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मन्थर ज्वर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EA3BA-47FE-4DE9-A4E3-A4984D77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4954" y="6391838"/>
            <a:ext cx="10035785" cy="36065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SHASHIDHAR KUMAR, ASSOCIATE PROFESSOR - KAUMARBHRITYA, KSVAMCH &amp; RC, GANGOH, SAHARANPUR (UP), PIN - 247341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CA488-06F9-4CA6-9234-FFA6E17C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7DE1711E-5321-F246-99F5-C8CD79DA1A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2702" y="1583531"/>
            <a:ext cx="9453892" cy="480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101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66BB0-C84E-C148-BDCE-925C4C28D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702" y="381000"/>
            <a:ext cx="9227233" cy="1293028"/>
          </a:xfrm>
        </p:spPr>
        <p:txBody>
          <a:bodyPr>
            <a:normAutofit/>
          </a:bodyPr>
          <a:lstStyle/>
          <a:p>
            <a:pPr algn="ctr"/>
            <a:r>
              <a:rPr kumimoji="0" lang="mai-001" sz="6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मन्थर ज्वर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EA3BA-47FE-4DE9-A4E3-A4984D77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4954" y="6391838"/>
            <a:ext cx="10035785" cy="36065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SHASHIDHAR KUMAR, ASSOCIATE PROFESSOR - KAUMARBHRITYA, KSVAMCH &amp; RC, GANGOH, SAHARANPUR (UP), PIN - 247341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CA488-06F9-4CA6-9234-FFA6E17C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460E379B-D642-924C-A131-819F5118A1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769" y="1766504"/>
            <a:ext cx="7865785" cy="1951549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3F191569-4EE1-F042-94C0-CE2172B5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006" y="2024592"/>
            <a:ext cx="3324225" cy="22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75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66BB0-C84E-C148-BDCE-925C4C28D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702" y="381000"/>
            <a:ext cx="9227233" cy="1293028"/>
          </a:xfrm>
        </p:spPr>
        <p:txBody>
          <a:bodyPr>
            <a:normAutofit/>
          </a:bodyPr>
          <a:lstStyle/>
          <a:p>
            <a:pPr algn="ctr"/>
            <a:r>
              <a:rPr kumimoji="0" lang="mai-001" sz="6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मन्थर ज्वर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EA3BA-47FE-4DE9-A4E3-A4984D77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4954" y="6391838"/>
            <a:ext cx="10035785" cy="36065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SHASHIDHAR KUMAR, ASSOCIATE PROFESSOR - KAUMARBHRITYA, KSVAMCH &amp; RC, GANGOH, SAHARANPUR (UP), PIN - 247341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CA488-06F9-4CA6-9234-FFA6E17C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C8FEF8C3-ECE6-6245-A1FF-68EE9CC735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6136" y="2020777"/>
            <a:ext cx="8300063" cy="3753754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2B65FD2E-DDDC-F640-9D95-CD6AA6635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" y="1958687"/>
            <a:ext cx="2054534" cy="387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762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66BB0-C84E-C148-BDCE-925C4C28D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702" y="381000"/>
            <a:ext cx="9227233" cy="1293028"/>
          </a:xfrm>
        </p:spPr>
        <p:txBody>
          <a:bodyPr>
            <a:normAutofit/>
          </a:bodyPr>
          <a:lstStyle/>
          <a:p>
            <a:pPr algn="ctr"/>
            <a:r>
              <a:rPr kumimoji="0" lang="mai-001" sz="6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मन्थर ज्वर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EA3BA-47FE-4DE9-A4E3-A4984D77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4954" y="6391838"/>
            <a:ext cx="10035785" cy="36065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SHASHIDHAR KUMAR, ASSOCIATE PROFESSOR - KAUMARBHRITYA, KSVAMCH &amp; RC, GANGOH, SAHARANPUR (UP), PIN - 247341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CA488-06F9-4CA6-9234-FFA6E17C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B1419ECB-7064-5249-B38B-3768742744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8783" y="1388809"/>
            <a:ext cx="3187144" cy="5024986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72E8D0BB-07B5-6146-BF42-537ECBDDE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352" y="1534000"/>
            <a:ext cx="3187144" cy="468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703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66BB0-C84E-C148-BDCE-925C4C28D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702" y="381000"/>
            <a:ext cx="9227233" cy="1293028"/>
          </a:xfrm>
        </p:spPr>
        <p:txBody>
          <a:bodyPr>
            <a:normAutofit/>
          </a:bodyPr>
          <a:lstStyle/>
          <a:p>
            <a:pPr algn="ctr"/>
            <a:r>
              <a:rPr kumimoji="0" lang="mai-001" sz="6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मन्थर ज्वर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EA3BA-47FE-4DE9-A4E3-A4984D77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4954" y="6391838"/>
            <a:ext cx="10035785" cy="36065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SHASHIDHAR KUMAR, ASSOCIATE PROFESSOR - KAUMARBHRITYA, KSVAMCH &amp; RC, GANGOH, SAHARANPUR (UP), PIN - 247341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CA488-06F9-4CA6-9234-FFA6E17C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5157A520-9110-AF43-8F5B-233726AC6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437" y="1452885"/>
            <a:ext cx="7131845" cy="1976115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1814E993-EA64-9744-BB31-0A319963A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72" y="3708963"/>
            <a:ext cx="11191928" cy="255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382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66BB0-C84E-C148-BDCE-925C4C28D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702" y="381000"/>
            <a:ext cx="9227233" cy="1293028"/>
          </a:xfrm>
        </p:spPr>
        <p:txBody>
          <a:bodyPr>
            <a:normAutofit/>
          </a:bodyPr>
          <a:lstStyle/>
          <a:p>
            <a:pPr algn="ctr"/>
            <a:r>
              <a:rPr kumimoji="0" lang="mai-001" sz="6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मन्थर ज्वर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EA3BA-47FE-4DE9-A4E3-A4984D77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4954" y="6391838"/>
            <a:ext cx="10035785" cy="36065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SHASHIDHAR KUMAR, ASSOCIATE PROFESSOR - KAUMARBHRITYA, KSVAMCH &amp; RC, GANGOH, SAHARANPUR (UP), PIN - 247341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CA488-06F9-4CA6-9234-FFA6E17C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88D5E571-CB86-3A4A-B9B6-9B52C2081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043" y="1872456"/>
            <a:ext cx="7113351" cy="4024313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14ED0B57-071B-254D-8170-F8AF0342E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0" y="1702594"/>
            <a:ext cx="2441128" cy="390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50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66BB0-C84E-C148-BDCE-925C4C28D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702" y="381000"/>
            <a:ext cx="9227233" cy="1293028"/>
          </a:xfrm>
        </p:spPr>
        <p:txBody>
          <a:bodyPr>
            <a:normAutofit/>
          </a:bodyPr>
          <a:lstStyle/>
          <a:p>
            <a:pPr algn="ctr"/>
            <a:r>
              <a:rPr kumimoji="0" lang="mai-001" sz="6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मन्थर ज्वर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EA3BA-47FE-4DE9-A4E3-A4984D77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4954" y="6391838"/>
            <a:ext cx="10035785" cy="36065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SHASHIDHAR KUMAR, ASSOCIATE PROFESSOR - KAUMARBHRITYA, KSVAMCH &amp; RC, GANGOH, SAHARANPUR (UP), PIN - 247341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CA488-06F9-4CA6-9234-FFA6E17C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71E82FC6-2D91-7242-A21E-9FE55D185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8184" y="2035969"/>
            <a:ext cx="9631751" cy="356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837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66BB0-C84E-C148-BDCE-925C4C28D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702" y="381000"/>
            <a:ext cx="9227233" cy="1293028"/>
          </a:xfrm>
        </p:spPr>
        <p:txBody>
          <a:bodyPr>
            <a:normAutofit/>
          </a:bodyPr>
          <a:lstStyle/>
          <a:p>
            <a:pPr algn="ctr"/>
            <a:r>
              <a:rPr kumimoji="0" lang="mai-001" sz="6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मन्थर ज्वर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EA3BA-47FE-4DE9-A4E3-A4984D77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4954" y="6391838"/>
            <a:ext cx="10035785" cy="36065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SHASHIDHAR KUMAR, ASSOCIATE PROFESSOR - KAUMARBHRITYA, KSVAMCH &amp; RC, GANGOH, SAHARANPUR (UP), PIN - 247341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CA488-06F9-4CA6-9234-FFA6E17C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671A7579-486E-E84C-BBAE-FDAA458833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380" y="2277268"/>
            <a:ext cx="10781557" cy="318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85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66BB0-C84E-C148-BDCE-925C4C28D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702" y="381000"/>
            <a:ext cx="9227233" cy="1293028"/>
          </a:xfrm>
        </p:spPr>
        <p:txBody>
          <a:bodyPr>
            <a:normAutofit/>
          </a:bodyPr>
          <a:lstStyle/>
          <a:p>
            <a:pPr algn="ctr"/>
            <a:r>
              <a:rPr kumimoji="0" lang="mai-001" sz="6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मन्थर ज्वर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EA3BA-47FE-4DE9-A4E3-A4984D77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4954" y="6391838"/>
            <a:ext cx="10035785" cy="36065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SHASHIDHAR KUMAR, ASSOCIATE PROFESSOR - KAUMARBHRITYA, KSVAMCH &amp; RC, GANGOH, SAHARANPUR (UP), PIN - 247341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CA488-06F9-4CA6-9234-FFA6E17C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5CC9519-6607-A548-8585-26725DC0A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9600">
                <a:solidFill>
                  <a:schemeClr val="accent1"/>
                </a:solidFill>
              </a:rPr>
              <a:t>क्रमशः........</a:t>
            </a:r>
          </a:p>
          <a:p>
            <a:pPr marL="0" indent="0" algn="ctr">
              <a:buNone/>
            </a:pPr>
            <a:endParaRPr lang="en-GB" sz="360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GB" sz="3900">
                <a:solidFill>
                  <a:schemeClr val="accent1"/>
                </a:solidFill>
              </a:rPr>
              <a:t>MODERN ASPECTS IN NEXT LECTURES ........</a:t>
            </a:r>
            <a:endParaRPr lang="en-US" sz="39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4114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66BB0-C84E-C148-BDCE-925C4C28D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702" y="381000"/>
            <a:ext cx="9227233" cy="1293028"/>
          </a:xfrm>
        </p:spPr>
        <p:txBody>
          <a:bodyPr>
            <a:normAutofit/>
          </a:bodyPr>
          <a:lstStyle/>
          <a:p>
            <a:pPr algn="ctr"/>
            <a:r>
              <a:rPr kumimoji="0" lang="mai-001" sz="6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मन्थर ज्वर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EA3BA-47FE-4DE9-A4E3-A4984D77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4954" y="6391838"/>
            <a:ext cx="10035785" cy="36065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SHASHIDHAR KUMAR, ASSOCIATE PROFESSOR - KAUMARBHRITYA, KSVAMCH &amp; RC, GANGOH, SAHARANPUR (UP), PIN - 247341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CA488-06F9-4CA6-9234-FFA6E17C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524B795-4455-D84C-B426-05946FCBA2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5867" y="2020776"/>
            <a:ext cx="10120265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64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66BB0-C84E-C148-BDCE-925C4C28D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127" y="746125"/>
            <a:ext cx="10934015" cy="3448503"/>
          </a:xfrm>
        </p:spPr>
        <p:txBody>
          <a:bodyPr>
            <a:normAutofit fontScale="90000"/>
          </a:bodyPr>
          <a:lstStyle/>
          <a:p>
            <a:pPr algn="l"/>
            <a:r>
              <a:rPr lang="hi-IN" sz="4800" b="1" u="sng" dirty="0">
                <a:solidFill>
                  <a:srgbClr val="FF0000"/>
                </a:solidFill>
              </a:rPr>
              <a:t>अन्य पर्यायी नामः-</a:t>
            </a:r>
            <a:br>
              <a:rPr lang="hi-IN" sz="6600" b="1" u="sng" dirty="0">
                <a:solidFill>
                  <a:srgbClr val="FF0000"/>
                </a:solidFill>
              </a:rPr>
            </a:br>
            <a:br>
              <a:rPr lang="en-IN" sz="6600" b="1" u="sng" dirty="0">
                <a:solidFill>
                  <a:srgbClr val="FF0000"/>
                </a:solidFill>
              </a:rPr>
            </a:br>
            <a:r>
              <a:rPr lang="en-IN" sz="6600" b="1" dirty="0">
                <a:solidFill>
                  <a:srgbClr val="FF0000"/>
                </a:solidFill>
              </a:rPr>
              <a:t>       </a:t>
            </a:r>
            <a:r>
              <a:rPr lang="hi-IN" b="1" dirty="0">
                <a:solidFill>
                  <a:srgbClr val="FF0000"/>
                </a:solidFill>
              </a:rPr>
              <a:t>(‍१)</a:t>
            </a:r>
            <a:r>
              <a:rPr lang="en-IN" b="1" dirty="0">
                <a:solidFill>
                  <a:srgbClr val="FF0000"/>
                </a:solidFill>
              </a:rPr>
              <a:t>.</a:t>
            </a:r>
            <a:r>
              <a:rPr lang="hi-IN" b="1" dirty="0">
                <a:solidFill>
                  <a:srgbClr val="FF0000"/>
                </a:solidFill>
              </a:rPr>
              <a:t> आन्त्रिक ज्वर</a:t>
            </a:r>
            <a:r>
              <a:rPr lang="en-IN" b="1" dirty="0">
                <a:solidFill>
                  <a:srgbClr val="FF0000"/>
                </a:solidFill>
              </a:rPr>
              <a:t> – ENTERIC FEVER </a:t>
            </a:r>
            <a:r>
              <a:rPr lang="mai" b="1" dirty="0">
                <a:solidFill>
                  <a:srgbClr val="FF0000"/>
                </a:solidFill>
              </a:rPr>
              <a:t>का अनुवाद</a:t>
            </a:r>
            <a:br>
              <a:rPr lang="hi-IN" b="1" dirty="0">
                <a:solidFill>
                  <a:srgbClr val="FF0000"/>
                </a:solidFill>
              </a:rPr>
            </a:br>
            <a:r>
              <a:rPr lang="en-IN" b="1" dirty="0">
                <a:solidFill>
                  <a:srgbClr val="FF0000"/>
                </a:solidFill>
              </a:rPr>
              <a:t>           </a:t>
            </a:r>
            <a:r>
              <a:rPr lang="hi-IN" b="1" dirty="0">
                <a:solidFill>
                  <a:srgbClr val="FF0000"/>
                </a:solidFill>
              </a:rPr>
              <a:t>(२)</a:t>
            </a:r>
            <a:r>
              <a:rPr lang="en-IN" b="1" dirty="0">
                <a:solidFill>
                  <a:srgbClr val="FF0000"/>
                </a:solidFill>
              </a:rPr>
              <a:t>.</a:t>
            </a:r>
            <a:r>
              <a:rPr lang="hi-IN" b="1" dirty="0">
                <a:solidFill>
                  <a:srgbClr val="FF0000"/>
                </a:solidFill>
              </a:rPr>
              <a:t> मोतीझरा - </a:t>
            </a:r>
            <a:br>
              <a:rPr lang="hi-IN" b="1" dirty="0">
                <a:solidFill>
                  <a:srgbClr val="FF0000"/>
                </a:solidFill>
              </a:rPr>
            </a:br>
            <a:r>
              <a:rPr lang="en-IN" b="1" dirty="0">
                <a:solidFill>
                  <a:srgbClr val="FF0000"/>
                </a:solidFill>
              </a:rPr>
              <a:t>           </a:t>
            </a:r>
            <a:r>
              <a:rPr lang="hi-IN" b="1" dirty="0">
                <a:solidFill>
                  <a:srgbClr val="FF0000"/>
                </a:solidFill>
              </a:rPr>
              <a:t>(३)</a:t>
            </a:r>
            <a:r>
              <a:rPr lang="en-IN" b="1" dirty="0">
                <a:solidFill>
                  <a:srgbClr val="FF0000"/>
                </a:solidFill>
              </a:rPr>
              <a:t>.</a:t>
            </a:r>
            <a:r>
              <a:rPr lang="hi-IN" b="1" dirty="0">
                <a:solidFill>
                  <a:srgbClr val="FF0000"/>
                </a:solidFill>
              </a:rPr>
              <a:t> मियादी बुखार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2FB6FE-0749-429A-943C-E6DB2FDD0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24222" y="6428935"/>
            <a:ext cx="8595360" cy="26770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SHASHIDHAR KUMAR, ASSOCIATE PROFESSOR - KAUMARBHRITYA, KSVAMCH &amp; RC, GANGOH, SAHARANPUR (UP), PIN - 247341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5D641-F432-4FF7-A8FA-2A3488730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3137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66BB0-C84E-C148-BDCE-925C4C28D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702" y="381000"/>
            <a:ext cx="9227233" cy="1293028"/>
          </a:xfrm>
        </p:spPr>
        <p:txBody>
          <a:bodyPr>
            <a:normAutofit/>
          </a:bodyPr>
          <a:lstStyle/>
          <a:p>
            <a:pPr algn="ctr"/>
            <a:r>
              <a:rPr kumimoji="0" lang="mai-001" sz="6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मन्थर ज्वर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EA3BA-47FE-4DE9-A4E3-A4984D77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4954" y="6391838"/>
            <a:ext cx="10035785" cy="36065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SHASHIDHAR KUMAR, ASSOCIATE PROFESSOR - KAUMARBHRITYA, KSVAMCH &amp; RC, GANGOH, SAHARANPUR (UP), PIN - 247341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CA488-06F9-4CA6-9234-FFA6E17C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88F75C33-54D9-7B41-A39C-8D27F1451C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932" y="1884363"/>
            <a:ext cx="11161827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522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66BB0-C84E-C148-BDCE-925C4C28D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702" y="381000"/>
            <a:ext cx="9227233" cy="1293028"/>
          </a:xfrm>
        </p:spPr>
        <p:txBody>
          <a:bodyPr>
            <a:normAutofit/>
          </a:bodyPr>
          <a:lstStyle/>
          <a:p>
            <a:pPr algn="ctr"/>
            <a:r>
              <a:rPr lang="en-GB" sz="7200" b="1" u="sng">
                <a:solidFill>
                  <a:srgbClr val="FF0000"/>
                </a:solidFill>
              </a:rPr>
              <a:t>म. म. गणनाथ सेन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EA3BA-47FE-4DE9-A4E3-A4984D77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4954" y="6391838"/>
            <a:ext cx="10035785" cy="36065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SHASHIDHAR KUMAR, ASSOCIATE PROFESSOR - KAUMARBHRITYA, KSVAMCH &amp; RC, GANGOH, SAHARANPUR (UP), PIN - 247341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CA488-06F9-4CA6-9234-FFA6E17C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B92058EF-C125-834F-99DA-9E7B462BA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783" y="1412090"/>
            <a:ext cx="10906125" cy="485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847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66BB0-C84E-C148-BDCE-925C4C28D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702" y="381000"/>
            <a:ext cx="9227233" cy="1293028"/>
          </a:xfrm>
        </p:spPr>
        <p:txBody>
          <a:bodyPr>
            <a:normAutofit/>
          </a:bodyPr>
          <a:lstStyle/>
          <a:p>
            <a:pPr algn="ctr"/>
            <a:r>
              <a:rPr lang="en-GB" sz="7200" b="1" u="sng">
                <a:solidFill>
                  <a:srgbClr val="FF0000"/>
                </a:solidFill>
              </a:rPr>
              <a:t>म. म. गणनाथ सेन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EA3BA-47FE-4DE9-A4E3-A4984D77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4954" y="6391838"/>
            <a:ext cx="10035785" cy="36065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SHASHIDHAR KUMAR, ASSOCIATE PROFESSOR - KAUMARBHRITYA, KSVAMCH &amp; RC, GANGOH, SAHARANPUR (UP), PIN - 247341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CA488-06F9-4CA6-9234-FFA6E17C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667B5A9D-DB01-F14D-AC71-0E1AC87F6D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1051" y="1547812"/>
            <a:ext cx="6409897" cy="470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265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66BB0-C84E-C148-BDCE-925C4C28D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702" y="381000"/>
            <a:ext cx="9227233" cy="1293028"/>
          </a:xfrm>
        </p:spPr>
        <p:txBody>
          <a:bodyPr>
            <a:normAutofit/>
          </a:bodyPr>
          <a:lstStyle/>
          <a:p>
            <a:pPr algn="ctr"/>
            <a:r>
              <a:rPr lang="en-GB" sz="7200" b="1" u="sng">
                <a:solidFill>
                  <a:srgbClr val="FF0000"/>
                </a:solidFill>
              </a:rPr>
              <a:t>म. म. गणनाथ सेन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EA3BA-47FE-4DE9-A4E3-A4984D77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4954" y="6391838"/>
            <a:ext cx="10035785" cy="36065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SHASHIDHAR KUMAR, ASSOCIATE PROFESSOR - KAUMARBHRITYA, KSVAMCH &amp; RC, GANGOH, SAHARANPUR (UP), PIN - 247341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CA488-06F9-4CA6-9234-FFA6E17C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9BB0EDE7-ED12-3A46-9627-FAD05674FD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8897" y="1674028"/>
            <a:ext cx="3176821" cy="4463356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1378C8AB-40E8-714D-9E7F-98FD9C362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989" y="1724596"/>
            <a:ext cx="2926790" cy="436222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D00AF28B-6F30-F842-8C1F-EB930BB27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5051" y="1724596"/>
            <a:ext cx="2926790" cy="446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34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66BB0-C84E-C148-BDCE-925C4C28D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702" y="381000"/>
            <a:ext cx="9227233" cy="1293028"/>
          </a:xfrm>
        </p:spPr>
        <p:txBody>
          <a:bodyPr>
            <a:normAutofit/>
          </a:bodyPr>
          <a:lstStyle/>
          <a:p>
            <a:pPr algn="ctr"/>
            <a:r>
              <a:rPr lang="en-GB" sz="7200" b="1" u="sng">
                <a:solidFill>
                  <a:srgbClr val="FF0000"/>
                </a:solidFill>
              </a:rPr>
              <a:t>म. म. गणनाथ सेन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EA3BA-47FE-4DE9-A4E3-A4984D77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4954" y="6391838"/>
            <a:ext cx="10035785" cy="36065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SHASHIDHAR KUMAR, ASSOCIATE PROFESSOR - KAUMARBHRITYA, KSVAMCH &amp; RC, GANGOH, SAHARANPUR (UP), PIN - 247341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CA488-06F9-4CA6-9234-FFA6E17C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E5BFCE07-143B-0E48-95A9-4FF77EEBE1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2029" y="1686517"/>
            <a:ext cx="3154049" cy="4520804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240A813B-6473-A745-A3B3-3C2F7ABC7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404" y="1585716"/>
            <a:ext cx="3722098" cy="462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79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66BB0-C84E-C148-BDCE-925C4C28D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702" y="381000"/>
            <a:ext cx="9227233" cy="1293028"/>
          </a:xfrm>
        </p:spPr>
        <p:txBody>
          <a:bodyPr>
            <a:normAutofit/>
          </a:bodyPr>
          <a:lstStyle/>
          <a:p>
            <a:pPr algn="ctr"/>
            <a:r>
              <a:rPr kumimoji="0" lang="mai-001" sz="6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मन्थर ज्वर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D165521D-99BC-4B45-BDFB-626C8E9017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025" y="1487218"/>
            <a:ext cx="11641631" cy="368009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EA3BA-47FE-4DE9-A4E3-A4984D77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4954" y="6391838"/>
            <a:ext cx="10035785" cy="36065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SHASHIDHAR KUMAR, ASSOCIATE PROFESSOR - KAUMARBHRITYA, KSVAMCH &amp; RC, GANGOH, SAHARANPUR (UP), PIN - 247341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CA488-06F9-4CA6-9234-FFA6E17C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62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66BB0-C84E-C148-BDCE-925C4C28D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702" y="381000"/>
            <a:ext cx="9227233" cy="1293028"/>
          </a:xfrm>
        </p:spPr>
        <p:txBody>
          <a:bodyPr>
            <a:normAutofit/>
          </a:bodyPr>
          <a:lstStyle/>
          <a:p>
            <a:pPr algn="ctr"/>
            <a:r>
              <a:rPr kumimoji="0" lang="mai-001" sz="6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मन्थर ज्वर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EA3BA-47FE-4DE9-A4E3-A4984D77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4954" y="6391838"/>
            <a:ext cx="10035785" cy="36065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SHASHIDHAR KUMAR, ASSOCIATE PROFESSOR - KAUMARBHRITYA, KSVAMCH &amp; RC, GANGOH, SAHARANPUR (UP), PIN - 247341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CA488-06F9-4CA6-9234-FFA6E17C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B1F5098D-3509-C944-846F-1EFC508DA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34" y="1964532"/>
            <a:ext cx="11032332" cy="363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15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66BB0-C84E-C148-BDCE-925C4C28D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702" y="381000"/>
            <a:ext cx="9227233" cy="1293028"/>
          </a:xfrm>
        </p:spPr>
        <p:txBody>
          <a:bodyPr>
            <a:normAutofit/>
          </a:bodyPr>
          <a:lstStyle/>
          <a:p>
            <a:pPr algn="ctr"/>
            <a:r>
              <a:rPr kumimoji="0" lang="mai-001" sz="6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मन्थर ज्वर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EA3BA-47FE-4DE9-A4E3-A4984D77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4954" y="6391838"/>
            <a:ext cx="10035785" cy="36065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SHASHIDHAR KUMAR, ASSOCIATE PROFESSOR - KAUMARBHRITYA, KSVAMCH &amp; RC, GANGOH, SAHARANPUR (UP), PIN - 247341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CA488-06F9-4CA6-9234-FFA6E17C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3183AC85-EB4C-C045-9769-ABD23AC568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366" y="2224108"/>
            <a:ext cx="10611290" cy="347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62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66BB0-C84E-C148-BDCE-925C4C28D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702" y="381000"/>
            <a:ext cx="9227233" cy="1293028"/>
          </a:xfrm>
        </p:spPr>
        <p:txBody>
          <a:bodyPr>
            <a:normAutofit/>
          </a:bodyPr>
          <a:lstStyle/>
          <a:p>
            <a:pPr algn="ctr"/>
            <a:r>
              <a:rPr kumimoji="0" lang="mai-001" sz="6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मन्थर ज्वर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6E42288F-1AA2-B046-97A7-5C65ACECCA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689" y="1613980"/>
            <a:ext cx="11198249" cy="455345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EA3BA-47FE-4DE9-A4E3-A4984D77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4954" y="6391838"/>
            <a:ext cx="10035785" cy="36065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SHASHIDHAR KUMAR, ASSOCIATE PROFESSOR - KAUMARBHRITYA, KSVAMCH &amp; RC, GANGOH, SAHARANPUR (UP), PIN - 247341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CA488-06F9-4CA6-9234-FFA6E17C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298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66BB0-C84E-C148-BDCE-925C4C28D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702" y="381000"/>
            <a:ext cx="9227233" cy="1293028"/>
          </a:xfrm>
        </p:spPr>
        <p:txBody>
          <a:bodyPr>
            <a:normAutofit/>
          </a:bodyPr>
          <a:lstStyle/>
          <a:p>
            <a:pPr algn="ctr"/>
            <a:r>
              <a:rPr kumimoji="0" lang="mai-001" sz="6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मन्थर ज्वर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0ED27FFF-650A-B44C-86D6-70EA770B2B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18" y="1570591"/>
            <a:ext cx="11013282" cy="464447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EA3BA-47FE-4DE9-A4E3-A4984D77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4954" y="6391838"/>
            <a:ext cx="10035785" cy="36065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SHASHIDHAR KUMAR, ASSOCIATE PROFESSOR - KAUMARBHRITYA, KSVAMCH &amp; RC, GANGOH, SAHARANPUR (UP), PIN - 247341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CA488-06F9-4CA6-9234-FFA6E17C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6995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2325</TotalTime>
  <Words>276</Words>
  <Application>Microsoft Office PowerPoint</Application>
  <PresentationFormat>Widescreen</PresentationFormat>
  <Paragraphs>25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Vapor Trail</vt:lpstr>
      <vt:lpstr>कौमारभृत्य / बालरोग PART – B, POINT / SECTION – 10 अनुपसर्गिक व्याधि (INFECTIOUS DISEASES)  मन्थर ज्वर (आन्त्रिक ज्वर / मोतीझरा)  ENTERIC FEVER  (TYPHOID &amp; PARATYPHOID)</vt:lpstr>
      <vt:lpstr>LECTURE – 01</vt:lpstr>
      <vt:lpstr>मन्थर ज्वर </vt:lpstr>
      <vt:lpstr>अन्य पर्यायी नामः-         (‍१). आन्त्रिक ज्वर – ENTERIC FEVER का अनुवाद            (२). मोतीझरा -             (३). मियादी बुखार</vt:lpstr>
      <vt:lpstr>मन्थर ज्वर</vt:lpstr>
      <vt:lpstr>मन्थर ज्वर</vt:lpstr>
      <vt:lpstr>मन्थर ज्वर</vt:lpstr>
      <vt:lpstr>मन्थर ज्वर</vt:lpstr>
      <vt:lpstr>मन्थर ज्वर</vt:lpstr>
      <vt:lpstr>मन्थर ज्वर</vt:lpstr>
      <vt:lpstr>मन्थर ज्वर</vt:lpstr>
      <vt:lpstr>मन्थर ज्वर</vt:lpstr>
      <vt:lpstr>मन्थर ज्वर</vt:lpstr>
      <vt:lpstr>मन्थर ज्वर</vt:lpstr>
      <vt:lpstr>मन्थर ज्वर</vt:lpstr>
      <vt:lpstr>मन्थर ज्वर</vt:lpstr>
      <vt:lpstr>मन्थर ज्वर</vt:lpstr>
      <vt:lpstr>मन्थर ज्वर</vt:lpstr>
      <vt:lpstr>मन्थर ज्वर</vt:lpstr>
      <vt:lpstr>मन्थर ज्वर</vt:lpstr>
      <vt:lpstr>मन्थर ज्वर</vt:lpstr>
      <vt:lpstr>मन्थर ज्वर</vt:lpstr>
      <vt:lpstr>मन्थर ज्वर</vt:lpstr>
      <vt:lpstr>मन्थर ज्वर</vt:lpstr>
      <vt:lpstr>मन्थर ज्वर</vt:lpstr>
      <vt:lpstr>मन्थर ज्वर</vt:lpstr>
      <vt:lpstr>मन्थर ज्वर</vt:lpstr>
      <vt:lpstr>मन्थर ज्वर</vt:lpstr>
      <vt:lpstr>मन्थर ज्वर</vt:lpstr>
      <vt:lpstr>मन्थर ज्वर</vt:lpstr>
      <vt:lpstr>मन्थर ज्वर</vt:lpstr>
      <vt:lpstr>मन्थर ज्वर</vt:lpstr>
      <vt:lpstr>मन्थर ज्वर</vt:lpstr>
      <vt:lpstr>मन्थर ज्वर</vt:lpstr>
      <vt:lpstr>मन्थर ज्वर</vt:lpstr>
      <vt:lpstr>मन्थर ज्वर</vt:lpstr>
      <vt:lpstr>मन्थर ज्वर</vt:lpstr>
      <vt:lpstr>मन्थर ज्वर</vt:lpstr>
      <vt:lpstr>मन्थर ज्वर</vt:lpstr>
      <vt:lpstr>मन्थर ज्वर</vt:lpstr>
      <vt:lpstr>म. म. गणनाथ सेन</vt:lpstr>
      <vt:lpstr>म. म. गणनाथ सेन</vt:lpstr>
      <vt:lpstr>म. म. गणनाथ सेन</vt:lpstr>
      <vt:lpstr>म. म. गणनाथ सेन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Unknown User</dc:creator>
  <cp:lastModifiedBy>Shashidhar Kumar</cp:lastModifiedBy>
  <cp:revision>49</cp:revision>
  <dcterms:created xsi:type="dcterms:W3CDTF">2021-02-28T16:13:10Z</dcterms:created>
  <dcterms:modified xsi:type="dcterms:W3CDTF">2024-11-20T09:58:15Z</dcterms:modified>
</cp:coreProperties>
</file>