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5" r:id="rId3"/>
    <p:sldId id="271" r:id="rId4"/>
    <p:sldId id="283" r:id="rId5"/>
    <p:sldId id="282" r:id="rId6"/>
    <p:sldId id="272" r:id="rId7"/>
    <p:sldId id="279" r:id="rId8"/>
    <p:sldId id="280" r:id="rId9"/>
    <p:sldId id="274" r:id="rId10"/>
    <p:sldId id="277" r:id="rId11"/>
    <p:sldId id="278" r:id="rId12"/>
    <p:sldId id="286" r:id="rId13"/>
    <p:sldId id="289" r:id="rId14"/>
    <p:sldId id="290" r:id="rId15"/>
    <p:sldId id="291" r:id="rId16"/>
    <p:sldId id="293" r:id="rId17"/>
    <p:sldId id="285" r:id="rId18"/>
    <p:sldId id="28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52400"/>
            <a:ext cx="7772400" cy="838199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LECTURE -  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95400"/>
            <a:ext cx="6400800" cy="43434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SHALYA DEPARTMENT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TOPIC FRACTURE 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PRESENTED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BY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DR RANJIT SINGH </a:t>
            </a:r>
          </a:p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PROFESSOR 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DISLOCATION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defined as total displacement of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articular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end of a bone from the joint cavity.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C:\Users\lenovo\Desktop\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514600"/>
            <a:ext cx="6705600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8160"/>
          </a:xfrm>
        </p:spPr>
        <p:txBody>
          <a:bodyPr/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subluxation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239000" cy="5388936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partial loss of  contact of the joint  surfaces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MANGEMENT-3R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239000" cy="5465136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REDUCTION</a:t>
            </a:r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RETENTION </a:t>
            </a:r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REHABILITATION</a:t>
            </a:r>
          </a:p>
          <a:p>
            <a:pPr algn="just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Reduction-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reduction means restoration of  anatomical alignment of  a fracture or  dislocation of the deformed limb.</a:t>
            </a:r>
          </a:p>
          <a:p>
            <a:pPr algn="just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1.Closed reduction-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Manipulation of the bone fragments without surgical exposure.</a:t>
            </a:r>
          </a:p>
          <a:p>
            <a:pPr algn="just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2. Open reduction-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Fracture fragments exposed surgically. Internal fixation </a:t>
            </a:r>
          </a:p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Retention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Immobilization of  fracture site.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External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Splintage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Plaster Casting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Cast bracing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Traction( Skin, skeletal &amp; sliding traction)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196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Rehabilitation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After primary fracture management, the patients fracture site/limb become stiff,  so it is advised to the patients to  perform   active movements of the limb for a specific period. Physiotherapy plays an important role in rehabilitation.  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Open fracture management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Hemostasis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I.V. fluid administration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Cleansing of wound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Excision of devitalized tissue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Tetanus prophylaxis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Open Reduction &amp; internal/External fixation </a:t>
            </a:r>
            <a:r>
              <a:rPr lang="en-US" sz="2800" dirty="0" smtClean="0">
                <a:latin typeface="Times New Roman"/>
                <a:cs typeface="Times New Roman"/>
              </a:rPr>
              <a:t>↓ Anesthesia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Wound closure after 3-7 days.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Plastic surgery may required. 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Antibiotics coverage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upto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24hr till definitive wound closure.  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Closed fracture management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Analgesics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Reduction </a:t>
            </a:r>
            <a:r>
              <a:rPr lang="en-US" sz="2800" dirty="0" smtClean="0">
                <a:latin typeface="Times New Roman"/>
                <a:cs typeface="Times New Roman"/>
              </a:rPr>
              <a:t>↓ G.A anesthesia</a:t>
            </a:r>
          </a:p>
          <a:p>
            <a:pPr algn="just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	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Traction</a:t>
            </a:r>
          </a:p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		Align with Reverse mechanism of injury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Retention-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Cast,Splint,Slab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&amp;Traction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Rehabilitation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2192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Eras Bold ITC" pitchFamily="34" charset="0"/>
                <a:cs typeface="Times New Roman" pitchFamily="18" charset="0"/>
              </a:rPr>
              <a:t>What is INTERNAL &amp; EXTERNAL </a:t>
            </a:r>
            <a:r>
              <a:rPr lang="en-US" sz="3200" dirty="0" err="1" smtClean="0">
                <a:latin typeface="Eras Bold ITC" pitchFamily="34" charset="0"/>
                <a:cs typeface="Times New Roman" pitchFamily="18" charset="0"/>
              </a:rPr>
              <a:t>FiXATION</a:t>
            </a:r>
            <a:r>
              <a:rPr lang="en-US" sz="3200" dirty="0" smtClean="0">
                <a:latin typeface="Eras Bold ITC" pitchFamily="34" charset="0"/>
                <a:cs typeface="Times New Roman" pitchFamily="18" charset="0"/>
              </a:rPr>
              <a:t> ?</a:t>
            </a:r>
            <a:endParaRPr lang="en-US" sz="3200" dirty="0">
              <a:latin typeface="Eras Bold ITC" pitchFamily="34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531273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INTERNAL FIXATION- It stabilizes and maintain reduction with minimal soft tissue stripping. i.e.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Kirschner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wires-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metaphyseal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epiphyseal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#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Plates and Screws-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articular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fracture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Intramedullary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Nails- femoral &amp;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tibial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diaphyseal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#</a:t>
            </a:r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EXTERNAL FIXATION- It provide fracture stabilization at a distance from the fracture site without interfering with the soft tissue structures near the #  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239000" cy="9144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Indications  FOR SURGERY: 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39000" cy="4855536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Failure of non operative management.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Unstable fracture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Displaced intra-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articular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fractures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Typical fractures i.e. Femoral neck fracture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Pathological fracture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Non- union 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Mal- union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Large avulsion fracture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66116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Contra-Indications of Surgery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239000" cy="4626936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Infection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Osteomyelitis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Certain Medical conditions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myocardial infection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Excessive swelling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609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FACTORS AFFECTING BONE HEALING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7239000" cy="6096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Age: Fractures unite faster in children.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Type of bone: Faster union in flat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cancellous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bone 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Pattern of fracture: Spiral # &gt; oblique # &gt; transverse # &gt; comminuted #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Disturbed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patho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anatomy: soft tissue interposition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ischaemic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# prevent faster healing 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Type of reduction: good apposition of fracture results in faster healing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Immobilisation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depends on the fracture site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Fracture ribs and scapula do not require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immobilisation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Open fractures: often go into delayed union &amp; non-union 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Compression of fracture site: enhances union(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cancellous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bone) and primary bone healing(cortical bone)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816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How fractures are displaced ?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239000" cy="49317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Fractures can be displaced by: 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Force of the injury 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Effects of gravity 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Pull of muscles attached to the site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TYPES OF DISPLACEMENT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lenovo\Desktop\principles-of-fracture-management-saseendar-25-6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8225" y="1143000"/>
            <a:ext cx="6076950" cy="51712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6576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Angulation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(tilt)-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mal alignment if broken ends unconnected will lead to limb deformity. 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Translation (shift)-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translation broken ends may shift sideways, backwards or forwards. 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Rotation (twist)-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rotational displacement one end rotates over another and leads to rotational deformity. 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Shortened-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reduction in overall length of the bone.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 of injury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Trauma </a:t>
            </a:r>
          </a:p>
          <a:p>
            <a:r>
              <a:rPr lang="en-US" dirty="0" smtClean="0"/>
              <a:t> Indirect Trauma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Direct trauma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enetrating fracture- High velocity &gt;2500 F/S  			       Low velocity  &lt; 2500 F/S			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rushing fracture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apping fracture</a:t>
            </a: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196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Indirect  trauma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lenovo\Desktop\principles-of-fracture-management-saseendar-12-6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14400"/>
            <a:ext cx="7543799" cy="53998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609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Complications of Fracture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5312736"/>
          </a:xfrm>
        </p:spPr>
        <p:txBody>
          <a:bodyPr>
            <a:normAutofit fontScale="32500" lnSpcReduction="20000"/>
          </a:bodyPr>
          <a:lstStyle/>
          <a:p>
            <a:r>
              <a:rPr lang="en-US" sz="7000" b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7000" dirty="0" err="1" smtClean="0">
                <a:latin typeface="Times New Roman" pitchFamily="18" charset="0"/>
                <a:cs typeface="Times New Roman" pitchFamily="18" charset="0"/>
              </a:rPr>
              <a:t>ynosed</a:t>
            </a:r>
            <a:r>
              <a:rPr lang="en-US" sz="7000" dirty="0" smtClean="0">
                <a:latin typeface="Times New Roman" pitchFamily="18" charset="0"/>
                <a:cs typeface="Times New Roman" pitchFamily="18" charset="0"/>
              </a:rPr>
              <a:t> injured limb</a:t>
            </a:r>
          </a:p>
          <a:p>
            <a:r>
              <a:rPr lang="en-US" sz="7000" b="1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7000" dirty="0" err="1" smtClean="0">
                <a:latin typeface="Times New Roman" pitchFamily="18" charset="0"/>
                <a:cs typeface="Times New Roman" pitchFamily="18" charset="0"/>
              </a:rPr>
              <a:t>steorthritis</a:t>
            </a:r>
            <a:endParaRPr lang="en-US" sz="7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7000" b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7000" dirty="0" err="1" smtClean="0">
                <a:latin typeface="Times New Roman" pitchFamily="18" charset="0"/>
                <a:cs typeface="Times New Roman" pitchFamily="18" charset="0"/>
              </a:rPr>
              <a:t>alunion</a:t>
            </a:r>
            <a:r>
              <a:rPr lang="en-US" sz="7000" dirty="0" smtClean="0">
                <a:latin typeface="Times New Roman" pitchFamily="18" charset="0"/>
                <a:cs typeface="Times New Roman" pitchFamily="18" charset="0"/>
              </a:rPr>
              <a:t>/Muscle contracture/</a:t>
            </a:r>
            <a:r>
              <a:rPr lang="en-US" sz="7000" dirty="0" err="1" smtClean="0">
                <a:latin typeface="Times New Roman" pitchFamily="18" charset="0"/>
                <a:cs typeface="Times New Roman" pitchFamily="18" charset="0"/>
              </a:rPr>
              <a:t>Myositis</a:t>
            </a:r>
            <a:r>
              <a:rPr lang="en-US" sz="7000" dirty="0" smtClean="0">
                <a:latin typeface="Times New Roman" pitchFamily="18" charset="0"/>
                <a:cs typeface="Times New Roman" pitchFamily="18" charset="0"/>
              </a:rPr>
              <a:t> ossification</a:t>
            </a:r>
          </a:p>
          <a:p>
            <a:r>
              <a:rPr lang="en-US" sz="7000" b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7000" dirty="0" err="1" smtClean="0">
                <a:latin typeface="Times New Roman" pitchFamily="18" charset="0"/>
                <a:cs typeface="Times New Roman" pitchFamily="18" charset="0"/>
              </a:rPr>
              <a:t>araesthesia</a:t>
            </a:r>
            <a:r>
              <a:rPr lang="en-US" sz="7000" dirty="0" smtClean="0">
                <a:latin typeface="Times New Roman" pitchFamily="18" charset="0"/>
                <a:cs typeface="Times New Roman" pitchFamily="18" charset="0"/>
              </a:rPr>
              <a:t>/Plaster sores</a:t>
            </a:r>
          </a:p>
          <a:p>
            <a:r>
              <a:rPr lang="en-US" sz="7000" b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7000" dirty="0" smtClean="0">
                <a:latin typeface="Times New Roman" pitchFamily="18" charset="0"/>
                <a:cs typeface="Times New Roman" pitchFamily="18" charset="0"/>
              </a:rPr>
              <a:t>ate union </a:t>
            </a:r>
          </a:p>
          <a:p>
            <a:r>
              <a:rPr lang="en-US" sz="70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7000" dirty="0" smtClean="0">
                <a:latin typeface="Times New Roman" pitchFamily="18" charset="0"/>
                <a:cs typeface="Times New Roman" pitchFamily="18" charset="0"/>
              </a:rPr>
              <a:t>nfection</a:t>
            </a:r>
          </a:p>
          <a:p>
            <a:r>
              <a:rPr lang="en-US" sz="70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7000" dirty="0" smtClean="0">
                <a:latin typeface="Times New Roman" pitchFamily="18" charset="0"/>
                <a:cs typeface="Times New Roman" pitchFamily="18" charset="0"/>
              </a:rPr>
              <a:t>ompartment syndrome</a:t>
            </a:r>
          </a:p>
          <a:p>
            <a:r>
              <a:rPr lang="en-US" sz="7000" b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7000" dirty="0" err="1" smtClean="0">
                <a:latin typeface="Times New Roman" pitchFamily="18" charset="0"/>
                <a:cs typeface="Times New Roman" pitchFamily="18" charset="0"/>
              </a:rPr>
              <a:t>vascular</a:t>
            </a:r>
            <a:r>
              <a:rPr lang="en-US" sz="7000" dirty="0" smtClean="0">
                <a:latin typeface="Times New Roman" pitchFamily="18" charset="0"/>
                <a:cs typeface="Times New Roman" pitchFamily="18" charset="0"/>
              </a:rPr>
              <a:t> necrosis/Absent or Weak pulse</a:t>
            </a:r>
          </a:p>
          <a:p>
            <a:r>
              <a:rPr lang="en-US" sz="70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7000" dirty="0" smtClean="0">
                <a:latin typeface="Times New Roman" pitchFamily="18" charset="0"/>
                <a:cs typeface="Times New Roman" pitchFamily="18" charset="0"/>
              </a:rPr>
              <a:t>endon </a:t>
            </a:r>
            <a:r>
              <a:rPr lang="en-US" sz="7000" dirty="0" err="1" smtClean="0">
                <a:latin typeface="Times New Roman" pitchFamily="18" charset="0"/>
                <a:cs typeface="Times New Roman" pitchFamily="18" charset="0"/>
              </a:rPr>
              <a:t>leisons</a:t>
            </a:r>
            <a:endParaRPr lang="en-US" sz="7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70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7000" dirty="0" smtClean="0">
                <a:latin typeface="Times New Roman" pitchFamily="18" charset="0"/>
                <a:cs typeface="Times New Roman" pitchFamily="18" charset="0"/>
              </a:rPr>
              <a:t>nability of joints</a:t>
            </a:r>
          </a:p>
          <a:p>
            <a:r>
              <a:rPr lang="en-US" sz="70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7000" dirty="0" smtClean="0">
                <a:latin typeface="Times New Roman" pitchFamily="18" charset="0"/>
                <a:cs typeface="Times New Roman" pitchFamily="18" charset="0"/>
              </a:rPr>
              <a:t>pen fracture leads to Gas gangrene</a:t>
            </a:r>
          </a:p>
          <a:p>
            <a:r>
              <a:rPr lang="en-US" sz="70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7000" dirty="0" smtClean="0">
                <a:latin typeface="Times New Roman" pitchFamily="18" charset="0"/>
                <a:cs typeface="Times New Roman" pitchFamily="18" charset="0"/>
              </a:rPr>
              <a:t>on union/ Nerve Compression</a:t>
            </a:r>
          </a:p>
          <a:p>
            <a:r>
              <a:rPr lang="en-US" sz="7000" b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7000" dirty="0" err="1" smtClean="0">
                <a:latin typeface="Times New Roman" pitchFamily="18" charset="0"/>
                <a:cs typeface="Times New Roman" pitchFamily="18" charset="0"/>
              </a:rPr>
              <a:t>udeck’s</a:t>
            </a:r>
            <a:r>
              <a:rPr lang="en-US" sz="7000" dirty="0" smtClean="0">
                <a:latin typeface="Times New Roman" pitchFamily="18" charset="0"/>
                <a:cs typeface="Times New Roman" pitchFamily="18" charset="0"/>
              </a:rPr>
              <a:t> dystrophy</a:t>
            </a:r>
          </a:p>
          <a:p>
            <a:endParaRPr lang="en-US" sz="7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7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690</TotalTime>
  <Words>563</Words>
  <Application>Microsoft Office PowerPoint</Application>
  <PresentationFormat>On-screen Show (4:3)</PresentationFormat>
  <Paragraphs>105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Opulent</vt:lpstr>
      <vt:lpstr>LECTURE -  2   </vt:lpstr>
      <vt:lpstr>FACTORS AFFECTING BONE HEALING</vt:lpstr>
      <vt:lpstr>How fractures are displaced ? </vt:lpstr>
      <vt:lpstr>TYPES OF DISPLACEMENT</vt:lpstr>
      <vt:lpstr>PowerPoint Presentation</vt:lpstr>
      <vt:lpstr>Mechanism of injury </vt:lpstr>
      <vt:lpstr>Direct trauma </vt:lpstr>
      <vt:lpstr>Indirect  trauma</vt:lpstr>
      <vt:lpstr>Complications of Fracture</vt:lpstr>
      <vt:lpstr>DISLOCATION</vt:lpstr>
      <vt:lpstr>subluxation</vt:lpstr>
      <vt:lpstr>MANGEMENT-3R</vt:lpstr>
      <vt:lpstr>PowerPoint Presentation</vt:lpstr>
      <vt:lpstr>Open fracture management</vt:lpstr>
      <vt:lpstr>Closed fracture management</vt:lpstr>
      <vt:lpstr>What is INTERNAL &amp; EXTERNAL FiXATION ?</vt:lpstr>
      <vt:lpstr>Indications  FOR SURGERY:  </vt:lpstr>
      <vt:lpstr>Contra-Indications of Surgery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FRACTURE</dc:title>
  <dc:creator>ranjit singh</dc:creator>
  <cp:lastModifiedBy>EXPERT</cp:lastModifiedBy>
  <cp:revision>130</cp:revision>
  <dcterms:created xsi:type="dcterms:W3CDTF">2006-08-16T00:00:00Z</dcterms:created>
  <dcterms:modified xsi:type="dcterms:W3CDTF">2024-09-11T07:18:42Z</dcterms:modified>
</cp:coreProperties>
</file>