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1" r:id="rId2"/>
    <p:sldId id="272" r:id="rId3"/>
    <p:sldId id="257" r:id="rId4"/>
    <p:sldId id="258" r:id="rId5"/>
    <p:sldId id="259" r:id="rId6"/>
    <p:sldId id="260" r:id="rId7"/>
    <p:sldId id="273" r:id="rId8"/>
    <p:sldId id="261" r:id="rId9"/>
    <p:sldId id="262" r:id="rId10"/>
    <p:sldId id="263" r:id="rId11"/>
    <p:sldId id="264" r:id="rId12"/>
    <p:sldId id="274" r:id="rId13"/>
    <p:sldId id="265" r:id="rId14"/>
    <p:sldId id="276" r:id="rId15"/>
    <p:sldId id="266" r:id="rId16"/>
    <p:sldId id="278" r:id="rId17"/>
    <p:sldId id="267" r:id="rId18"/>
    <p:sldId id="268" r:id="rId19"/>
    <p:sldId id="269" r:id="rId20"/>
    <p:sldId id="270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80" autoAdjust="0"/>
  </p:normalViewPr>
  <p:slideViewPr>
    <p:cSldViewPr>
      <p:cViewPr varScale="1">
        <p:scale>
          <a:sx n="64" d="100"/>
          <a:sy n="64" d="100"/>
        </p:scale>
        <p:origin x="1353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DAED8-B305-43FB-BD60-1B4C2B9731E6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BEA65-2454-4362-B9D8-60572EE6B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5BC40-F2FD-43CD-B47A-0A1EA7BB1F6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1pPr>
            <a:lvl2pPr marL="730840" indent="-281092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2pPr>
            <a:lvl3pPr marL="1124369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3pPr>
            <a:lvl4pPr marL="1574117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4pPr>
            <a:lvl5pPr marL="2023864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5pPr>
            <a:lvl6pPr marL="2473612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6pPr>
            <a:lvl7pPr marL="2923360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7pPr>
            <a:lvl8pPr marL="3373107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8pPr>
            <a:lvl9pPr marL="3822855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7673460-2EB6-4B8D-A63F-80DFABADF2A5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62249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1pPr>
            <a:lvl2pPr marL="730840" indent="-281092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2pPr>
            <a:lvl3pPr marL="1124369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3pPr>
            <a:lvl4pPr marL="1574117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4pPr>
            <a:lvl5pPr marL="2023864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5pPr>
            <a:lvl6pPr marL="2473612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6pPr>
            <a:lvl7pPr marL="2923360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7pPr>
            <a:lvl8pPr marL="3373107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8pPr>
            <a:lvl9pPr marL="3822855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168FA58-46CF-4E16-B457-199D2EAB8A0E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26116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1pPr>
            <a:lvl2pPr marL="730840" indent="-281092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2pPr>
            <a:lvl3pPr marL="1124369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3pPr>
            <a:lvl4pPr marL="1574117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4pPr>
            <a:lvl5pPr marL="2023864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5pPr>
            <a:lvl6pPr marL="2473612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6pPr>
            <a:lvl7pPr marL="2923360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7pPr>
            <a:lvl8pPr marL="3373107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8pPr>
            <a:lvl9pPr marL="3822855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C9D7FFB-E26A-4F9E-8407-486EC0B92147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4874" indent="-224874"/>
            <a:endParaRPr lang="en-US" dirty="0"/>
          </a:p>
          <a:p>
            <a:pPr marL="224874" indent="-22487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821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1pPr>
            <a:lvl2pPr marL="730840" indent="-281092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2pPr>
            <a:lvl3pPr marL="1124369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3pPr>
            <a:lvl4pPr marL="1574117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4pPr>
            <a:lvl5pPr marL="2023864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5pPr>
            <a:lvl6pPr marL="2473612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6pPr>
            <a:lvl7pPr marL="2923360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7pPr>
            <a:lvl8pPr marL="3373107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8pPr>
            <a:lvl9pPr marL="3822855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135456A-7796-4DA1-BC19-3735103047B1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4874" indent="-22487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510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1pPr>
            <a:lvl2pPr marL="730840" indent="-281092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2pPr>
            <a:lvl3pPr marL="1124369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3pPr>
            <a:lvl4pPr marL="1574117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4pPr>
            <a:lvl5pPr marL="2023864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5pPr>
            <a:lvl6pPr marL="2473612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6pPr>
            <a:lvl7pPr marL="2923360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7pPr>
            <a:lvl8pPr marL="3373107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8pPr>
            <a:lvl9pPr marL="3822855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6D15926-EB08-4807-A7F2-6CB4A15B3885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8735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1pPr>
            <a:lvl2pPr marL="730840" indent="-281092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2pPr>
            <a:lvl3pPr marL="1124369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3pPr>
            <a:lvl4pPr marL="1574117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4pPr>
            <a:lvl5pPr marL="2023864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5pPr>
            <a:lvl6pPr marL="2473612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6pPr>
            <a:lvl7pPr marL="2923360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7pPr>
            <a:lvl8pPr marL="3373107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8pPr>
            <a:lvl9pPr marL="3822855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E9993F4-B2C3-47A0-9D08-A589A9E2F6A4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41032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1pPr>
            <a:lvl2pPr marL="730840" indent="-281092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2pPr>
            <a:lvl3pPr marL="1124369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3pPr>
            <a:lvl4pPr marL="1574117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4pPr>
            <a:lvl5pPr marL="2023864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5pPr>
            <a:lvl6pPr marL="2473612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6pPr>
            <a:lvl7pPr marL="2923360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7pPr>
            <a:lvl8pPr marL="3373107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8pPr>
            <a:lvl9pPr marL="3822855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C0D81CC-1A59-4E58-82C5-D9FF218437F1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Isotonic (normal, 0.9%) saline is distributed in extracellular fluid since the cell membrane is not permeable to sodium.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Thus, of 1 liter of NS in our hypothetical 70 kg male:</a:t>
            </a:r>
          </a:p>
          <a:p>
            <a:pPr eaLnBrk="1" hangingPunct="1"/>
            <a:r>
              <a:rPr lang="en-US" dirty="0"/>
              <a:t>250ml will  remain in the intravascular space and the remainder 750ml will exit into the interstitial space.</a:t>
            </a:r>
          </a:p>
          <a:p>
            <a:pPr eaLnBrk="1" hangingPunct="1"/>
            <a:r>
              <a:rPr lang="en-US" dirty="0"/>
              <a:t>In a patient with shock from fluid depletion to the tune of 1 liter = 4 liters total saline may be required to restore </a:t>
            </a:r>
            <a:r>
              <a:rPr lang="en-US" dirty="0" err="1"/>
              <a:t>hemodynamics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422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1pPr>
            <a:lvl2pPr marL="730840" indent="-281092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2pPr>
            <a:lvl3pPr marL="1124369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3pPr>
            <a:lvl4pPr marL="1574117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4pPr>
            <a:lvl5pPr marL="2023864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5pPr>
            <a:lvl6pPr marL="2473612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6pPr>
            <a:lvl7pPr marL="2923360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7pPr>
            <a:lvl8pPr marL="3373107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8pPr>
            <a:lvl9pPr marL="3822855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DCE6D87-0A83-444F-856C-E66272F6864F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686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Solutions containing dextrose in water are  handled like free water (although dextrose enters cells, it is metabolized).</a:t>
            </a:r>
          </a:p>
          <a:p>
            <a:pPr eaLnBrk="1" hangingPunct="1"/>
            <a:r>
              <a:rPr lang="en-US" dirty="0"/>
              <a:t>Thus 1 liter of D5W in a 70kg male will diffuse throughout body water</a:t>
            </a:r>
          </a:p>
          <a:p>
            <a:pPr eaLnBrk="1" hangingPunct="1"/>
            <a:r>
              <a:rPr lang="en-US" dirty="0"/>
              <a:t>75ml will remain in the intravascular space, 225ml will be in interstitial fluid and,</a:t>
            </a:r>
          </a:p>
          <a:p>
            <a:pPr eaLnBrk="1" hangingPunct="1"/>
            <a:r>
              <a:rPr lang="en-US" dirty="0"/>
              <a:t>700ml will enter cells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Dextrose in water is obviously not an efficient method to treat someone with shock.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680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1pPr>
            <a:lvl2pPr marL="730840" indent="-281092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2pPr>
            <a:lvl3pPr marL="1124369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3pPr>
            <a:lvl4pPr marL="1574117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4pPr>
            <a:lvl5pPr marL="2023864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5pPr>
            <a:lvl6pPr marL="2473612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6pPr>
            <a:lvl7pPr marL="2923360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7pPr>
            <a:lvl8pPr marL="3373107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8pPr>
            <a:lvl9pPr marL="3822855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49B73AB-E997-4C8B-938C-9BEACB077D81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696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5% Albumin will remain in the intravascular space, at least acutely. It is the most efficient way to treat shock.</a:t>
            </a:r>
          </a:p>
          <a:p>
            <a:pPr eaLnBrk="1" hangingPunct="1"/>
            <a:r>
              <a:rPr lang="en-US" dirty="0"/>
              <a:t>However, this effect is not permanent and, paradoxically in patients who are </a:t>
            </a:r>
            <a:r>
              <a:rPr lang="en-US" dirty="0" err="1"/>
              <a:t>hypoalbuminemic</a:t>
            </a:r>
            <a:r>
              <a:rPr lang="en-US" dirty="0"/>
              <a:t> (cirrhosis, </a:t>
            </a:r>
            <a:r>
              <a:rPr lang="en-US" dirty="0" err="1"/>
              <a:t>nephrotic</a:t>
            </a:r>
            <a:r>
              <a:rPr lang="en-US" dirty="0"/>
              <a:t> syndrome), albumin eventually enters the interstitial space because the integrity of the capillary barrier is not intact.</a:t>
            </a:r>
          </a:p>
        </p:txBody>
      </p:sp>
    </p:spTree>
    <p:extLst>
      <p:ext uri="{BB962C8B-B14F-4D97-AF65-F5344CB8AC3E}">
        <p14:creationId xmlns:p14="http://schemas.microsoft.com/office/powerpoint/2010/main" val="2368604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1pPr>
            <a:lvl2pPr marL="730840" indent="-281092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2pPr>
            <a:lvl3pPr marL="1124369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3pPr>
            <a:lvl4pPr marL="1574117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4pPr>
            <a:lvl5pPr marL="2023864" indent="-224874" defTabSz="915112" eaLnBrk="0" hangingPunct="0">
              <a:defRPr sz="3100" b="1">
                <a:solidFill>
                  <a:schemeClr val="tx1"/>
                </a:solidFill>
                <a:latin typeface="Arial" pitchFamily="34" charset="0"/>
              </a:defRPr>
            </a:lvl5pPr>
            <a:lvl6pPr marL="2473612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6pPr>
            <a:lvl7pPr marL="2923360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7pPr>
            <a:lvl8pPr marL="3373107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8pPr>
            <a:lvl9pPr marL="3822855" indent="-224874" defTabSz="915112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A8DD018-AB20-4F8E-8C94-F5DE7FA95B40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98069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553B-035A-45BB-AC6C-ACB3C28607B1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0365-434F-4015-99AD-FD7C8DF8A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553B-035A-45BB-AC6C-ACB3C28607B1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0365-434F-4015-99AD-FD7C8DF8A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553B-035A-45BB-AC6C-ACB3C28607B1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0365-434F-4015-99AD-FD7C8DF8A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553B-035A-45BB-AC6C-ACB3C28607B1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0365-434F-4015-99AD-FD7C8DF8A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553B-035A-45BB-AC6C-ACB3C28607B1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0365-434F-4015-99AD-FD7C8DF8A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553B-035A-45BB-AC6C-ACB3C28607B1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0365-434F-4015-99AD-FD7C8DF8A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553B-035A-45BB-AC6C-ACB3C28607B1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0365-434F-4015-99AD-FD7C8DF8A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553B-035A-45BB-AC6C-ACB3C28607B1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0365-434F-4015-99AD-FD7C8DF8A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553B-035A-45BB-AC6C-ACB3C28607B1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0365-434F-4015-99AD-FD7C8DF8A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553B-035A-45BB-AC6C-ACB3C28607B1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0365-434F-4015-99AD-FD7C8DF8A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553B-035A-45BB-AC6C-ACB3C28607B1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30365-434F-4015-99AD-FD7C8DF8A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C553B-035A-45BB-AC6C-ACB3C28607B1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30365-434F-4015-99AD-FD7C8DF8A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>
                <a:solidFill>
                  <a:schemeClr val="accent6">
                    <a:lumMod val="75000"/>
                  </a:schemeClr>
                </a:solidFill>
                <a:latin typeface="Lucida Handwriting" pitchFamily="66" charset="0"/>
                <a:cs typeface="Times New Roman" pitchFamily="18" charset="0"/>
              </a:rPr>
              <a:t>Lecture - 9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0200" y="3886200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</a:t>
            </a:r>
            <a:r>
              <a:rPr lang="en-US" sz="4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Kayachikitsa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095023" y="533400"/>
            <a:ext cx="6965245" cy="120248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Signs of hypo / </a:t>
            </a:r>
            <a:r>
              <a:rPr lang="en-US" sz="4000" b="1" dirty="0" err="1">
                <a:solidFill>
                  <a:srgbClr val="0070C0"/>
                </a:solidFill>
              </a:rPr>
              <a:t>hypervolaemia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05000"/>
            <a:ext cx="8915400" cy="4572000"/>
          </a:xfrm>
        </p:spPr>
        <p:txBody>
          <a:bodyPr>
            <a:normAutofit fontScale="40000" lnSpcReduction="20000"/>
          </a:bodyPr>
          <a:lstStyle/>
          <a:p>
            <a:pPr algn="ctr">
              <a:buClr>
                <a:schemeClr val="accent3"/>
              </a:buClr>
              <a:buNone/>
              <a:defRPr/>
            </a:pPr>
            <a:r>
              <a:rPr lang="en-US" sz="6000" dirty="0">
                <a:solidFill>
                  <a:srgbClr val="C00000"/>
                </a:solidFill>
              </a:rPr>
              <a:t>Signs of</a:t>
            </a:r>
          </a:p>
          <a:p>
            <a:pPr>
              <a:buClr>
                <a:schemeClr val="accent3"/>
              </a:buClr>
              <a:buNone/>
              <a:defRPr/>
            </a:pPr>
            <a:r>
              <a:rPr lang="en-US" sz="6000" dirty="0">
                <a:solidFill>
                  <a:srgbClr val="C00000"/>
                </a:solidFill>
              </a:rPr>
              <a:t>Volume depletion		            		Volume overload</a:t>
            </a:r>
          </a:p>
          <a:p>
            <a:pPr>
              <a:buClr>
                <a:schemeClr val="accent3"/>
              </a:buClr>
              <a:buNone/>
              <a:defRPr/>
            </a:pPr>
            <a:r>
              <a:rPr lang="en-US" sz="5700" dirty="0">
                <a:solidFill>
                  <a:srgbClr val="7030A0"/>
                </a:solidFill>
              </a:rPr>
              <a:t>Postural hypotension		                      	Hypertension</a:t>
            </a:r>
          </a:p>
          <a:p>
            <a:pPr>
              <a:buClr>
                <a:schemeClr val="accent3"/>
              </a:buClr>
              <a:buNone/>
              <a:defRPr/>
            </a:pPr>
            <a:r>
              <a:rPr lang="en-US" sz="5700" dirty="0">
                <a:solidFill>
                  <a:srgbClr val="7030A0"/>
                </a:solidFill>
              </a:rPr>
              <a:t>Tachycardia				              </a:t>
            </a:r>
            <a:r>
              <a:rPr lang="en-US" sz="5700" dirty="0" err="1">
                <a:solidFill>
                  <a:srgbClr val="7030A0"/>
                </a:solidFill>
              </a:rPr>
              <a:t>Tachycardia</a:t>
            </a:r>
            <a:r>
              <a:rPr lang="en-US" sz="5700" dirty="0">
                <a:solidFill>
                  <a:srgbClr val="7030A0"/>
                </a:solidFill>
              </a:rPr>
              <a:t>	</a:t>
            </a:r>
          </a:p>
          <a:p>
            <a:pPr>
              <a:buClr>
                <a:schemeClr val="accent3"/>
              </a:buClr>
              <a:buNone/>
              <a:defRPr/>
            </a:pPr>
            <a:r>
              <a:rPr lang="en-US" sz="5700" dirty="0">
                <a:solidFill>
                  <a:srgbClr val="7030A0"/>
                </a:solidFill>
              </a:rPr>
              <a:t>Absence of JP @ 45o	                                   	 Raised JVP / gallop rhythm</a:t>
            </a:r>
          </a:p>
          <a:p>
            <a:pPr>
              <a:buClr>
                <a:schemeClr val="accent3"/>
              </a:buClr>
              <a:buNone/>
              <a:defRPr/>
            </a:pPr>
            <a:r>
              <a:rPr lang="en-US" sz="5700" dirty="0">
                <a:solidFill>
                  <a:srgbClr val="7030A0"/>
                </a:solidFill>
              </a:rPr>
              <a:t>Decreased skin turgor		                           	</a:t>
            </a:r>
            <a:r>
              <a:rPr lang="en-US" sz="5700" dirty="0" err="1">
                <a:solidFill>
                  <a:srgbClr val="7030A0"/>
                </a:solidFill>
              </a:rPr>
              <a:t>Oedema</a:t>
            </a:r>
            <a:endParaRPr lang="en-US" sz="5700" dirty="0">
              <a:solidFill>
                <a:srgbClr val="7030A0"/>
              </a:solidFill>
            </a:endParaRPr>
          </a:p>
          <a:p>
            <a:pPr>
              <a:buClr>
                <a:schemeClr val="accent3"/>
              </a:buClr>
              <a:buNone/>
              <a:defRPr/>
            </a:pPr>
            <a:r>
              <a:rPr lang="en-US" sz="5700" dirty="0">
                <a:solidFill>
                  <a:srgbClr val="7030A0"/>
                </a:solidFill>
              </a:rPr>
              <a:t>Dry mucosa			           		Pleural effusion</a:t>
            </a:r>
          </a:p>
          <a:p>
            <a:pPr>
              <a:buClr>
                <a:schemeClr val="accent3"/>
              </a:buClr>
              <a:buNone/>
              <a:defRPr/>
            </a:pPr>
            <a:r>
              <a:rPr lang="en-US" sz="5700" dirty="0">
                <a:solidFill>
                  <a:srgbClr val="7030A0"/>
                </a:solidFill>
              </a:rPr>
              <a:t>Supine hypotension		       		Pulmonary </a:t>
            </a:r>
            <a:r>
              <a:rPr lang="en-US" sz="5700" dirty="0" err="1">
                <a:solidFill>
                  <a:srgbClr val="7030A0"/>
                </a:solidFill>
              </a:rPr>
              <a:t>oedema</a:t>
            </a:r>
            <a:endParaRPr lang="en-US" sz="5700" dirty="0">
              <a:solidFill>
                <a:srgbClr val="7030A0"/>
              </a:solidFill>
            </a:endParaRPr>
          </a:p>
          <a:p>
            <a:pPr>
              <a:buClr>
                <a:schemeClr val="accent3"/>
              </a:buClr>
              <a:buNone/>
              <a:defRPr/>
            </a:pPr>
            <a:r>
              <a:rPr lang="en-US" sz="5700" dirty="0" err="1">
                <a:solidFill>
                  <a:srgbClr val="7030A0"/>
                </a:solidFill>
              </a:rPr>
              <a:t>Oliguria</a:t>
            </a:r>
            <a:r>
              <a:rPr lang="en-US" sz="5700" dirty="0">
                <a:solidFill>
                  <a:srgbClr val="7030A0"/>
                </a:solidFill>
              </a:rPr>
              <a:t>				              </a:t>
            </a:r>
            <a:r>
              <a:rPr lang="en-US" sz="5700" dirty="0" err="1">
                <a:solidFill>
                  <a:srgbClr val="7030A0"/>
                </a:solidFill>
              </a:rPr>
              <a:t>Ascites</a:t>
            </a:r>
            <a:endParaRPr lang="en-US" sz="5700" dirty="0">
              <a:solidFill>
                <a:srgbClr val="7030A0"/>
              </a:solidFill>
            </a:endParaRPr>
          </a:p>
          <a:p>
            <a:pPr>
              <a:buClr>
                <a:schemeClr val="accent3"/>
              </a:buClr>
              <a:buNone/>
              <a:defRPr/>
            </a:pPr>
            <a:r>
              <a:rPr lang="en-US" sz="5700" dirty="0">
                <a:solidFill>
                  <a:srgbClr val="7030A0"/>
                </a:solidFill>
              </a:rPr>
              <a:t>Organ failure			                   	Organ failure</a:t>
            </a: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4000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310" name="Group 38"/>
          <p:cNvGraphicFramePr>
            <a:graphicFrameLocks noGrp="1"/>
          </p:cNvGraphicFramePr>
          <p:nvPr/>
        </p:nvGraphicFramePr>
        <p:xfrm>
          <a:off x="1117600" y="1428750"/>
          <a:ext cx="7213600" cy="4457700"/>
        </p:xfrm>
        <a:graphic>
          <a:graphicData uri="http://schemas.openxmlformats.org/drawingml/2006/table">
            <a:tbl>
              <a:tblPr/>
              <a:tblGrid>
                <a:gridCol w="51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684" name="Line 8"/>
          <p:cNvSpPr>
            <a:spLocks noChangeShapeType="1"/>
          </p:cNvSpPr>
          <p:nvPr/>
        </p:nvSpPr>
        <p:spPr bwMode="auto">
          <a:xfrm>
            <a:off x="1143000" y="1752600"/>
            <a:ext cx="721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Text Box 9"/>
          <p:cNvSpPr txBox="1">
            <a:spLocks noChangeArrowheads="1"/>
          </p:cNvSpPr>
          <p:nvPr/>
        </p:nvSpPr>
        <p:spPr bwMode="auto">
          <a:xfrm>
            <a:off x="1625600" y="1905000"/>
            <a:ext cx="5994400" cy="3762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/>
              <a:t>Total body water</a:t>
            </a:r>
            <a:r>
              <a:rPr lang="en-US" sz="1800">
                <a:solidFill>
                  <a:srgbClr val="7F7F7F"/>
                </a:solidFill>
              </a:rPr>
              <a:t>		</a:t>
            </a:r>
          </a:p>
        </p:txBody>
      </p:sp>
      <p:sp>
        <p:nvSpPr>
          <p:cNvPr id="28686" name="Line 10"/>
          <p:cNvSpPr>
            <a:spLocks noChangeShapeType="1"/>
          </p:cNvSpPr>
          <p:nvPr/>
        </p:nvSpPr>
        <p:spPr bwMode="auto">
          <a:xfrm>
            <a:off x="1117600" y="2743200"/>
            <a:ext cx="264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1"/>
          <p:cNvSpPr>
            <a:spLocks noChangeShapeType="1"/>
          </p:cNvSpPr>
          <p:nvPr/>
        </p:nvSpPr>
        <p:spPr bwMode="auto">
          <a:xfrm>
            <a:off x="3860800" y="2743200"/>
            <a:ext cx="447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Text Box 12"/>
          <p:cNvSpPr txBox="1">
            <a:spLocks noChangeArrowheads="1"/>
          </p:cNvSpPr>
          <p:nvPr/>
        </p:nvSpPr>
        <p:spPr bwMode="auto">
          <a:xfrm>
            <a:off x="1219200" y="2914650"/>
            <a:ext cx="2540000" cy="366713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ECF=1 liter</a:t>
            </a:r>
          </a:p>
        </p:txBody>
      </p:sp>
      <p:sp>
        <p:nvSpPr>
          <p:cNvPr id="28689" name="Text Box 13"/>
          <p:cNvSpPr txBox="1">
            <a:spLocks noChangeArrowheads="1"/>
          </p:cNvSpPr>
          <p:nvPr/>
        </p:nvSpPr>
        <p:spPr bwMode="auto">
          <a:xfrm>
            <a:off x="4064000" y="2914650"/>
            <a:ext cx="2540000" cy="366713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ICF=0</a:t>
            </a:r>
          </a:p>
        </p:txBody>
      </p:sp>
      <p:sp>
        <p:nvSpPr>
          <p:cNvPr id="28690" name="Line 14"/>
          <p:cNvSpPr>
            <a:spLocks noChangeShapeType="1"/>
          </p:cNvSpPr>
          <p:nvPr/>
        </p:nvSpPr>
        <p:spPr bwMode="auto">
          <a:xfrm>
            <a:off x="1117600" y="4857750"/>
            <a:ext cx="558800" cy="19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Text Box 15"/>
          <p:cNvSpPr txBox="1">
            <a:spLocks noChangeArrowheads="1"/>
          </p:cNvSpPr>
          <p:nvPr/>
        </p:nvSpPr>
        <p:spPr bwMode="auto">
          <a:xfrm>
            <a:off x="1143000" y="4953000"/>
            <a:ext cx="2540000" cy="779463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Intravascular</a:t>
            </a:r>
          </a:p>
          <a:p>
            <a:pPr eaLnBrk="1" hangingPunct="1">
              <a:spcBef>
                <a:spcPct val="50000"/>
              </a:spcBef>
            </a:pPr>
            <a:r>
              <a:rPr lang="en-US" sz="1800"/>
              <a:t>=1/4 ECF=250 ml</a:t>
            </a:r>
          </a:p>
        </p:txBody>
      </p:sp>
      <p:sp>
        <p:nvSpPr>
          <p:cNvPr id="12308" name="Rectangle 16"/>
          <p:cNvSpPr>
            <a:spLocks noGrp="1" noChangeArrowheads="1"/>
          </p:cNvSpPr>
          <p:nvPr>
            <p:ph type="title"/>
          </p:nvPr>
        </p:nvSpPr>
        <p:spPr>
          <a:xfrm>
            <a:off x="1905000" y="457200"/>
            <a:ext cx="5181600" cy="609600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70C0"/>
                </a:solidFill>
              </a:rPr>
              <a:t>1 Liter 0.9% saline</a:t>
            </a:r>
          </a:p>
        </p:txBody>
      </p:sp>
      <p:sp>
        <p:nvSpPr>
          <p:cNvPr id="28693" name="Line 17"/>
          <p:cNvSpPr>
            <a:spLocks noChangeShapeType="1"/>
          </p:cNvSpPr>
          <p:nvPr/>
        </p:nvSpPr>
        <p:spPr bwMode="auto">
          <a:xfrm>
            <a:off x="1727200" y="3829050"/>
            <a:ext cx="203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Text Box 18"/>
          <p:cNvSpPr txBox="1">
            <a:spLocks noChangeArrowheads="1"/>
          </p:cNvSpPr>
          <p:nvPr/>
        </p:nvSpPr>
        <p:spPr bwMode="auto">
          <a:xfrm>
            <a:off x="1727200" y="3954463"/>
            <a:ext cx="1854200" cy="64135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Interstitial=3/4 of ECF=750ml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253424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700" dirty="0">
                <a:solidFill>
                  <a:srgbClr val="00B050"/>
                </a:solidFill>
              </a:rPr>
              <a:t>     </a:t>
            </a:r>
            <a:r>
              <a:rPr lang="en-US" sz="2700" dirty="0">
                <a:solidFill>
                  <a:schemeClr val="accent6">
                    <a:lumMod val="75000"/>
                  </a:schemeClr>
                </a:solidFill>
              </a:rPr>
              <a:t>Isotonic (normal, 0.9%) saline is distributed in extracellular fluid since the cell membrane is not permeable to sodium.</a:t>
            </a:r>
          </a:p>
          <a:p>
            <a:pPr algn="just">
              <a:buNone/>
            </a:pPr>
            <a:r>
              <a:rPr lang="en-US" sz="2700" dirty="0">
                <a:solidFill>
                  <a:srgbClr val="C00000"/>
                </a:solidFill>
              </a:rPr>
              <a:t>Thus, of 1 liter of NS in our hypothetical 70 kg male:</a:t>
            </a:r>
          </a:p>
          <a:p>
            <a:pPr lvl="1" algn="just">
              <a:lnSpc>
                <a:spcPct val="90000"/>
              </a:lnSpc>
            </a:pPr>
            <a:r>
              <a:rPr lang="en-US" sz="2700" dirty="0">
                <a:solidFill>
                  <a:srgbClr val="00B050"/>
                </a:solidFill>
              </a:rPr>
              <a:t>250ml</a:t>
            </a:r>
            <a:r>
              <a:rPr lang="en-US" sz="2700" dirty="0">
                <a:solidFill>
                  <a:srgbClr val="7030A0"/>
                </a:solidFill>
              </a:rPr>
              <a:t> will  remain in the intravascular space and the remainder </a:t>
            </a:r>
            <a:r>
              <a:rPr lang="en-US" sz="2700" dirty="0">
                <a:solidFill>
                  <a:srgbClr val="00B050"/>
                </a:solidFill>
              </a:rPr>
              <a:t>750ml</a:t>
            </a:r>
            <a:r>
              <a:rPr lang="en-US" sz="2700" dirty="0">
                <a:solidFill>
                  <a:srgbClr val="7030A0"/>
                </a:solidFill>
              </a:rPr>
              <a:t> will exit into the interstitial space.</a:t>
            </a:r>
          </a:p>
          <a:p>
            <a:pPr lvl="1" algn="just">
              <a:lnSpc>
                <a:spcPct val="90000"/>
              </a:lnSpc>
            </a:pPr>
            <a:r>
              <a:rPr lang="en-US" sz="2700" dirty="0">
                <a:solidFill>
                  <a:srgbClr val="7030A0"/>
                </a:solidFill>
              </a:rPr>
              <a:t>In a patient with shock from fluid depletion to the tune of </a:t>
            </a:r>
            <a:r>
              <a:rPr lang="en-US" sz="2700" dirty="0">
                <a:solidFill>
                  <a:srgbClr val="00B050"/>
                </a:solidFill>
              </a:rPr>
              <a:t>1 liter = 4 liters </a:t>
            </a:r>
            <a:r>
              <a:rPr lang="en-US" sz="2700" dirty="0">
                <a:solidFill>
                  <a:srgbClr val="7030A0"/>
                </a:solidFill>
              </a:rPr>
              <a:t>total saline may be required to restore </a:t>
            </a:r>
            <a:r>
              <a:rPr lang="en-US" sz="2700" dirty="0" err="1">
                <a:solidFill>
                  <a:srgbClr val="7030A0"/>
                </a:solidFill>
              </a:rPr>
              <a:t>hemodynamics</a:t>
            </a:r>
            <a:endParaRPr lang="en-US" sz="2700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30" name="Group 34"/>
          <p:cNvGraphicFramePr>
            <a:graphicFrameLocks noGrp="1"/>
          </p:cNvGraphicFramePr>
          <p:nvPr/>
        </p:nvGraphicFramePr>
        <p:xfrm>
          <a:off x="1117600" y="1428750"/>
          <a:ext cx="7213600" cy="4457700"/>
        </p:xfrm>
        <a:graphic>
          <a:graphicData uri="http://schemas.openxmlformats.org/drawingml/2006/table">
            <a:tbl>
              <a:tblPr/>
              <a:tblGrid>
                <a:gridCol w="51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2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228600"/>
            <a:ext cx="4953000" cy="914400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70C0"/>
                </a:solidFill>
              </a:rPr>
              <a:t>1 liter 5% </a:t>
            </a:r>
            <a:r>
              <a:rPr lang="en-US" sz="4000" b="1" dirty="0" err="1">
                <a:solidFill>
                  <a:srgbClr val="0070C0"/>
                </a:solidFill>
              </a:rPr>
              <a:t>Dextose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29709" name="Line 7"/>
          <p:cNvSpPr>
            <a:spLocks noChangeShapeType="1"/>
          </p:cNvSpPr>
          <p:nvPr/>
        </p:nvSpPr>
        <p:spPr bwMode="auto">
          <a:xfrm>
            <a:off x="1117600" y="2171700"/>
            <a:ext cx="721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Text Box 8"/>
          <p:cNvSpPr txBox="1">
            <a:spLocks noChangeArrowheads="1"/>
          </p:cNvSpPr>
          <p:nvPr/>
        </p:nvSpPr>
        <p:spPr bwMode="auto">
          <a:xfrm>
            <a:off x="1625600" y="2300288"/>
            <a:ext cx="5994400" cy="3762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/>
              <a:t>Total body water=1 liter</a:t>
            </a:r>
          </a:p>
        </p:txBody>
      </p:sp>
      <p:sp>
        <p:nvSpPr>
          <p:cNvPr id="29711" name="Line 9"/>
          <p:cNvSpPr>
            <a:spLocks noChangeShapeType="1"/>
          </p:cNvSpPr>
          <p:nvPr/>
        </p:nvSpPr>
        <p:spPr bwMode="auto">
          <a:xfrm>
            <a:off x="1117600" y="3143250"/>
            <a:ext cx="264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0"/>
          <p:cNvSpPr>
            <a:spLocks noChangeShapeType="1"/>
          </p:cNvSpPr>
          <p:nvPr/>
        </p:nvSpPr>
        <p:spPr bwMode="auto">
          <a:xfrm>
            <a:off x="3860800" y="3143250"/>
            <a:ext cx="447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Text Box 11"/>
          <p:cNvSpPr txBox="1">
            <a:spLocks noChangeArrowheads="1"/>
          </p:cNvSpPr>
          <p:nvPr/>
        </p:nvSpPr>
        <p:spPr bwMode="auto">
          <a:xfrm>
            <a:off x="1320800" y="3314700"/>
            <a:ext cx="2540000" cy="366713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ECF=1/3 = 300ml</a:t>
            </a:r>
          </a:p>
        </p:txBody>
      </p:sp>
      <p:sp>
        <p:nvSpPr>
          <p:cNvPr id="29714" name="Text Box 12"/>
          <p:cNvSpPr txBox="1">
            <a:spLocks noChangeArrowheads="1"/>
          </p:cNvSpPr>
          <p:nvPr/>
        </p:nvSpPr>
        <p:spPr bwMode="auto">
          <a:xfrm>
            <a:off x="4064000" y="3314700"/>
            <a:ext cx="2540000" cy="366713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ICF=2/3 = 700ml</a:t>
            </a:r>
          </a:p>
        </p:txBody>
      </p:sp>
      <p:sp>
        <p:nvSpPr>
          <p:cNvPr id="29715" name="Line 13"/>
          <p:cNvSpPr>
            <a:spLocks noChangeShapeType="1"/>
          </p:cNvSpPr>
          <p:nvPr/>
        </p:nvSpPr>
        <p:spPr bwMode="auto">
          <a:xfrm>
            <a:off x="1117600" y="474345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Text Box 14"/>
          <p:cNvSpPr txBox="1">
            <a:spLocks noChangeArrowheads="1"/>
          </p:cNvSpPr>
          <p:nvPr/>
        </p:nvSpPr>
        <p:spPr bwMode="auto">
          <a:xfrm>
            <a:off x="1219200" y="4921250"/>
            <a:ext cx="2286000" cy="779463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Intravascular</a:t>
            </a:r>
          </a:p>
          <a:p>
            <a:pPr eaLnBrk="1" hangingPunct="1">
              <a:spcBef>
                <a:spcPct val="50000"/>
              </a:spcBef>
            </a:pPr>
            <a:r>
              <a:rPr lang="en-US" sz="1800"/>
              <a:t>=1/4 of ECF~75ml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857706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077200" cy="5287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Solutions containing dextrose in water are  handled like free water (although dextrose enters cells, it is metabolized).</a:t>
            </a:r>
          </a:p>
          <a:p>
            <a:pPr algn="just">
              <a:buNone/>
            </a:pPr>
            <a:r>
              <a:rPr lang="en-US" sz="2800" dirty="0">
                <a:solidFill>
                  <a:srgbClr val="C00000"/>
                </a:solidFill>
              </a:rPr>
              <a:t>Thus 1 liter of D5W in a 70kg male will diffuse throughout body water</a:t>
            </a:r>
          </a:p>
          <a:p>
            <a:pPr lvl="1" algn="just">
              <a:lnSpc>
                <a:spcPct val="90000"/>
              </a:lnSpc>
            </a:pPr>
            <a:r>
              <a:rPr lang="en-US" sz="2400" dirty="0">
                <a:solidFill>
                  <a:srgbClr val="00B050"/>
                </a:solidFill>
              </a:rPr>
              <a:t>75ml </a:t>
            </a:r>
            <a:r>
              <a:rPr lang="en-US" sz="2400" dirty="0">
                <a:solidFill>
                  <a:srgbClr val="7030A0"/>
                </a:solidFill>
              </a:rPr>
              <a:t>will remain in the intravascular space, </a:t>
            </a:r>
            <a:r>
              <a:rPr lang="en-US" sz="2400" dirty="0">
                <a:solidFill>
                  <a:srgbClr val="00B050"/>
                </a:solidFill>
              </a:rPr>
              <a:t>225ml</a:t>
            </a:r>
            <a:r>
              <a:rPr lang="en-US" sz="2400" dirty="0">
                <a:solidFill>
                  <a:srgbClr val="7030A0"/>
                </a:solidFill>
              </a:rPr>
              <a:t> will be in interstitial fluid and,</a:t>
            </a:r>
          </a:p>
          <a:p>
            <a:pPr lvl="1" algn="just">
              <a:lnSpc>
                <a:spcPct val="90000"/>
              </a:lnSpc>
            </a:pPr>
            <a:r>
              <a:rPr lang="en-US" sz="2400" dirty="0">
                <a:solidFill>
                  <a:srgbClr val="00B050"/>
                </a:solidFill>
              </a:rPr>
              <a:t>700ml </a:t>
            </a:r>
            <a:r>
              <a:rPr lang="en-US" sz="2400" dirty="0">
                <a:solidFill>
                  <a:srgbClr val="7030A0"/>
                </a:solidFill>
              </a:rPr>
              <a:t>will enter cells</a:t>
            </a:r>
          </a:p>
          <a:p>
            <a:pPr>
              <a:buNone/>
            </a:pPr>
            <a:r>
              <a:rPr lang="en-US" sz="2800" dirty="0"/>
              <a:t>   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Dextrose in water is obviously not an efficient method to treat someone with shock.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43" name="Group 27"/>
          <p:cNvGraphicFramePr>
            <a:graphicFrameLocks noGrp="1"/>
          </p:cNvGraphicFramePr>
          <p:nvPr/>
        </p:nvGraphicFramePr>
        <p:xfrm>
          <a:off x="1117600" y="1428750"/>
          <a:ext cx="7213600" cy="4457700"/>
        </p:xfrm>
        <a:graphic>
          <a:graphicData uri="http://schemas.openxmlformats.org/drawingml/2006/table">
            <a:tbl>
              <a:tblPr/>
              <a:tblGrid>
                <a:gridCol w="51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3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70C0"/>
                </a:solidFill>
              </a:rPr>
              <a:t>1 liter 5% Albumin</a:t>
            </a:r>
          </a:p>
        </p:txBody>
      </p:sp>
      <p:sp>
        <p:nvSpPr>
          <p:cNvPr id="30733" name="Line 6"/>
          <p:cNvSpPr>
            <a:spLocks noChangeShapeType="1"/>
          </p:cNvSpPr>
          <p:nvPr/>
        </p:nvSpPr>
        <p:spPr bwMode="auto">
          <a:xfrm>
            <a:off x="1117600" y="2171700"/>
            <a:ext cx="721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8"/>
          <p:cNvSpPr>
            <a:spLocks noChangeShapeType="1"/>
          </p:cNvSpPr>
          <p:nvPr/>
        </p:nvSpPr>
        <p:spPr bwMode="auto">
          <a:xfrm>
            <a:off x="1117600" y="3143250"/>
            <a:ext cx="264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9"/>
          <p:cNvSpPr>
            <a:spLocks noChangeShapeType="1"/>
          </p:cNvSpPr>
          <p:nvPr/>
        </p:nvSpPr>
        <p:spPr bwMode="auto">
          <a:xfrm>
            <a:off x="3860800" y="3143250"/>
            <a:ext cx="447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2"/>
          <p:cNvSpPr>
            <a:spLocks noChangeShapeType="1"/>
          </p:cNvSpPr>
          <p:nvPr/>
        </p:nvSpPr>
        <p:spPr bwMode="auto">
          <a:xfrm>
            <a:off x="1117600" y="474345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Text Box 13"/>
          <p:cNvSpPr txBox="1">
            <a:spLocks noChangeArrowheads="1"/>
          </p:cNvSpPr>
          <p:nvPr/>
        </p:nvSpPr>
        <p:spPr bwMode="auto">
          <a:xfrm>
            <a:off x="1828800" y="4616450"/>
            <a:ext cx="2540000" cy="3762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Intravascular=1 liter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507768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   5% Albumin will remain in the intravascular space, at least acutely. It is the most efficient way to treat shock.</a:t>
            </a:r>
          </a:p>
          <a:p>
            <a:pPr algn="just">
              <a:buNone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US" sz="2800" dirty="0">
                <a:solidFill>
                  <a:srgbClr val="C00000"/>
                </a:solidFill>
              </a:rPr>
              <a:t>However, this effect is not permanent and, paradoxically in patients who are </a:t>
            </a:r>
            <a:r>
              <a:rPr lang="en-US" sz="2800" dirty="0" err="1">
                <a:solidFill>
                  <a:srgbClr val="C00000"/>
                </a:solidFill>
              </a:rPr>
              <a:t>hypoalbuminemic</a:t>
            </a:r>
            <a:r>
              <a:rPr lang="en-US" sz="2800" dirty="0">
                <a:solidFill>
                  <a:srgbClr val="C00000"/>
                </a:solidFill>
              </a:rPr>
              <a:t> (cirrhosis, </a:t>
            </a:r>
            <a:r>
              <a:rPr lang="en-US" sz="2800" dirty="0" err="1">
                <a:solidFill>
                  <a:srgbClr val="C00000"/>
                </a:solidFill>
              </a:rPr>
              <a:t>nephrotic</a:t>
            </a:r>
            <a:r>
              <a:rPr lang="en-US" sz="2800" dirty="0">
                <a:solidFill>
                  <a:srgbClr val="C00000"/>
                </a:solidFill>
              </a:rPr>
              <a:t> syndrome), albumin eventually enters the interstitial space because the integrity of the capillary barrier is not intact.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7796605" cy="5715000"/>
          </a:xfrm>
        </p:spPr>
        <p:txBody>
          <a:bodyPr>
            <a:normAutofit fontScale="85000" lnSpcReduction="10000"/>
          </a:bodyPr>
          <a:lstStyle/>
          <a:p>
            <a:pPr>
              <a:buFont typeface="Monotype Sorts" pitchFamily="2" charset="2"/>
              <a:buNone/>
            </a:pPr>
            <a:r>
              <a:rPr lang="en-US" sz="3300" dirty="0">
                <a:solidFill>
                  <a:srgbClr val="C00000"/>
                </a:solidFill>
              </a:rPr>
              <a:t>There are two components to fluid therapy:</a:t>
            </a:r>
          </a:p>
          <a:p>
            <a:r>
              <a:rPr lang="en-US" sz="2900" b="1" dirty="0">
                <a:solidFill>
                  <a:srgbClr val="00B050"/>
                </a:solidFill>
              </a:rPr>
              <a:t>Maintenance therapy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replaces normal ongoing losses, and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900" b="1" dirty="0">
                <a:solidFill>
                  <a:srgbClr val="00B050"/>
                </a:solidFill>
              </a:rPr>
              <a:t>Replacement therapy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corrects any existing water and electrolyte deficits.</a:t>
            </a:r>
            <a:br>
              <a:rPr lang="en-US" dirty="0"/>
            </a:br>
            <a:endParaRPr lang="en-US" dirty="0"/>
          </a:p>
          <a:p>
            <a:pPr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Maintenance-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800" b="1" dirty="0">
                <a:solidFill>
                  <a:srgbClr val="00B050"/>
                </a:solidFill>
              </a:rPr>
              <a:t>Adults: approximately 1.5 ml/kg/</a:t>
            </a:r>
            <a:r>
              <a:rPr lang="en-US" sz="2800" b="1" dirty="0" err="1">
                <a:solidFill>
                  <a:srgbClr val="00B050"/>
                </a:solidFill>
              </a:rPr>
              <a:t>hr</a:t>
            </a:r>
            <a:r>
              <a:rPr lang="en-US" sz="2800" b="1" dirty="0">
                <a:solidFill>
                  <a:srgbClr val="00B050"/>
                </a:solidFill>
              </a:rPr>
              <a:t> (1.5x70x24)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800" b="1" dirty="0">
                <a:solidFill>
                  <a:srgbClr val="00B050"/>
                </a:solidFill>
              </a:rPr>
              <a:t>“4-2-1 Rule”</a:t>
            </a:r>
          </a:p>
          <a:p>
            <a:pPr lvl="2">
              <a:lnSpc>
                <a:spcPct val="90000"/>
              </a:lnSpc>
              <a:buClrTx/>
              <a:buSzTx/>
              <a:buFontTx/>
              <a:buNone/>
            </a:pPr>
            <a:r>
              <a:rPr lang="en-US" dirty="0">
                <a:solidFill>
                  <a:schemeClr val="tx2"/>
                </a:solidFill>
              </a:rPr>
              <a:t>-</a:t>
            </a:r>
            <a:r>
              <a:rPr lang="en-US" dirty="0"/>
              <a:t>  </a:t>
            </a:r>
            <a:r>
              <a:rPr lang="en-US" sz="3200" dirty="0">
                <a:solidFill>
                  <a:srgbClr val="7030A0"/>
                </a:solidFill>
              </a:rPr>
              <a:t>4 ml/kg/</a:t>
            </a:r>
            <a:r>
              <a:rPr lang="en-US" sz="3200" dirty="0" err="1">
                <a:solidFill>
                  <a:srgbClr val="7030A0"/>
                </a:solidFill>
              </a:rPr>
              <a:t>hr</a:t>
            </a:r>
            <a:r>
              <a:rPr lang="en-US" sz="3200" dirty="0">
                <a:solidFill>
                  <a:srgbClr val="7030A0"/>
                </a:solidFill>
              </a:rPr>
              <a:t> for the first 10 kg of body weight</a:t>
            </a:r>
          </a:p>
          <a:p>
            <a:pPr lvl="2">
              <a:lnSpc>
                <a:spcPct val="90000"/>
              </a:lnSpc>
              <a:buClrTx/>
              <a:buSzTx/>
              <a:buFontTx/>
              <a:buNone/>
            </a:pPr>
            <a:r>
              <a:rPr lang="en-US" sz="3200" dirty="0">
                <a:solidFill>
                  <a:srgbClr val="7030A0"/>
                </a:solidFill>
              </a:rPr>
              <a:t>-  2 ml/kg/</a:t>
            </a:r>
            <a:r>
              <a:rPr lang="en-US" sz="3200" dirty="0" err="1">
                <a:solidFill>
                  <a:srgbClr val="7030A0"/>
                </a:solidFill>
              </a:rPr>
              <a:t>hr</a:t>
            </a:r>
            <a:r>
              <a:rPr lang="en-US" sz="3200" dirty="0">
                <a:solidFill>
                  <a:srgbClr val="7030A0"/>
                </a:solidFill>
              </a:rPr>
              <a:t> for the second 10 kg body weight</a:t>
            </a:r>
          </a:p>
          <a:p>
            <a:pPr lvl="2">
              <a:lnSpc>
                <a:spcPct val="90000"/>
              </a:lnSpc>
              <a:buClrTx/>
              <a:buSzTx/>
              <a:buFontTx/>
              <a:buNone/>
            </a:pPr>
            <a:r>
              <a:rPr lang="en-US" sz="3200" dirty="0">
                <a:solidFill>
                  <a:srgbClr val="7030A0"/>
                </a:solidFill>
              </a:rPr>
              <a:t>-  1 ml/kg/</a:t>
            </a:r>
            <a:r>
              <a:rPr lang="en-US" sz="3200" dirty="0" err="1">
                <a:solidFill>
                  <a:srgbClr val="7030A0"/>
                </a:solidFill>
              </a:rPr>
              <a:t>hr</a:t>
            </a:r>
            <a:r>
              <a:rPr lang="en-US" sz="3200" dirty="0">
                <a:solidFill>
                  <a:srgbClr val="7030A0"/>
                </a:solidFill>
              </a:rPr>
              <a:t> subsequent kg body weight</a:t>
            </a:r>
          </a:p>
          <a:p>
            <a:pPr lvl="2">
              <a:lnSpc>
                <a:spcPct val="90000"/>
              </a:lnSpc>
              <a:buClrTx/>
              <a:buSzTx/>
              <a:buFontTx/>
              <a:buNone/>
            </a:pPr>
            <a:r>
              <a:rPr lang="en-US" sz="3200" dirty="0">
                <a:solidFill>
                  <a:srgbClr val="7030A0"/>
                </a:solidFill>
              </a:rPr>
              <a:t>-  Extra fluid for fever, tracheostomy, denuded surfaces</a:t>
            </a:r>
          </a:p>
          <a:p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4814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Replacing Third Space Losses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n-US" sz="2500" b="1" dirty="0">
                <a:solidFill>
                  <a:srgbClr val="00B050"/>
                </a:solidFill>
              </a:rPr>
              <a:t>Superficial surgical trauma:</a:t>
            </a:r>
            <a:r>
              <a:rPr lang="en-US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1-2 ml/kg/</a:t>
            </a:r>
            <a:r>
              <a:rPr lang="en-US" sz="2800" dirty="0" err="1">
                <a:solidFill>
                  <a:srgbClr val="00B0F0"/>
                </a:solidFill>
              </a:rPr>
              <a:t>hr</a:t>
            </a:r>
            <a:endParaRPr lang="en-US" sz="2800" dirty="0">
              <a:solidFill>
                <a:srgbClr val="00B0F0"/>
              </a:solidFill>
            </a:endParaRPr>
          </a:p>
          <a:p>
            <a:pPr>
              <a:buSzTx/>
              <a:buFontTx/>
              <a:buChar char="•"/>
            </a:pPr>
            <a:r>
              <a:rPr lang="en-US" sz="2500" b="1" dirty="0">
                <a:solidFill>
                  <a:srgbClr val="00B050"/>
                </a:solidFill>
              </a:rPr>
              <a:t>Minimal Surgical Trauma: </a:t>
            </a:r>
            <a:r>
              <a:rPr lang="en-US" sz="2800" dirty="0">
                <a:solidFill>
                  <a:srgbClr val="00B0F0"/>
                </a:solidFill>
              </a:rPr>
              <a:t>3-4 ml/kg/</a:t>
            </a:r>
            <a:r>
              <a:rPr lang="en-US" sz="2800" dirty="0" err="1">
                <a:solidFill>
                  <a:srgbClr val="00B0F0"/>
                </a:solidFill>
              </a:rPr>
              <a:t>hr</a:t>
            </a:r>
            <a:endParaRPr lang="en-US" sz="2800" dirty="0">
              <a:solidFill>
                <a:srgbClr val="00B0F0"/>
              </a:solidFill>
            </a:endParaRPr>
          </a:p>
          <a:p>
            <a:pPr lvl="1">
              <a:buClrTx/>
              <a:buFont typeface="Monotype Sorts"/>
              <a:buNone/>
            </a:pPr>
            <a:r>
              <a:rPr lang="en-US" sz="2700" dirty="0">
                <a:solidFill>
                  <a:srgbClr val="7030A0"/>
                </a:solidFill>
              </a:rPr>
              <a:t>-  head and neck, hernia, knee surgery</a:t>
            </a:r>
          </a:p>
          <a:p>
            <a:pPr>
              <a:buSzTx/>
              <a:buFontTx/>
              <a:buChar char="•"/>
            </a:pPr>
            <a:r>
              <a:rPr lang="en-US" sz="2500" b="1" dirty="0">
                <a:solidFill>
                  <a:srgbClr val="00B050"/>
                </a:solidFill>
              </a:rPr>
              <a:t>Moderate Surgical Trauma:</a:t>
            </a:r>
            <a:r>
              <a:rPr lang="en-US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5-6 ml/kg/</a:t>
            </a:r>
            <a:r>
              <a:rPr lang="en-US" sz="2800" dirty="0" err="1">
                <a:solidFill>
                  <a:srgbClr val="00B0F0"/>
                </a:solidFill>
              </a:rPr>
              <a:t>hr</a:t>
            </a:r>
            <a:endParaRPr lang="en-US" sz="2800" dirty="0">
              <a:solidFill>
                <a:srgbClr val="00B0F0"/>
              </a:solidFill>
            </a:endParaRPr>
          </a:p>
          <a:p>
            <a:pPr lvl="1">
              <a:buClrTx/>
              <a:buFont typeface="Monotype Sorts"/>
              <a:buNone/>
            </a:pPr>
            <a:r>
              <a:rPr lang="en-US" dirty="0">
                <a:solidFill>
                  <a:schemeClr val="tx2"/>
                </a:solidFill>
              </a:rPr>
              <a:t>-</a:t>
            </a:r>
            <a:r>
              <a:rPr lang="en-US" dirty="0"/>
              <a:t>  </a:t>
            </a:r>
            <a:r>
              <a:rPr lang="en-US" sz="2700" dirty="0">
                <a:solidFill>
                  <a:srgbClr val="7030A0"/>
                </a:solidFill>
              </a:rPr>
              <a:t>hysterectomy, chest surgery</a:t>
            </a:r>
          </a:p>
          <a:p>
            <a:pPr>
              <a:buSzTx/>
              <a:buFontTx/>
              <a:buChar char="•"/>
            </a:pPr>
            <a:r>
              <a:rPr lang="en-US" sz="2500" b="1" dirty="0">
                <a:solidFill>
                  <a:srgbClr val="00B050"/>
                </a:solidFill>
              </a:rPr>
              <a:t>Severe surgical trauma: </a:t>
            </a:r>
            <a:r>
              <a:rPr lang="en-US" sz="2800" dirty="0">
                <a:solidFill>
                  <a:srgbClr val="00B0F0"/>
                </a:solidFill>
              </a:rPr>
              <a:t>8-10 ml/kg/</a:t>
            </a:r>
            <a:r>
              <a:rPr lang="en-US" sz="2800" dirty="0" err="1">
                <a:solidFill>
                  <a:srgbClr val="00B0F0"/>
                </a:solidFill>
              </a:rPr>
              <a:t>hr</a:t>
            </a:r>
            <a:r>
              <a:rPr lang="en-US" sz="2800" dirty="0">
                <a:solidFill>
                  <a:srgbClr val="00B0F0"/>
                </a:solidFill>
              </a:rPr>
              <a:t> (or more)</a:t>
            </a:r>
          </a:p>
          <a:p>
            <a:pPr lvl="1">
              <a:buClrTx/>
              <a:buFont typeface="Monotype Sorts"/>
              <a:buNone/>
            </a:pPr>
            <a:r>
              <a:rPr lang="en-US" dirty="0">
                <a:solidFill>
                  <a:schemeClr val="tx2"/>
                </a:solidFill>
              </a:rPr>
              <a:t>-</a:t>
            </a:r>
            <a:r>
              <a:rPr lang="en-US" dirty="0"/>
              <a:t>  </a:t>
            </a:r>
            <a:r>
              <a:rPr lang="en-US" sz="2700" dirty="0">
                <a:solidFill>
                  <a:srgbClr val="7030A0"/>
                </a:solidFill>
              </a:rPr>
              <a:t>APR&amp; repair, </a:t>
            </a:r>
            <a:r>
              <a:rPr lang="en-US" sz="2700" dirty="0" err="1">
                <a:solidFill>
                  <a:srgbClr val="7030A0"/>
                </a:solidFill>
              </a:rPr>
              <a:t>nehprectomy</a:t>
            </a:r>
            <a:endParaRPr lang="en-US" sz="2700" dirty="0">
              <a:solidFill>
                <a:srgbClr val="7030A0"/>
              </a:solidFill>
            </a:endParaRPr>
          </a:p>
          <a:p>
            <a:endParaRPr lang="en-US" sz="27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5542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Blood Loss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n-US" sz="2800" dirty="0">
                <a:solidFill>
                  <a:srgbClr val="C00000"/>
                </a:solidFill>
              </a:rPr>
              <a:t>Replace</a:t>
            </a:r>
            <a:r>
              <a:rPr lang="en-US" sz="2800" dirty="0">
                <a:solidFill>
                  <a:srgbClr val="00B0F0"/>
                </a:solidFill>
              </a:rPr>
              <a:t> 3 cc </a:t>
            </a:r>
            <a:r>
              <a:rPr lang="en-US" sz="2800" dirty="0">
                <a:solidFill>
                  <a:srgbClr val="C00000"/>
                </a:solidFill>
              </a:rPr>
              <a:t>of crystalloid solution</a:t>
            </a:r>
            <a:r>
              <a:rPr lang="en-US" sz="2800" dirty="0">
                <a:solidFill>
                  <a:srgbClr val="00B0F0"/>
                </a:solidFill>
              </a:rPr>
              <a:t> per cc </a:t>
            </a:r>
            <a:r>
              <a:rPr lang="en-US" sz="2800" dirty="0">
                <a:solidFill>
                  <a:srgbClr val="C00000"/>
                </a:solidFill>
              </a:rPr>
              <a:t>of blood loss (crystalloid solutions leave the intravascular space)</a:t>
            </a:r>
          </a:p>
          <a:p>
            <a:pPr>
              <a:buSzTx/>
              <a:buFontTx/>
              <a:buChar char="•"/>
            </a:pPr>
            <a:r>
              <a:rPr lang="en-US" sz="2800" dirty="0">
                <a:solidFill>
                  <a:srgbClr val="C00000"/>
                </a:solidFill>
              </a:rPr>
              <a:t>When using blood products or colloids replace blood loss volume per volume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024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19600" y="4495800"/>
            <a:ext cx="3886200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Dr.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Shagufta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Malhotra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sz="2000">
                <a:solidFill>
                  <a:schemeClr val="accent1">
                    <a:lumMod val="50000"/>
                  </a:schemeClr>
                </a:solidFill>
              </a:rPr>
              <a:t>Associate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professor </a:t>
            </a: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Department of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Kayachikitsa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Shobhit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University</a:t>
            </a:r>
          </a:p>
          <a:p>
            <a:pPr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990600"/>
            <a:ext cx="7772400" cy="17526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gency FB" pitchFamily="34" charset="0"/>
                <a:ea typeface="+mn-ea"/>
                <a:cs typeface="+mn-cs"/>
              </a:rPr>
              <a:t>Fluid and Electrolyte Imbalances -4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Clinical Evaluation of Fluid Replacement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Monotype Sorts"/>
              <a:buNone/>
            </a:pPr>
            <a:r>
              <a:rPr lang="en-US" sz="2500" b="1" dirty="0">
                <a:solidFill>
                  <a:srgbClr val="00B050"/>
                </a:solidFill>
              </a:rPr>
              <a:t>1. Urine Output: </a:t>
            </a:r>
            <a:r>
              <a:rPr lang="en-US" sz="2800" dirty="0">
                <a:solidFill>
                  <a:srgbClr val="00B0F0"/>
                </a:solidFill>
              </a:rPr>
              <a:t>at least 1.0 ml/kg/hr</a:t>
            </a:r>
          </a:p>
          <a:p>
            <a:pPr>
              <a:lnSpc>
                <a:spcPct val="90000"/>
              </a:lnSpc>
              <a:buFont typeface="Monotype Sorts"/>
              <a:buNone/>
            </a:pPr>
            <a:r>
              <a:rPr lang="en-US" sz="2500" b="1" dirty="0">
                <a:solidFill>
                  <a:srgbClr val="00B050"/>
                </a:solidFill>
              </a:rPr>
              <a:t>2. Vital Signs:  </a:t>
            </a:r>
            <a:r>
              <a:rPr lang="en-US" sz="2800" dirty="0">
                <a:solidFill>
                  <a:srgbClr val="00B0F0"/>
                </a:solidFill>
              </a:rPr>
              <a:t>BP and HR normal (How is the patient doing?)</a:t>
            </a:r>
          </a:p>
          <a:p>
            <a:pPr>
              <a:lnSpc>
                <a:spcPct val="90000"/>
              </a:lnSpc>
              <a:buFont typeface="Monotype Sorts"/>
              <a:buNone/>
            </a:pPr>
            <a:r>
              <a:rPr lang="en-US" sz="2500" b="1" dirty="0">
                <a:solidFill>
                  <a:srgbClr val="00B050"/>
                </a:solidFill>
              </a:rPr>
              <a:t>3. Physical Assessment:  </a:t>
            </a:r>
            <a:r>
              <a:rPr lang="en-US" sz="2800" dirty="0">
                <a:solidFill>
                  <a:srgbClr val="00B0F0"/>
                </a:solidFill>
              </a:rPr>
              <a:t>Skin and mucous membranes </a:t>
            </a:r>
          </a:p>
          <a:p>
            <a:pPr>
              <a:lnSpc>
                <a:spcPct val="90000"/>
              </a:lnSpc>
              <a:buFont typeface="Monotype Sorts"/>
              <a:buNone/>
            </a:pPr>
            <a:r>
              <a:rPr lang="en-US" sz="2800" dirty="0">
                <a:solidFill>
                  <a:srgbClr val="00B0F0"/>
                </a:solidFill>
              </a:rPr>
              <a:t>    not dry; no thirst in an awake patient</a:t>
            </a:r>
          </a:p>
          <a:p>
            <a:pPr>
              <a:lnSpc>
                <a:spcPct val="90000"/>
              </a:lnSpc>
              <a:buFont typeface="Monotype Sorts"/>
              <a:buNone/>
            </a:pPr>
            <a:r>
              <a:rPr lang="en-US" sz="2500" b="1" dirty="0">
                <a:solidFill>
                  <a:srgbClr val="00B050"/>
                </a:solidFill>
              </a:rPr>
              <a:t>4. Invasive monitoring;  </a:t>
            </a:r>
            <a:r>
              <a:rPr lang="en-US" sz="2800" dirty="0">
                <a:solidFill>
                  <a:srgbClr val="00B0F0"/>
                </a:solidFill>
              </a:rPr>
              <a:t>CVP  may be used as a guide</a:t>
            </a:r>
          </a:p>
          <a:p>
            <a:pPr>
              <a:lnSpc>
                <a:spcPct val="90000"/>
              </a:lnSpc>
              <a:buFont typeface="Monotype Sorts"/>
              <a:buNone/>
            </a:pPr>
            <a:r>
              <a:rPr lang="en-US" sz="2500" b="1" dirty="0">
                <a:solidFill>
                  <a:srgbClr val="00B050"/>
                </a:solidFill>
              </a:rPr>
              <a:t>5. Laboratory tests:  </a:t>
            </a:r>
            <a:r>
              <a:rPr lang="en-US" sz="2800" dirty="0">
                <a:solidFill>
                  <a:srgbClr val="00B0F0"/>
                </a:solidFill>
              </a:rPr>
              <a:t>periodic monitoring of hemoglobin and hematocrit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264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1" y="1295400"/>
            <a:ext cx="5029200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 You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Fluid Management</a:t>
            </a:r>
          </a:p>
        </p:txBody>
      </p:sp>
      <p:pic>
        <p:nvPicPr>
          <p:cNvPr id="4" name="Picture 17" descr="Avi2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57400"/>
            <a:ext cx="4267200" cy="401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30379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Principles of Treatment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How much volume?</a:t>
            </a:r>
          </a:p>
          <a:p>
            <a:pPr lvl="1" eaLnBrk="1" hangingPunct="1">
              <a:buNone/>
            </a:pPr>
            <a:r>
              <a:rPr lang="en-US" sz="2600" dirty="0">
                <a:solidFill>
                  <a:srgbClr val="0070C0"/>
                </a:solidFill>
              </a:rPr>
              <a:t>Need estimation of fluid deficit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sz="2600" dirty="0">
                <a:solidFill>
                  <a:srgbClr val="0070C0"/>
                </a:solidFill>
              </a:rPr>
              <a:t>      This can be made by</a:t>
            </a:r>
          </a:p>
          <a:p>
            <a:pPr marL="1371600" lvl="4" indent="-457200" fontAlgn="base">
              <a:buSzPct val="90000"/>
            </a:pPr>
            <a:r>
              <a:rPr lang="en-US" sz="1800" b="1" dirty="0">
                <a:solidFill>
                  <a:srgbClr val="00B050"/>
                </a:solidFill>
              </a:rPr>
              <a:t>Normal maintenance need</a:t>
            </a:r>
          </a:p>
          <a:p>
            <a:pPr marL="1371600" lvl="4" indent="-457200" fontAlgn="base">
              <a:buSzPct val="90000"/>
            </a:pPr>
            <a:r>
              <a:rPr lang="en-US" sz="1800" b="1" dirty="0">
                <a:solidFill>
                  <a:srgbClr val="00B050"/>
                </a:solidFill>
              </a:rPr>
              <a:t>Abnormal losses from underlying pathology</a:t>
            </a:r>
          </a:p>
          <a:p>
            <a:pPr marL="1371600" lvl="4" indent="-457200" fontAlgn="base">
              <a:buSzPct val="90000"/>
            </a:pPr>
            <a:r>
              <a:rPr lang="en-US" sz="1800" b="1" dirty="0">
                <a:solidFill>
                  <a:srgbClr val="00B050"/>
                </a:solidFill>
              </a:rPr>
              <a:t>Pre existing deficit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Which fluid?</a:t>
            </a:r>
          </a:p>
          <a:p>
            <a:pPr lvl="1">
              <a:lnSpc>
                <a:spcPct val="145000"/>
              </a:lnSpc>
            </a:pPr>
            <a:r>
              <a:rPr lang="en-US" sz="2200" dirty="0">
                <a:solidFill>
                  <a:srgbClr val="7030A0"/>
                </a:solidFill>
              </a:rPr>
              <a:t>Which fluid compartment is predominantly affected?</a:t>
            </a:r>
          </a:p>
          <a:p>
            <a:pPr lvl="1">
              <a:lnSpc>
                <a:spcPct val="145000"/>
              </a:lnSpc>
            </a:pPr>
            <a:r>
              <a:rPr lang="en-US" sz="2200" dirty="0">
                <a:solidFill>
                  <a:srgbClr val="7030A0"/>
                </a:solidFill>
              </a:rPr>
              <a:t>Need evaluation of other acid/base/electrolyte/nutrition issues.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6580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4800" y="1524000"/>
            <a:ext cx="8686800" cy="4800601"/>
          </a:xfrm>
          <a:prstGeom prst="rect">
            <a:avLst/>
          </a:prstGeom>
        </p:spPr>
        <p:txBody>
          <a:bodyPr/>
          <a:lstStyle/>
          <a:p>
            <a:pPr marL="285750" indent="-285750">
              <a:spcBef>
                <a:spcPct val="20000"/>
              </a:spcBef>
              <a:buClr>
                <a:srgbClr val="0BD0D9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rgbClr val="0070C0"/>
                </a:solidFill>
              </a:rPr>
              <a:t>Crystalloids are generally adequate for most situations needing fluid management.</a:t>
            </a:r>
          </a:p>
          <a:p>
            <a:pPr marL="285750" indent="-285750">
              <a:spcBef>
                <a:spcPct val="20000"/>
              </a:spcBef>
              <a:buClr>
                <a:srgbClr val="0BD0D9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rgbClr val="0070C0"/>
                </a:solidFill>
              </a:rPr>
              <a:t>The composition of the solution and rate of administration are important when addressing a specific situation.</a:t>
            </a:r>
          </a:p>
          <a:p>
            <a:pPr marL="285750" indent="-285750">
              <a:spcBef>
                <a:spcPct val="20000"/>
              </a:spcBef>
              <a:buClr>
                <a:srgbClr val="0BD0D9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rgbClr val="0070C0"/>
                </a:solidFill>
              </a:rPr>
              <a:t>Colloids may be indicated when more rapid hemodynamic equilibration is required.</a:t>
            </a:r>
          </a:p>
          <a:p>
            <a:pPr marL="285750" lvl="2" indent="-285750" fontAlgn="base">
              <a:spcBef>
                <a:spcPct val="20000"/>
              </a:spcBef>
              <a:buClr>
                <a:srgbClr val="0BD0D9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rgbClr val="0070C0"/>
                </a:solidFill>
              </a:rPr>
              <a:t>A wide variety of fluids are available. </a:t>
            </a:r>
          </a:p>
          <a:p>
            <a:pPr marL="285750" lvl="2" indent="-285750" fontAlgn="base">
              <a:spcBef>
                <a:spcPct val="20000"/>
              </a:spcBef>
              <a:buClr>
                <a:srgbClr val="0BD0D9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rgbClr val="0070C0"/>
                </a:solidFill>
              </a:rPr>
              <a:t>In addition, one may need to make a customized solution starting with a base solution. </a:t>
            </a:r>
          </a:p>
          <a:p>
            <a:pPr marL="285750" indent="-285750">
              <a:spcBef>
                <a:spcPct val="20000"/>
              </a:spcBef>
              <a:buClr>
                <a:srgbClr val="0BD0D9"/>
              </a:buClr>
              <a:buSzPct val="95000"/>
              <a:buFont typeface="Arial" pitchFamily="34" charset="0"/>
              <a:buChar char="•"/>
              <a:defRPr/>
            </a:pPr>
            <a:endParaRPr lang="en-US" sz="2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8726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85800" y="1524000"/>
            <a:ext cx="4089400" cy="4114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2400" b="1" dirty="0"/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>
                <a:solidFill>
                  <a:srgbClr val="006600"/>
                </a:solidFill>
              </a:rPr>
              <a:t>Dextrose in water</a:t>
            </a:r>
          </a:p>
          <a:p>
            <a:pPr lvl="2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>
                <a:solidFill>
                  <a:srgbClr val="006600"/>
                </a:solidFill>
              </a:rPr>
              <a:t>D5W</a:t>
            </a:r>
          </a:p>
          <a:p>
            <a:pPr lvl="2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>
                <a:solidFill>
                  <a:srgbClr val="006600"/>
                </a:solidFill>
              </a:rPr>
              <a:t>D10W</a:t>
            </a:r>
          </a:p>
          <a:p>
            <a:pPr lvl="2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>
                <a:solidFill>
                  <a:srgbClr val="006600"/>
                </a:solidFill>
              </a:rPr>
              <a:t>D50W</a:t>
            </a:r>
          </a:p>
          <a:p>
            <a:pPr marL="640080" lvl="1" indent="-246888">
              <a:lnSpc>
                <a:spcPct val="90000"/>
              </a:lnSpc>
              <a:buFont typeface="Wingdings 2"/>
              <a:buChar char=""/>
              <a:defRPr/>
            </a:pPr>
            <a:r>
              <a:rPr lang="en-US" sz="2000" dirty="0">
                <a:solidFill>
                  <a:srgbClr val="006600"/>
                </a:solidFill>
              </a:rPr>
              <a:t>Saline</a:t>
            </a:r>
          </a:p>
          <a:p>
            <a:pPr lvl="2" indent="-246888">
              <a:lnSpc>
                <a:spcPct val="90000"/>
              </a:lnSpc>
              <a:buFont typeface="Wingdings 2"/>
              <a:buChar char=""/>
              <a:defRPr/>
            </a:pPr>
            <a:r>
              <a:rPr lang="en-US" sz="2000" dirty="0">
                <a:solidFill>
                  <a:srgbClr val="006600"/>
                </a:solidFill>
              </a:rPr>
              <a:t>Isotonic (0.9% or “normal”)</a:t>
            </a:r>
          </a:p>
          <a:p>
            <a:pPr lvl="2" indent="-246888">
              <a:lnSpc>
                <a:spcPct val="90000"/>
              </a:lnSpc>
              <a:buFont typeface="Wingdings 2"/>
              <a:buChar char=""/>
              <a:defRPr/>
            </a:pPr>
            <a:r>
              <a:rPr lang="en-US" sz="2000" dirty="0">
                <a:solidFill>
                  <a:srgbClr val="006600"/>
                </a:solidFill>
              </a:rPr>
              <a:t>Hypotonic (0.45%, 0.25%)</a:t>
            </a:r>
          </a:p>
          <a:p>
            <a:pPr lvl="2" indent="-246888">
              <a:lnSpc>
                <a:spcPct val="90000"/>
              </a:lnSpc>
              <a:buFont typeface="Wingdings 2"/>
              <a:buChar char=""/>
              <a:defRPr/>
            </a:pPr>
            <a:r>
              <a:rPr lang="en-US" sz="2000" dirty="0">
                <a:solidFill>
                  <a:srgbClr val="006600"/>
                </a:solidFill>
              </a:rPr>
              <a:t>Hypertonic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>
                <a:solidFill>
                  <a:srgbClr val="006600"/>
                </a:solidFill>
              </a:rPr>
              <a:t>Combo</a:t>
            </a:r>
          </a:p>
          <a:p>
            <a:pPr lvl="2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>
                <a:solidFill>
                  <a:srgbClr val="006600"/>
                </a:solidFill>
              </a:rPr>
              <a:t>D51/2NS</a:t>
            </a:r>
          </a:p>
          <a:p>
            <a:pPr lvl="2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>
                <a:solidFill>
                  <a:srgbClr val="006600"/>
                </a:solidFill>
              </a:rPr>
              <a:t>D5NS</a:t>
            </a:r>
          </a:p>
          <a:p>
            <a:pPr lvl="2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>
                <a:solidFill>
                  <a:srgbClr val="006600"/>
                </a:solidFill>
              </a:rPr>
              <a:t>D10NS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>
                <a:solidFill>
                  <a:srgbClr val="006600"/>
                </a:solidFill>
              </a:rPr>
              <a:t>Ringer’s lactate “physiologic”.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sz="2000" dirty="0">
                <a:solidFill>
                  <a:srgbClr val="006600"/>
                </a:solidFill>
              </a:rPr>
              <a:t>     (K, HCO3, Mg, Ca)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quarter" idx="4294967295"/>
          </p:nvPr>
        </p:nvSpPr>
        <p:spPr>
          <a:xfrm>
            <a:off x="4876800" y="1828800"/>
            <a:ext cx="37846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2400" b="1" dirty="0"/>
          </a:p>
          <a:p>
            <a:pPr marL="640080" lvl="1" indent="-246888">
              <a:lnSpc>
                <a:spcPct val="90000"/>
              </a:lnSpc>
              <a:buFont typeface="Wingdings 2"/>
              <a:buChar char=""/>
              <a:defRPr/>
            </a:pPr>
            <a:r>
              <a:rPr lang="en-US" sz="2000" dirty="0">
                <a:solidFill>
                  <a:srgbClr val="006600"/>
                </a:solidFill>
              </a:rPr>
              <a:t>Albumin</a:t>
            </a:r>
          </a:p>
          <a:p>
            <a:pPr lvl="2" indent="-246888">
              <a:lnSpc>
                <a:spcPct val="90000"/>
              </a:lnSpc>
              <a:buFont typeface="Wingdings 2"/>
              <a:buChar char=""/>
              <a:defRPr/>
            </a:pPr>
            <a:r>
              <a:rPr lang="en-US" sz="2000" dirty="0">
                <a:solidFill>
                  <a:srgbClr val="006600"/>
                </a:solidFill>
              </a:rPr>
              <a:t>5% in NS</a:t>
            </a:r>
          </a:p>
          <a:p>
            <a:pPr lvl="2" indent="-246888">
              <a:lnSpc>
                <a:spcPct val="90000"/>
              </a:lnSpc>
              <a:buFont typeface="Wingdings 2"/>
              <a:buChar char=""/>
              <a:defRPr/>
            </a:pPr>
            <a:r>
              <a:rPr lang="en-US" sz="2000" dirty="0">
                <a:solidFill>
                  <a:srgbClr val="006600"/>
                </a:solidFill>
              </a:rPr>
              <a:t>25% (Salt Poor)</a:t>
            </a:r>
          </a:p>
          <a:p>
            <a:pPr marL="640080" lvl="1" indent="-246888">
              <a:lnSpc>
                <a:spcPct val="90000"/>
              </a:lnSpc>
              <a:buFont typeface="Wingdings 2"/>
              <a:buChar char=""/>
              <a:defRPr/>
            </a:pPr>
            <a:r>
              <a:rPr lang="en-US" sz="2000" dirty="0" err="1">
                <a:solidFill>
                  <a:srgbClr val="006600"/>
                </a:solidFill>
              </a:rPr>
              <a:t>Dextrans</a:t>
            </a:r>
            <a:endParaRPr lang="en-US" sz="2000" dirty="0">
              <a:solidFill>
                <a:srgbClr val="006600"/>
              </a:solidFill>
            </a:endParaRPr>
          </a:p>
          <a:p>
            <a:pPr marL="640080" lvl="1" indent="-246888">
              <a:lnSpc>
                <a:spcPct val="90000"/>
              </a:lnSpc>
              <a:buFont typeface="Wingdings 2"/>
              <a:buChar char=""/>
              <a:defRPr/>
            </a:pPr>
            <a:r>
              <a:rPr lang="en-US" sz="2000" dirty="0" err="1">
                <a:solidFill>
                  <a:srgbClr val="006600"/>
                </a:solidFill>
              </a:rPr>
              <a:t>Hetastarch</a:t>
            </a:r>
            <a:endParaRPr lang="en-US" sz="2000" dirty="0">
              <a:solidFill>
                <a:srgbClr val="006600"/>
              </a:solidFill>
            </a:endParaRP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b="1" dirty="0"/>
          </a:p>
        </p:txBody>
      </p:sp>
      <p:sp>
        <p:nvSpPr>
          <p:cNvPr id="2" name="Oval 1"/>
          <p:cNvSpPr/>
          <p:nvPr/>
        </p:nvSpPr>
        <p:spPr>
          <a:xfrm>
            <a:off x="1143000" y="533400"/>
            <a:ext cx="6629400" cy="914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 IV Fluid Supermarket</a:t>
            </a:r>
          </a:p>
        </p:txBody>
      </p:sp>
      <p:sp>
        <p:nvSpPr>
          <p:cNvPr id="3" name="Hexagon 2"/>
          <p:cNvSpPr/>
          <p:nvPr/>
        </p:nvSpPr>
        <p:spPr>
          <a:xfrm>
            <a:off x="1295400" y="1295400"/>
            <a:ext cx="1898904" cy="685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crystalloid</a:t>
            </a:r>
          </a:p>
        </p:txBody>
      </p:sp>
      <p:sp>
        <p:nvSpPr>
          <p:cNvPr id="6" name="Diamond 5"/>
          <p:cNvSpPr/>
          <p:nvPr/>
        </p:nvSpPr>
        <p:spPr>
          <a:xfrm>
            <a:off x="5181600" y="1295400"/>
            <a:ext cx="2362200" cy="9144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Colloid</a:t>
            </a:r>
          </a:p>
        </p:txBody>
      </p:sp>
      <p:sp>
        <p:nvSpPr>
          <p:cNvPr id="8" name="5-Point Star 7"/>
          <p:cNvSpPr/>
          <p:nvPr/>
        </p:nvSpPr>
        <p:spPr>
          <a:xfrm>
            <a:off x="5257800" y="4114800"/>
            <a:ext cx="2667000" cy="1828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Blood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99177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6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382000" cy="5638800"/>
          </a:xfrm>
        </p:spPr>
        <p:txBody>
          <a:bodyPr>
            <a:normAutofit/>
          </a:bodyPr>
          <a:lstStyle/>
          <a:p>
            <a:pPr marL="457200" lvl="2" indent="-457200" algn="just" fontAlgn="base">
              <a:buSzPct val="90000"/>
            </a:pPr>
            <a:r>
              <a:rPr lang="en-US" sz="2800" dirty="0">
                <a:solidFill>
                  <a:srgbClr val="00B050"/>
                </a:solidFill>
              </a:rPr>
              <a:t>It is important to note that some fluids when given inappropriately may cause complications:</a:t>
            </a:r>
          </a:p>
          <a:p>
            <a:pPr lvl="1" algn="just">
              <a:lnSpc>
                <a:spcPct val="90000"/>
              </a:lnSpc>
            </a:pPr>
            <a:r>
              <a:rPr lang="en-US" sz="2700" dirty="0">
                <a:solidFill>
                  <a:srgbClr val="7030A0"/>
                </a:solidFill>
              </a:rPr>
              <a:t>Giving Ringer’s lactate in a patient with renal failure may cause </a:t>
            </a:r>
            <a:r>
              <a:rPr lang="en-US" sz="2700" dirty="0" err="1">
                <a:solidFill>
                  <a:srgbClr val="7030A0"/>
                </a:solidFill>
              </a:rPr>
              <a:t>hyperkalemia</a:t>
            </a:r>
            <a:endParaRPr lang="en-US" sz="2700" dirty="0">
              <a:solidFill>
                <a:srgbClr val="7030A0"/>
              </a:solidFill>
            </a:endParaRPr>
          </a:p>
          <a:p>
            <a:pPr lvl="1" algn="just">
              <a:lnSpc>
                <a:spcPct val="90000"/>
              </a:lnSpc>
            </a:pPr>
            <a:r>
              <a:rPr lang="en-US" sz="2700" dirty="0">
                <a:solidFill>
                  <a:srgbClr val="7030A0"/>
                </a:solidFill>
              </a:rPr>
              <a:t>Giving hypotonic solutions to a patient with extracellular volume depletion (</a:t>
            </a:r>
            <a:r>
              <a:rPr lang="en-US" sz="2700" dirty="0" err="1">
                <a:solidFill>
                  <a:srgbClr val="7030A0"/>
                </a:solidFill>
              </a:rPr>
              <a:t>e.g</a:t>
            </a:r>
            <a:r>
              <a:rPr lang="en-US" sz="2700" dirty="0">
                <a:solidFill>
                  <a:srgbClr val="7030A0"/>
                </a:solidFill>
              </a:rPr>
              <a:t> post-surgical) may cause symptomatic </a:t>
            </a:r>
            <a:r>
              <a:rPr lang="en-US" sz="2700" dirty="0" err="1">
                <a:solidFill>
                  <a:srgbClr val="7030A0"/>
                </a:solidFill>
              </a:rPr>
              <a:t>hyponatremia</a:t>
            </a:r>
            <a:r>
              <a:rPr lang="en-US" sz="2700" dirty="0">
                <a:solidFill>
                  <a:srgbClr val="7030A0"/>
                </a:solidFill>
              </a:rPr>
              <a:t>.</a:t>
            </a:r>
          </a:p>
          <a:p>
            <a:pPr lvl="1" algn="just">
              <a:lnSpc>
                <a:spcPct val="90000"/>
              </a:lnSpc>
            </a:pPr>
            <a:r>
              <a:rPr lang="en-US" sz="2700" dirty="0">
                <a:solidFill>
                  <a:srgbClr val="7030A0"/>
                </a:solidFill>
              </a:rPr>
              <a:t>Giving high concentrations of dextrose to a diabetic, without  insulin may cause osmotic </a:t>
            </a:r>
            <a:r>
              <a:rPr lang="en-US" sz="2700" dirty="0" err="1">
                <a:solidFill>
                  <a:srgbClr val="7030A0"/>
                </a:solidFill>
              </a:rPr>
              <a:t>diuresis</a:t>
            </a:r>
            <a:r>
              <a:rPr lang="en-US" sz="2700" dirty="0">
                <a:solidFill>
                  <a:srgbClr val="7030A0"/>
                </a:solidFill>
              </a:rPr>
              <a:t> and worsen extracellular volume depletion.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12875"/>
            <a:ext cx="7772400" cy="4683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dirty="0">
                <a:solidFill>
                  <a:srgbClr val="C00000"/>
                </a:solidFill>
              </a:rPr>
              <a:t>Intravenous fluids may be divided into</a:t>
            </a:r>
          </a:p>
          <a:p>
            <a:pPr eaLnBrk="1" hangingPunct="1">
              <a:lnSpc>
                <a:spcPct val="80000"/>
              </a:lnSpc>
            </a:pPr>
            <a:r>
              <a:rPr lang="en-GB" sz="2500" b="1" dirty="0">
                <a:solidFill>
                  <a:srgbClr val="00B050"/>
                </a:solidFill>
              </a:rPr>
              <a:t>Crystalloid solutions </a:t>
            </a:r>
            <a:r>
              <a:rPr lang="en-GB" sz="2700" dirty="0">
                <a:solidFill>
                  <a:srgbClr val="7030A0"/>
                </a:solidFill>
              </a:rPr>
              <a:t>- clear fluids made up of water and electrolyte solutions;</a:t>
            </a:r>
            <a:r>
              <a:rPr lang="en-GB" sz="2400" dirty="0"/>
              <a:t> </a:t>
            </a:r>
            <a:r>
              <a:rPr lang="en-GB" sz="2800" dirty="0">
                <a:solidFill>
                  <a:srgbClr val="00B0F0"/>
                </a:solidFill>
              </a:rPr>
              <a:t>Will cross a semi-permeable membrane </a:t>
            </a:r>
            <a:r>
              <a:rPr lang="en-GB" sz="2800" dirty="0" err="1">
                <a:solidFill>
                  <a:srgbClr val="00B0F0"/>
                </a:solidFill>
              </a:rPr>
              <a:t>e.g</a:t>
            </a:r>
            <a:r>
              <a:rPr lang="en-GB" sz="2800" dirty="0">
                <a:solidFill>
                  <a:srgbClr val="00B0F0"/>
                </a:solidFill>
              </a:rPr>
              <a:t> Normal,</a:t>
            </a:r>
            <a:r>
              <a:rPr lang="en-GB" sz="2400" dirty="0"/>
              <a:t> </a:t>
            </a:r>
            <a:r>
              <a:rPr lang="en-GB" sz="2700" dirty="0">
                <a:solidFill>
                  <a:srgbClr val="7030A0"/>
                </a:solidFill>
              </a:rPr>
              <a:t>hypo and hypertonic saline solutions; Dextrose solutions; Ringer’s lactate and Hartmann’s solution.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dirty="0"/>
          </a:p>
          <a:p>
            <a:pPr eaLnBrk="1" hangingPunct="1">
              <a:lnSpc>
                <a:spcPct val="80000"/>
              </a:lnSpc>
            </a:pPr>
            <a:r>
              <a:rPr lang="en-GB" sz="2500" b="1" dirty="0">
                <a:solidFill>
                  <a:srgbClr val="00B050"/>
                </a:solidFill>
              </a:rPr>
              <a:t>Colloid solutions </a:t>
            </a:r>
            <a:r>
              <a:rPr lang="en-GB" sz="2700" dirty="0">
                <a:solidFill>
                  <a:srgbClr val="7030A0"/>
                </a:solidFill>
              </a:rPr>
              <a:t>– Gelatinous solutions containing particles suspended in solution. These particles will not form a sediment under the influence of gravity and are largely </a:t>
            </a:r>
            <a:r>
              <a:rPr lang="en-GB" sz="2800" dirty="0">
                <a:solidFill>
                  <a:srgbClr val="00B0F0"/>
                </a:solidFill>
              </a:rPr>
              <a:t>unable to cross a semi-permeable membrane. </a:t>
            </a:r>
            <a:r>
              <a:rPr lang="en-GB" sz="2700" dirty="0">
                <a:solidFill>
                  <a:srgbClr val="7030A0"/>
                </a:solidFill>
              </a:rPr>
              <a:t>e.g. Albumin, </a:t>
            </a:r>
            <a:r>
              <a:rPr lang="en-GB" sz="2700" dirty="0" err="1">
                <a:solidFill>
                  <a:srgbClr val="7030A0"/>
                </a:solidFill>
              </a:rPr>
              <a:t>Dextrans</a:t>
            </a:r>
            <a:r>
              <a:rPr lang="en-GB" sz="2700" dirty="0">
                <a:solidFill>
                  <a:srgbClr val="7030A0"/>
                </a:solidFill>
              </a:rPr>
              <a:t>, </a:t>
            </a:r>
            <a:r>
              <a:rPr lang="en-GB" sz="2700" dirty="0" err="1">
                <a:solidFill>
                  <a:srgbClr val="7030A0"/>
                </a:solidFill>
              </a:rPr>
              <a:t>Hydroxyethyl</a:t>
            </a:r>
            <a:r>
              <a:rPr lang="en-GB" sz="2700" dirty="0">
                <a:solidFill>
                  <a:srgbClr val="7030A0"/>
                </a:solidFill>
              </a:rPr>
              <a:t> starch [HES]; </a:t>
            </a:r>
            <a:r>
              <a:rPr lang="en-GB" sz="2700" dirty="0" err="1">
                <a:solidFill>
                  <a:srgbClr val="7030A0"/>
                </a:solidFill>
              </a:rPr>
              <a:t>Haemaccel</a:t>
            </a:r>
            <a:r>
              <a:rPr lang="en-GB" sz="2700" dirty="0">
                <a:solidFill>
                  <a:srgbClr val="7030A0"/>
                </a:solidFill>
              </a:rPr>
              <a:t> </a:t>
            </a:r>
            <a:r>
              <a:rPr lang="en-GB" sz="2700" dirty="0" err="1">
                <a:solidFill>
                  <a:srgbClr val="7030A0"/>
                </a:solidFill>
              </a:rPr>
              <a:t>Fluosol</a:t>
            </a:r>
            <a:r>
              <a:rPr lang="en-GB" sz="2700" dirty="0">
                <a:solidFill>
                  <a:srgbClr val="7030A0"/>
                </a:solidFill>
              </a:rPr>
              <a:t> and </a:t>
            </a:r>
            <a:r>
              <a:rPr lang="en-GB" sz="2700" dirty="0" err="1">
                <a:solidFill>
                  <a:srgbClr val="7030A0"/>
                </a:solidFill>
              </a:rPr>
              <a:t>Gelofusine</a:t>
            </a:r>
            <a:endParaRPr lang="en-GB" sz="27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3772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 dirty="0">
                <a:solidFill>
                  <a:srgbClr val="0070C0"/>
                </a:solidFill>
              </a:rPr>
              <a:t>The rules of fluid replacement</a:t>
            </a:r>
            <a:endParaRPr lang="en-US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500" b="1" dirty="0">
                <a:solidFill>
                  <a:srgbClr val="00B050"/>
                </a:solidFill>
              </a:rPr>
              <a:t>Replace blood with blood</a:t>
            </a:r>
          </a:p>
          <a:p>
            <a:pPr eaLnBrk="1" hangingPunct="1"/>
            <a:r>
              <a:rPr lang="en-US" sz="2500" b="1" dirty="0">
                <a:solidFill>
                  <a:srgbClr val="00B050"/>
                </a:solidFill>
              </a:rPr>
              <a:t>Replace plasma with colloid</a:t>
            </a:r>
          </a:p>
          <a:p>
            <a:pPr eaLnBrk="1" hangingPunct="1"/>
            <a:r>
              <a:rPr lang="en-US" sz="2500" b="1" dirty="0">
                <a:solidFill>
                  <a:srgbClr val="00B050"/>
                </a:solidFill>
              </a:rPr>
              <a:t>Resuscitate with colloid</a:t>
            </a:r>
          </a:p>
          <a:p>
            <a:pPr eaLnBrk="1" hangingPunct="1"/>
            <a:r>
              <a:rPr lang="en-US" sz="2500" b="1" dirty="0">
                <a:solidFill>
                  <a:srgbClr val="00B050"/>
                </a:solidFill>
              </a:rPr>
              <a:t>Replace ECF depletion with saline</a:t>
            </a:r>
          </a:p>
          <a:p>
            <a:pPr eaLnBrk="1" hangingPunct="1"/>
            <a:r>
              <a:rPr lang="en-US" sz="2500" b="1" dirty="0">
                <a:solidFill>
                  <a:srgbClr val="00B050"/>
                </a:solidFill>
              </a:rPr>
              <a:t>Rehydrate with dextrose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455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23.28"/>
  <p:tag name="AUDIO_ID" val="28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64.4"/>
  <p:tag name="AUDIO_ID" val="26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22.592"/>
  <p:tag name="AUDIO_ID" val="27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23.728"/>
  <p:tag name="AUDIO_ID" val="28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0.912"/>
  <p:tag name="AUDIO_ID" val="28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1255</Words>
  <Application>Microsoft Office PowerPoint</Application>
  <PresentationFormat>On-screen Show (4:3)</PresentationFormat>
  <Paragraphs>152</Paragraphs>
  <Slides>21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Agency FB</vt:lpstr>
      <vt:lpstr>Arial</vt:lpstr>
      <vt:lpstr>Calibri</vt:lpstr>
      <vt:lpstr>Lucida Handwriting</vt:lpstr>
      <vt:lpstr>Monotype Sorts</vt:lpstr>
      <vt:lpstr>Times New Roman</vt:lpstr>
      <vt:lpstr>Wingdings 2</vt:lpstr>
      <vt:lpstr>Office Theme</vt:lpstr>
      <vt:lpstr>Lecture - 9</vt:lpstr>
      <vt:lpstr>PowerPoint Presentation</vt:lpstr>
      <vt:lpstr>Fluid Management</vt:lpstr>
      <vt:lpstr>Principles of Treatment</vt:lpstr>
      <vt:lpstr>PowerPoint Presentation</vt:lpstr>
      <vt:lpstr>PowerPoint Presentation</vt:lpstr>
      <vt:lpstr>PowerPoint Presentation</vt:lpstr>
      <vt:lpstr>PowerPoint Presentation</vt:lpstr>
      <vt:lpstr>The rules of fluid replacement</vt:lpstr>
      <vt:lpstr>Signs of hypo / hypervolaemia</vt:lpstr>
      <vt:lpstr>1 Liter 0.9% saline</vt:lpstr>
      <vt:lpstr>PowerPoint Presentation</vt:lpstr>
      <vt:lpstr>1 liter 5% Dextose</vt:lpstr>
      <vt:lpstr>PowerPoint Presentation</vt:lpstr>
      <vt:lpstr>1 liter 5% Albumin</vt:lpstr>
      <vt:lpstr>PowerPoint Presentation</vt:lpstr>
      <vt:lpstr>PowerPoint Presentation</vt:lpstr>
      <vt:lpstr>Replacing Third Space Losses</vt:lpstr>
      <vt:lpstr>Blood Loss</vt:lpstr>
      <vt:lpstr>Clinical Evaluation of Fluid Replacement</vt:lpstr>
      <vt:lpstr>PowerPoint Presentation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- 9</dc:title>
  <dc:creator>shagufta</dc:creator>
  <cp:lastModifiedBy>shagufta.malhotra@gmail.com</cp:lastModifiedBy>
  <cp:revision>6</cp:revision>
  <dcterms:created xsi:type="dcterms:W3CDTF">2020-04-07T05:54:59Z</dcterms:created>
  <dcterms:modified xsi:type="dcterms:W3CDTF">2024-09-25T06:42:28Z</dcterms:modified>
</cp:coreProperties>
</file>