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8B8352-9AF3-4D83-9E4B-8B883781AE2C}">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3"/>
          </p14:sldIdLst>
        </p14:section>
        <p14:section name="Untitled Section" id="{C7437589-3238-4F15-B851-A9741085BCF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C40703D-B46B-44F9-907F-AB3A2F34E09D}" type="datetimeFigureOut">
              <a:rPr lang="en-GB" smtClean="0"/>
              <a:pPr/>
              <a:t>20/11/2024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D5EF4A4-3AEA-4FA9-9622-1741BCD93501}" type="slidenum">
              <a:rPr lang="en-GB" smtClean="0"/>
              <a:pPr/>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EF4A4-3AEA-4FA9-9622-1741BCD93501}" type="slidenum">
              <a:rPr lang="en-GB" smtClean="0"/>
              <a:pPr/>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EF4A4-3AEA-4FA9-9622-1741BCD93501}" type="slidenum">
              <a:rPr lang="en-GB" smtClean="0"/>
              <a:pPr/>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EF4A4-3AEA-4FA9-9622-1741BCD93501}" type="slidenum">
              <a:rPr lang="en-GB" smtClean="0"/>
              <a:pPr/>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5EF4A4-3AEA-4FA9-9622-1741BCD93501}"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EF4A4-3AEA-4FA9-9622-1741BCD93501}" type="slidenum">
              <a:rPr lang="en-GB" smtClean="0"/>
              <a:pPr/>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5EF4A4-3AEA-4FA9-9622-1741BCD93501}" type="slidenum">
              <a:rPr lang="en-GB" smtClean="0"/>
              <a:pPr/>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5EF4A4-3AEA-4FA9-9622-1741BCD93501}" type="slidenum">
              <a:rPr lang="en-GB" smtClean="0"/>
              <a:pPr/>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5EF4A4-3AEA-4FA9-9622-1741BCD935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EF4A4-3AEA-4FA9-9622-1741BCD935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40703D-B46B-44F9-907F-AB3A2F34E09D}" type="datetimeFigureOut">
              <a:rPr lang="en-GB" smtClean="0"/>
              <a:pPr/>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5EF4A4-3AEA-4FA9-9622-1741BCD935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C40703D-B46B-44F9-907F-AB3A2F34E09D}" type="datetimeFigureOut">
              <a:rPr lang="en-GB" smtClean="0"/>
              <a:pPr/>
              <a:t>20/11/2024</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D5EF4A4-3AEA-4FA9-9622-1741BCD935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12776"/>
            <a:ext cx="7482408" cy="1512168"/>
          </a:xfrm>
        </p:spPr>
        <p:txBody>
          <a:bodyPr/>
          <a:lstStyle/>
          <a:p>
            <a:pPr algn="l"/>
            <a:r>
              <a:rPr lang="en-GB" sz="8000" dirty="0">
                <a:latin typeface="Adobe Gothic Std B" pitchFamily="34" charset="-128"/>
                <a:ea typeface="Adobe Gothic Std B" pitchFamily="34" charset="-128"/>
              </a:rPr>
              <a:t>LEPROSY</a:t>
            </a:r>
          </a:p>
        </p:txBody>
      </p:sp>
      <p:sp>
        <p:nvSpPr>
          <p:cNvPr id="3" name="Subtitle 2"/>
          <p:cNvSpPr>
            <a:spLocks noGrp="1"/>
          </p:cNvSpPr>
          <p:nvPr>
            <p:ph type="subTitle" idx="1"/>
          </p:nvPr>
        </p:nvSpPr>
        <p:spPr>
          <a:xfrm>
            <a:off x="539552" y="4725144"/>
            <a:ext cx="7848872" cy="1752600"/>
          </a:xfrm>
        </p:spPr>
        <p:txBody>
          <a:bodyPr>
            <a:normAutofit lnSpcReduction="10000"/>
          </a:bodyPr>
          <a:lstStyle/>
          <a:p>
            <a:pPr algn="l"/>
            <a:r>
              <a:rPr lang="en-GB" dirty="0">
                <a:latin typeface="Berlin Sans FB Demi" pitchFamily="34" charset="0"/>
              </a:rPr>
              <a:t>By:  </a:t>
            </a:r>
          </a:p>
          <a:p>
            <a:pPr algn="l"/>
            <a:r>
              <a:rPr lang="en-GB" dirty="0">
                <a:latin typeface="Berlin Sans FB Demi" pitchFamily="34" charset="0"/>
                <a:cs typeface="Aparajita" pitchFamily="34" charset="0"/>
              </a:rPr>
              <a:t>Dr. </a:t>
            </a:r>
            <a:r>
              <a:rPr lang="en-GB" dirty="0" err="1">
                <a:latin typeface="Berlin Sans FB Demi" pitchFamily="34" charset="0"/>
                <a:cs typeface="Aparajita" pitchFamily="34" charset="0"/>
              </a:rPr>
              <a:t>Namit</a:t>
            </a:r>
            <a:r>
              <a:rPr lang="en-GB" dirty="0">
                <a:latin typeface="Berlin Sans FB Demi" pitchFamily="34" charset="0"/>
                <a:cs typeface="Aparajita" pitchFamily="34" charset="0"/>
              </a:rPr>
              <a:t> </a:t>
            </a:r>
            <a:r>
              <a:rPr lang="en-GB" dirty="0" err="1">
                <a:latin typeface="Berlin Sans FB Demi" pitchFamily="34" charset="0"/>
                <a:cs typeface="Aparajita" pitchFamily="34" charset="0"/>
              </a:rPr>
              <a:t>Vashistha</a:t>
            </a:r>
            <a:endParaRPr lang="en-IN" dirty="0">
              <a:latin typeface="Berlin Sans FB Demi" pitchFamily="34" charset="0"/>
              <a:cs typeface="Aparajita" pitchFamily="34" charset="0"/>
            </a:endParaRPr>
          </a:p>
          <a:p>
            <a:pPr algn="l"/>
            <a:r>
              <a:rPr lang="en-IN" dirty="0">
                <a:latin typeface="Berlin Sans FB Demi" pitchFamily="34" charset="0"/>
                <a:cs typeface="Aparajita" pitchFamily="34" charset="0"/>
              </a:rPr>
              <a:t>Professor and HOD </a:t>
            </a:r>
          </a:p>
          <a:p>
            <a:pPr algn="l"/>
            <a:r>
              <a:rPr lang="en-IN" dirty="0">
                <a:latin typeface="Berlin Sans FB Demi" pitchFamily="34" charset="0"/>
                <a:cs typeface="Aparajita" pitchFamily="34" charset="0"/>
              </a:rPr>
              <a:t>DEPARTMENT OF SWASTHAVRITTA AND YOGA </a:t>
            </a:r>
            <a:endParaRPr lang="en-GB" dirty="0">
              <a:latin typeface="Berlin Sans FB Demi" pitchFamily="34" charset="0"/>
              <a:cs typeface="Aparajita" pitchFamily="34" charset="0"/>
            </a:endParaRPr>
          </a:p>
        </p:txBody>
      </p:sp>
    </p:spTree>
    <p:extLst>
      <p:ext uri="{BB962C8B-B14F-4D97-AF65-F5344CB8AC3E}">
        <p14:creationId xmlns:p14="http://schemas.microsoft.com/office/powerpoint/2010/main" val="20095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276872"/>
            <a:ext cx="7344816" cy="4349452"/>
          </a:xfrm>
        </p:spPr>
      </p:pic>
      <p:sp>
        <p:nvSpPr>
          <p:cNvPr id="3" name="Title 2"/>
          <p:cNvSpPr>
            <a:spLocks noGrp="1"/>
          </p:cNvSpPr>
          <p:nvPr>
            <p:ph type="title"/>
          </p:nvPr>
        </p:nvSpPr>
        <p:spPr/>
        <p:txBody>
          <a:bodyPr/>
          <a:lstStyle/>
          <a:p>
            <a:r>
              <a:rPr lang="en-GB" b="1" dirty="0" err="1"/>
              <a:t>Tuberculoid</a:t>
            </a:r>
            <a:r>
              <a:rPr lang="en-GB" b="1" dirty="0"/>
              <a:t> leprosy</a:t>
            </a:r>
            <a:endParaRPr lang="en-GB" dirty="0"/>
          </a:p>
        </p:txBody>
      </p:sp>
    </p:spTree>
    <p:extLst>
      <p:ext uri="{BB962C8B-B14F-4D97-AF65-F5344CB8AC3E}">
        <p14:creationId xmlns:p14="http://schemas.microsoft.com/office/powerpoint/2010/main" val="35857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3068960"/>
            <a:ext cx="7745505" cy="2941711"/>
          </a:xfrm>
        </p:spPr>
        <p:txBody>
          <a:bodyPr/>
          <a:lstStyle/>
          <a:p>
            <a:pPr>
              <a:buFont typeface="Wingdings" pitchFamily="2" charset="2"/>
              <a:buChar char="Ø"/>
            </a:pPr>
            <a:r>
              <a:rPr lang="en-GB" dirty="0">
                <a:latin typeface="Adobe Garamond Pro Bold" pitchFamily="18" charset="0"/>
              </a:rPr>
              <a:t>lesions like </a:t>
            </a:r>
            <a:r>
              <a:rPr lang="en-GB" dirty="0" err="1">
                <a:latin typeface="Adobe Garamond Pro Bold" pitchFamily="18" charset="0"/>
              </a:rPr>
              <a:t>tuberculoid</a:t>
            </a:r>
            <a:r>
              <a:rPr lang="en-GB" dirty="0">
                <a:latin typeface="Adobe Garamond Pro Bold" pitchFamily="18" charset="0"/>
              </a:rPr>
              <a:t> leprosy but smaller and more numerous with less nerve enlargement; this form may persist, revert to </a:t>
            </a:r>
            <a:r>
              <a:rPr lang="en-GB" dirty="0" err="1">
                <a:latin typeface="Adobe Garamond Pro Bold" pitchFamily="18" charset="0"/>
              </a:rPr>
              <a:t>tuberculoid</a:t>
            </a:r>
            <a:r>
              <a:rPr lang="en-GB" dirty="0">
                <a:latin typeface="Adobe Garamond Pro Bold" pitchFamily="18" charset="0"/>
              </a:rPr>
              <a:t> leprosy, or advance to other forms.</a:t>
            </a:r>
          </a:p>
        </p:txBody>
      </p:sp>
      <p:sp>
        <p:nvSpPr>
          <p:cNvPr id="3" name="Title 2"/>
          <p:cNvSpPr>
            <a:spLocks noGrp="1"/>
          </p:cNvSpPr>
          <p:nvPr>
            <p:ph type="title"/>
          </p:nvPr>
        </p:nvSpPr>
        <p:spPr/>
        <p:txBody>
          <a:bodyPr/>
          <a:lstStyle/>
          <a:p>
            <a:r>
              <a:rPr lang="en-GB" sz="4000" b="1" dirty="0"/>
              <a:t>Borderline </a:t>
            </a:r>
            <a:r>
              <a:rPr lang="en-GB" sz="4000" b="1" dirty="0" err="1"/>
              <a:t>tuberculoid</a:t>
            </a:r>
            <a:r>
              <a:rPr lang="en-GB" sz="4000" b="1" dirty="0"/>
              <a:t> leprosy</a:t>
            </a:r>
            <a:endParaRPr lang="en-GB" dirty="0"/>
          </a:p>
        </p:txBody>
      </p:sp>
    </p:spTree>
    <p:extLst>
      <p:ext uri="{BB962C8B-B14F-4D97-AF65-F5344CB8AC3E}">
        <p14:creationId xmlns:p14="http://schemas.microsoft.com/office/powerpoint/2010/main" val="394840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sz="4000" b="1" dirty="0"/>
              <a:t>Borderline </a:t>
            </a:r>
            <a:r>
              <a:rPr lang="en-GB" sz="4000" b="1" dirty="0" err="1"/>
              <a:t>tuberculoid</a:t>
            </a:r>
            <a:r>
              <a:rPr lang="en-GB" sz="4000" b="1" dirty="0"/>
              <a:t> leprosy</a:t>
            </a: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7905226"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9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barn(outHorizontal)">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780928"/>
            <a:ext cx="7745505" cy="3345234"/>
          </a:xfrm>
        </p:spPr>
        <p:txBody>
          <a:bodyPr/>
          <a:lstStyle/>
          <a:p>
            <a:pPr>
              <a:buFont typeface="Wingdings" pitchFamily="2" charset="2"/>
              <a:buChar char="Ø"/>
            </a:pPr>
            <a:r>
              <a:rPr lang="en-GB" dirty="0">
                <a:latin typeface="Adobe Garamond Pro Bold" pitchFamily="18" charset="0"/>
              </a:rPr>
              <a:t>Many skin lesions with macules (flat lesions) papules</a:t>
            </a:r>
          </a:p>
          <a:p>
            <a:pPr marL="0" indent="0">
              <a:buNone/>
            </a:pPr>
            <a:r>
              <a:rPr lang="en-GB" dirty="0">
                <a:latin typeface="Adobe Garamond Pro Bold" pitchFamily="18" charset="0"/>
              </a:rPr>
              <a:t>    (raised bumps), plaques, and </a:t>
            </a:r>
            <a:r>
              <a:rPr lang="en-GB" dirty="0" err="1">
                <a:latin typeface="Adobe Garamond Pro Bold" pitchFamily="18" charset="0"/>
              </a:rPr>
              <a:t>nodules,sometimes</a:t>
            </a:r>
            <a:r>
              <a:rPr lang="en-GB" dirty="0">
                <a:latin typeface="Adobe Garamond Pro Bold" pitchFamily="18" charset="0"/>
              </a:rPr>
              <a:t> with</a:t>
            </a:r>
          </a:p>
          <a:p>
            <a:pPr marL="0" indent="0">
              <a:buNone/>
            </a:pPr>
            <a:r>
              <a:rPr lang="en-GB" dirty="0">
                <a:latin typeface="Adobe Garamond Pro Bold" pitchFamily="18" charset="0"/>
              </a:rPr>
              <a:t>    or without </a:t>
            </a:r>
            <a:r>
              <a:rPr lang="en-GB" dirty="0" err="1">
                <a:latin typeface="Adobe Garamond Pro Bold" pitchFamily="18" charset="0"/>
              </a:rPr>
              <a:t>anesthesia</a:t>
            </a:r>
            <a:r>
              <a:rPr lang="en-GB" dirty="0">
                <a:latin typeface="Adobe Garamond Pro Bold" pitchFamily="18" charset="0"/>
              </a:rPr>
              <a:t>; </a:t>
            </a:r>
            <a:r>
              <a:rPr lang="en-GB" dirty="0" err="1">
                <a:latin typeface="Adobe Garamond Pro Bold" pitchFamily="18" charset="0"/>
              </a:rPr>
              <a:t>theform</a:t>
            </a:r>
            <a:r>
              <a:rPr lang="en-GB" dirty="0">
                <a:latin typeface="Adobe Garamond Pro Bold" pitchFamily="18" charset="0"/>
              </a:rPr>
              <a:t> may persist, regress or </a:t>
            </a:r>
          </a:p>
          <a:p>
            <a:pPr marL="0" indent="0">
              <a:buNone/>
            </a:pPr>
            <a:r>
              <a:rPr lang="en-GB" dirty="0">
                <a:latin typeface="Adobe Garamond Pro Bold" pitchFamily="18" charset="0"/>
              </a:rPr>
              <a:t>    progress to </a:t>
            </a:r>
            <a:r>
              <a:rPr lang="en-GB" dirty="0" err="1">
                <a:latin typeface="Adobe Garamond Pro Bold" pitchFamily="18" charset="0"/>
              </a:rPr>
              <a:t>lepromatous</a:t>
            </a:r>
            <a:r>
              <a:rPr lang="en-GB" dirty="0">
                <a:latin typeface="Adobe Garamond Pro Bold" pitchFamily="18" charset="0"/>
              </a:rPr>
              <a:t> leprosy</a:t>
            </a:r>
            <a:r>
              <a:rPr lang="en-GB" dirty="0"/>
              <a:t>.</a:t>
            </a:r>
          </a:p>
        </p:txBody>
      </p:sp>
      <p:sp>
        <p:nvSpPr>
          <p:cNvPr id="3" name="Title 2"/>
          <p:cNvSpPr>
            <a:spLocks noGrp="1"/>
          </p:cNvSpPr>
          <p:nvPr>
            <p:ph type="title"/>
          </p:nvPr>
        </p:nvSpPr>
        <p:spPr/>
        <p:txBody>
          <a:bodyPr/>
          <a:lstStyle/>
          <a:p>
            <a:r>
              <a:rPr lang="en-GB" sz="4000" b="1" dirty="0"/>
              <a:t>Borderline </a:t>
            </a:r>
            <a:r>
              <a:rPr lang="en-GB" sz="4000" b="1" dirty="0" err="1"/>
              <a:t>lepromatous</a:t>
            </a:r>
            <a:r>
              <a:rPr lang="en-GB" sz="4000" b="1" dirty="0"/>
              <a:t> leprosy</a:t>
            </a:r>
            <a:endParaRPr lang="en-GB" dirty="0"/>
          </a:p>
        </p:txBody>
      </p:sp>
    </p:spTree>
    <p:extLst>
      <p:ext uri="{BB962C8B-B14F-4D97-AF65-F5344CB8AC3E}">
        <p14:creationId xmlns:p14="http://schemas.microsoft.com/office/powerpoint/2010/main" val="180603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sz="4000" b="1" dirty="0"/>
              <a:t>Borderline </a:t>
            </a:r>
            <a:r>
              <a:rPr lang="en-GB" sz="4000" b="1" dirty="0" err="1"/>
              <a:t>lepromatous</a:t>
            </a:r>
            <a:r>
              <a:rPr lang="en-GB" sz="4000" b="1" dirty="0"/>
              <a:t> leprosy</a:t>
            </a:r>
            <a:endParaRPr lang="en-GB" sz="4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78488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1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outVertical)">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996952"/>
            <a:ext cx="7745505" cy="3129210"/>
          </a:xfrm>
        </p:spPr>
        <p:txBody>
          <a:bodyPr/>
          <a:lstStyle/>
          <a:p>
            <a:pPr>
              <a:buFont typeface="Wingdings" pitchFamily="2" charset="2"/>
              <a:buChar char="Ø"/>
            </a:pPr>
            <a:r>
              <a:rPr lang="en-GB" dirty="0">
                <a:latin typeface="Adobe Garamond Pro Bold" pitchFamily="18" charset="0"/>
              </a:rPr>
              <a:t>Many reddish plaques that are asymmetrically </a:t>
            </a:r>
            <a:r>
              <a:rPr lang="en-GB" dirty="0" err="1">
                <a:latin typeface="Adobe Garamond Pro Bold" pitchFamily="18" charset="0"/>
              </a:rPr>
              <a:t>distributed,moderately</a:t>
            </a:r>
            <a:r>
              <a:rPr lang="en-GB" dirty="0">
                <a:latin typeface="Adobe Garamond Pro Bold" pitchFamily="18" charset="0"/>
              </a:rPr>
              <a:t> </a:t>
            </a:r>
            <a:r>
              <a:rPr lang="en-GB" dirty="0" err="1">
                <a:latin typeface="Adobe Garamond Pro Bold" pitchFamily="18" charset="0"/>
              </a:rPr>
              <a:t>anesthetic</a:t>
            </a:r>
            <a:r>
              <a:rPr lang="en-GB" dirty="0">
                <a:latin typeface="Adobe Garamond Pro Bold" pitchFamily="18" charset="0"/>
              </a:rPr>
              <a:t>, with regional </a:t>
            </a:r>
            <a:r>
              <a:rPr lang="en-GB" dirty="0" err="1">
                <a:latin typeface="Adobe Garamond Pro Bold" pitchFamily="18" charset="0"/>
              </a:rPr>
              <a:t>adenopathy</a:t>
            </a:r>
            <a:r>
              <a:rPr lang="en-GB" dirty="0">
                <a:latin typeface="Adobe Garamond Pro Bold" pitchFamily="18" charset="0"/>
              </a:rPr>
              <a:t> (swollen lymph nodes); the form may persist, regress to another form, or progress</a:t>
            </a:r>
            <a:r>
              <a:rPr lang="en-GB" dirty="0"/>
              <a:t>.</a:t>
            </a:r>
          </a:p>
        </p:txBody>
      </p:sp>
      <p:sp>
        <p:nvSpPr>
          <p:cNvPr id="3" name="Title 2"/>
          <p:cNvSpPr>
            <a:spLocks noGrp="1"/>
          </p:cNvSpPr>
          <p:nvPr>
            <p:ph type="title"/>
          </p:nvPr>
        </p:nvSpPr>
        <p:spPr/>
        <p:txBody>
          <a:bodyPr/>
          <a:lstStyle/>
          <a:p>
            <a:r>
              <a:rPr lang="en-GB" b="1" dirty="0"/>
              <a:t>Mid-borderline leprosy</a:t>
            </a:r>
            <a:endParaRPr lang="en-GB" dirty="0"/>
          </a:p>
        </p:txBody>
      </p:sp>
    </p:spTree>
    <p:extLst>
      <p:ext uri="{BB962C8B-B14F-4D97-AF65-F5344CB8AC3E}">
        <p14:creationId xmlns:p14="http://schemas.microsoft.com/office/powerpoint/2010/main" val="33511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b="1" dirty="0"/>
              <a:t>Mid-borderline leprosy</a:t>
            </a:r>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2204864"/>
            <a:ext cx="8064893" cy="444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32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heel(8)">
                                      <p:cBhvr>
                                        <p:cTn id="25" dur="1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420888"/>
            <a:ext cx="7745505" cy="3877815"/>
          </a:xfrm>
        </p:spPr>
        <p:txBody>
          <a:bodyPr>
            <a:normAutofit/>
          </a:bodyPr>
          <a:lstStyle/>
          <a:p>
            <a:pPr>
              <a:buFont typeface="Wingdings" pitchFamily="2" charset="2"/>
              <a:buChar char="Ø"/>
            </a:pPr>
            <a:r>
              <a:rPr lang="en-GB" dirty="0">
                <a:latin typeface="Adobe Garamond Pro Bold" pitchFamily="18" charset="0"/>
              </a:rPr>
              <a:t>Early lesions are pale macules (flat areas) that are diffuse and symmetric; later many M. </a:t>
            </a:r>
            <a:r>
              <a:rPr lang="en-GB" dirty="0" err="1">
                <a:latin typeface="Adobe Garamond Pro Bold" pitchFamily="18" charset="0"/>
              </a:rPr>
              <a:t>leprae</a:t>
            </a:r>
            <a:r>
              <a:rPr lang="en-GB" dirty="0">
                <a:latin typeface="Adobe Garamond Pro Bold" pitchFamily="18" charset="0"/>
              </a:rPr>
              <a:t> organisms can be found in them. Alopecia (hair loss) occurs; often patients have no eyebrows or eyelashes. As the disease progresses, nerve involvement leads to </a:t>
            </a:r>
            <a:r>
              <a:rPr lang="en-GB" dirty="0" err="1">
                <a:latin typeface="Adobe Garamond Pro Bold" pitchFamily="18" charset="0"/>
              </a:rPr>
              <a:t>anesthetic</a:t>
            </a:r>
            <a:r>
              <a:rPr lang="en-GB" dirty="0">
                <a:latin typeface="Adobe Garamond Pro Bold" pitchFamily="18" charset="0"/>
              </a:rPr>
              <a:t> areas and limb weakness; progression leads to aseptic necrosis (tissue death from lack of blood to area), </a:t>
            </a:r>
            <a:r>
              <a:rPr lang="en-GB" dirty="0" err="1">
                <a:latin typeface="Adobe Garamond Pro Bold" pitchFamily="18" charset="0"/>
              </a:rPr>
              <a:t>lepromas</a:t>
            </a:r>
            <a:r>
              <a:rPr lang="en-GB" dirty="0">
                <a:latin typeface="Adobe Garamond Pro Bold" pitchFamily="18" charset="0"/>
              </a:rPr>
              <a:t> (skin nodules), and disfigurement of many areas.</a:t>
            </a:r>
          </a:p>
        </p:txBody>
      </p:sp>
      <p:sp>
        <p:nvSpPr>
          <p:cNvPr id="3" name="Title 2"/>
          <p:cNvSpPr>
            <a:spLocks noGrp="1"/>
          </p:cNvSpPr>
          <p:nvPr>
            <p:ph type="title"/>
          </p:nvPr>
        </p:nvSpPr>
        <p:spPr/>
        <p:txBody>
          <a:bodyPr/>
          <a:lstStyle/>
          <a:p>
            <a:r>
              <a:rPr lang="en-GB" b="1" dirty="0" err="1"/>
              <a:t>Lepromatous</a:t>
            </a:r>
            <a:r>
              <a:rPr lang="en-GB" b="1" dirty="0"/>
              <a:t> leprosy</a:t>
            </a:r>
            <a:endParaRPr lang="en-GB" dirty="0"/>
          </a:p>
        </p:txBody>
      </p:sp>
    </p:spTree>
    <p:extLst>
      <p:ext uri="{BB962C8B-B14F-4D97-AF65-F5344CB8AC3E}">
        <p14:creationId xmlns:p14="http://schemas.microsoft.com/office/powerpoint/2010/main" val="40980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b="1" dirty="0" err="1"/>
              <a:t>Lepromatous</a:t>
            </a:r>
            <a:r>
              <a:rPr lang="en-GB" b="1" dirty="0"/>
              <a:t> leprosy</a:t>
            </a: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04864"/>
            <a:ext cx="777686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95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barn(inHorizontal)">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348880"/>
            <a:ext cx="7745505" cy="3877815"/>
          </a:xfrm>
        </p:spPr>
        <p:txBody>
          <a:bodyPr>
            <a:normAutofit/>
          </a:bodyPr>
          <a:lstStyle/>
          <a:p>
            <a:pPr>
              <a:buFont typeface="Wingdings" pitchFamily="2" charset="2"/>
              <a:buChar char="Ø"/>
            </a:pPr>
            <a:r>
              <a:rPr lang="en-GB" dirty="0">
                <a:latin typeface="Adobe Garamond Pro Bold" pitchFamily="18" charset="0"/>
              </a:rPr>
              <a:t>The earliest clinically detectable lesions of leprosy involve the skin and show histologic association with sebaceous glands and hair follicles. From the </a:t>
            </a:r>
            <a:r>
              <a:rPr lang="en-GB" dirty="0" err="1">
                <a:latin typeface="Adobe Garamond Pro Bold" pitchFamily="18" charset="0"/>
              </a:rPr>
              <a:t>onset,small</a:t>
            </a:r>
            <a:r>
              <a:rPr lang="en-GB" dirty="0">
                <a:latin typeface="Adobe Garamond Pro Bold" pitchFamily="18" charset="0"/>
              </a:rPr>
              <a:t> cutaneous nerve </a:t>
            </a:r>
            <a:r>
              <a:rPr lang="en-GB" dirty="0" err="1">
                <a:latin typeface="Adobe Garamond Pro Bold" pitchFamily="18" charset="0"/>
              </a:rPr>
              <a:t>fibers</a:t>
            </a:r>
            <a:r>
              <a:rPr lang="en-GB" dirty="0">
                <a:latin typeface="Adobe Garamond Pro Bold" pitchFamily="18" charset="0"/>
              </a:rPr>
              <a:t> are involved. With bacillary multiplication, contiguous skin </a:t>
            </a:r>
            <a:r>
              <a:rPr lang="en-GB" dirty="0" err="1">
                <a:latin typeface="Adobe Garamond Pro Bold" pitchFamily="18" charset="0"/>
              </a:rPr>
              <a:t>areas,including</a:t>
            </a:r>
            <a:r>
              <a:rPr lang="en-GB" dirty="0">
                <a:latin typeface="Adobe Garamond Pro Bold" pitchFamily="18" charset="0"/>
              </a:rPr>
              <a:t> autonomic nerve </a:t>
            </a:r>
            <a:r>
              <a:rPr lang="en-GB" dirty="0" err="1">
                <a:latin typeface="Adobe Garamond Pro Bold" pitchFamily="18" charset="0"/>
              </a:rPr>
              <a:t>fibers,dermal</a:t>
            </a:r>
            <a:r>
              <a:rPr lang="en-GB" dirty="0">
                <a:latin typeface="Adobe Garamond Pro Bold" pitchFamily="18" charset="0"/>
              </a:rPr>
              <a:t> appendages, and blood vessels, are invaded.</a:t>
            </a:r>
          </a:p>
        </p:txBody>
      </p:sp>
      <p:sp>
        <p:nvSpPr>
          <p:cNvPr id="3" name="Title 2"/>
          <p:cNvSpPr>
            <a:spLocks noGrp="1"/>
          </p:cNvSpPr>
          <p:nvPr>
            <p:ph type="title"/>
          </p:nvPr>
        </p:nvSpPr>
        <p:spPr/>
        <p:txBody>
          <a:bodyPr/>
          <a:lstStyle/>
          <a:p>
            <a:r>
              <a:rPr lang="en-GB" dirty="0"/>
              <a:t>Pathology</a:t>
            </a:r>
          </a:p>
        </p:txBody>
      </p:sp>
    </p:spTree>
    <p:extLst>
      <p:ext uri="{BB962C8B-B14F-4D97-AF65-F5344CB8AC3E}">
        <p14:creationId xmlns:p14="http://schemas.microsoft.com/office/powerpoint/2010/main" val="36789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GB" dirty="0">
                <a:latin typeface="Adobe Garamond Pro Bold" pitchFamily="18" charset="0"/>
              </a:rPr>
              <a:t>Leprosy is a disease caused by bacteria Mycobacterium</a:t>
            </a:r>
          </a:p>
          <a:p>
            <a:pPr marL="0" indent="0">
              <a:buNone/>
            </a:pPr>
            <a:r>
              <a:rPr lang="en-GB" dirty="0" err="1">
                <a:latin typeface="Adobe Garamond Pro Bold" pitchFamily="18" charset="0"/>
              </a:rPr>
              <a:t>Leprae</a:t>
            </a:r>
            <a:r>
              <a:rPr lang="en-GB" dirty="0">
                <a:latin typeface="Adobe Garamond Pro Bold" pitchFamily="18" charset="0"/>
              </a:rPr>
              <a:t>. </a:t>
            </a:r>
          </a:p>
          <a:p>
            <a:pPr>
              <a:buFont typeface="Wingdings" pitchFamily="2" charset="2"/>
              <a:buChar char="Ø"/>
            </a:pPr>
            <a:r>
              <a:rPr lang="en-GB" dirty="0">
                <a:latin typeface="Adobe Garamond Pro Bold" pitchFamily="18" charset="0"/>
              </a:rPr>
              <a:t>It causes damage to the skin and the peripheral nervous</a:t>
            </a:r>
          </a:p>
          <a:p>
            <a:pPr marL="0" indent="0">
              <a:buNone/>
            </a:pPr>
            <a:r>
              <a:rPr lang="en-GB" dirty="0">
                <a:latin typeface="Adobe Garamond Pro Bold" pitchFamily="18" charset="0"/>
              </a:rPr>
              <a:t>system.</a:t>
            </a:r>
          </a:p>
          <a:p>
            <a:pPr>
              <a:buFont typeface="Wingdings" pitchFamily="2" charset="2"/>
              <a:buChar char="Ø"/>
            </a:pPr>
            <a:r>
              <a:rPr lang="en-GB" dirty="0">
                <a:latin typeface="Adobe Garamond Pro Bold" pitchFamily="18" charset="0"/>
              </a:rPr>
              <a:t>The disease develops slowly (from six months to 40</a:t>
            </a:r>
          </a:p>
          <a:p>
            <a:pPr marL="0" indent="0">
              <a:buNone/>
            </a:pPr>
            <a:r>
              <a:rPr lang="en-GB" dirty="0">
                <a:latin typeface="Adobe Garamond Pro Bold" pitchFamily="18" charset="0"/>
              </a:rPr>
              <a:t>years!) and results in skin lesions and deformities, most</a:t>
            </a:r>
          </a:p>
          <a:p>
            <a:pPr marL="0" indent="0">
              <a:buNone/>
            </a:pPr>
            <a:r>
              <a:rPr lang="en-GB" dirty="0">
                <a:latin typeface="Adobe Garamond Pro Bold" pitchFamily="18" charset="0"/>
              </a:rPr>
              <a:t>often affecting the cooler places on the body (for example,</a:t>
            </a:r>
          </a:p>
          <a:p>
            <a:pPr marL="0" indent="0">
              <a:buNone/>
            </a:pPr>
            <a:r>
              <a:rPr lang="en-GB" dirty="0">
                <a:latin typeface="Adobe Garamond Pro Bold" pitchFamily="18" charset="0"/>
              </a:rPr>
              <a:t>eyes, nose, earlobes, hands, feet, and testicles).</a:t>
            </a:r>
          </a:p>
        </p:txBody>
      </p:sp>
      <p:sp>
        <p:nvSpPr>
          <p:cNvPr id="3" name="Title 2"/>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24842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3"/>
            <a:ext cx="8568952" cy="4893647"/>
          </a:xfrm>
          <a:prstGeom prst="rect">
            <a:avLst/>
          </a:prstGeom>
        </p:spPr>
        <p:txBody>
          <a:bodyPr wrap="square">
            <a:spAutoFit/>
          </a:bodyPr>
          <a:lstStyle/>
          <a:p>
            <a:pPr marL="285750" indent="-285750">
              <a:buFont typeface="Wingdings" pitchFamily="2" charset="2"/>
              <a:buChar char="Ø"/>
            </a:pPr>
            <a:r>
              <a:rPr lang="en-GB" sz="2400" dirty="0">
                <a:latin typeface="Adobe Garamond Pro Bold" pitchFamily="18" charset="0"/>
              </a:rPr>
              <a:t>As infection spreads along sensory </a:t>
            </a:r>
            <a:r>
              <a:rPr lang="en-GB" sz="2400" dirty="0" err="1">
                <a:latin typeface="Adobe Garamond Pro Bold" pitchFamily="18" charset="0"/>
              </a:rPr>
              <a:t>nerves,motor</a:t>
            </a:r>
            <a:r>
              <a:rPr lang="en-GB" sz="2400" dirty="0">
                <a:latin typeface="Adobe Garamond Pro Bold" pitchFamily="18" charset="0"/>
              </a:rPr>
              <a:t> </a:t>
            </a:r>
            <a:r>
              <a:rPr lang="en-GB" sz="2400" dirty="0" err="1">
                <a:latin typeface="Adobe Garamond Pro Bold" pitchFamily="18" charset="0"/>
              </a:rPr>
              <a:t>fibers</a:t>
            </a:r>
            <a:r>
              <a:rPr lang="en-GB" sz="2400" dirty="0">
                <a:latin typeface="Adobe Garamond Pro Bold" pitchFamily="18" charset="0"/>
              </a:rPr>
              <a:t> within</a:t>
            </a:r>
          </a:p>
          <a:p>
            <a:r>
              <a:rPr lang="en-GB" sz="2400" dirty="0">
                <a:latin typeface="Adobe Garamond Pro Bold" pitchFamily="18" charset="0"/>
              </a:rPr>
              <a:t>parent nerve trunks are damaged. Leprosy bacilli are unable to penetrate directly into the nervous system proximal to the dorsal root ganglions; central nervous system infection does not occur.</a:t>
            </a:r>
          </a:p>
          <a:p>
            <a:endParaRPr lang="en-GB" sz="2400" dirty="0">
              <a:latin typeface="Adobe Garamond Pro Bold" pitchFamily="18" charset="0"/>
            </a:endParaRPr>
          </a:p>
          <a:p>
            <a:pPr marL="342900" indent="-342900">
              <a:buFont typeface="Wingdings" pitchFamily="2" charset="2"/>
              <a:buChar char="Ø"/>
            </a:pPr>
            <a:r>
              <a:rPr lang="en-GB" sz="2400" dirty="0">
                <a:latin typeface="Adobe Garamond Pro Bold" pitchFamily="18" charset="0"/>
              </a:rPr>
              <a:t>When there is dense proliferation of leprosy bacilli, as in</a:t>
            </a:r>
          </a:p>
          <a:p>
            <a:r>
              <a:rPr lang="en-GB" sz="2400" dirty="0" err="1">
                <a:latin typeface="Adobe Garamond Pro Bold" pitchFamily="18" charset="0"/>
              </a:rPr>
              <a:t>lepromatous</a:t>
            </a:r>
            <a:r>
              <a:rPr lang="en-GB" sz="2400" dirty="0">
                <a:latin typeface="Adobe Garamond Pro Bold" pitchFamily="18" charset="0"/>
              </a:rPr>
              <a:t> leprosy, </a:t>
            </a:r>
            <a:r>
              <a:rPr lang="en-GB" sz="2400" dirty="0" err="1">
                <a:latin typeface="Adobe Garamond Pro Bold" pitchFamily="18" charset="0"/>
              </a:rPr>
              <a:t>bacteremia</a:t>
            </a:r>
            <a:r>
              <a:rPr lang="en-GB" sz="2400" dirty="0">
                <a:latin typeface="Adobe Garamond Pro Bold" pitchFamily="18" charset="0"/>
              </a:rPr>
              <a:t> is virtually continuous, and</a:t>
            </a:r>
          </a:p>
          <a:p>
            <a:r>
              <a:rPr lang="en-GB" sz="2400" dirty="0">
                <a:latin typeface="Adobe Garamond Pro Bold" pitchFamily="18" charset="0"/>
              </a:rPr>
              <a:t>bacilli are easily demonstrable in many organs. Yet, there is</a:t>
            </a:r>
          </a:p>
          <a:p>
            <a:r>
              <a:rPr lang="en-GB" sz="2400" dirty="0">
                <a:latin typeface="Adobe Garamond Pro Bold" pitchFamily="18" charset="0"/>
              </a:rPr>
              <a:t>little systemic reaction, and tissue destruction occurs mainly in</a:t>
            </a:r>
          </a:p>
          <a:p>
            <a:r>
              <a:rPr lang="en-GB" sz="2400" dirty="0">
                <a:latin typeface="Adobe Garamond Pro Bold" pitchFamily="18" charset="0"/>
              </a:rPr>
              <a:t>cool, superficial locations: the skin (except in folds);</a:t>
            </a:r>
          </a:p>
          <a:p>
            <a:r>
              <a:rPr lang="en-GB" sz="2400" dirty="0">
                <a:latin typeface="Adobe Garamond Pro Bold" pitchFamily="18" charset="0"/>
              </a:rPr>
              <a:t>peripheral nerves in subcutaneous loci, oral and</a:t>
            </a:r>
          </a:p>
          <a:p>
            <a:r>
              <a:rPr lang="en-GB" sz="2400" dirty="0">
                <a:latin typeface="Adobe Garamond Pro Bold" pitchFamily="18" charset="0"/>
              </a:rPr>
              <a:t>nasopharyngeal mucous membranes (not enteric or vaginal);</a:t>
            </a:r>
          </a:p>
          <a:p>
            <a:r>
              <a:rPr lang="en-GB" sz="2400" dirty="0">
                <a:latin typeface="Adobe Garamond Pro Bold" pitchFamily="18" charset="0"/>
              </a:rPr>
              <a:t>the testes (not the ovaries); and the anterior third of the eye.</a:t>
            </a:r>
          </a:p>
        </p:txBody>
      </p:sp>
    </p:spTree>
    <p:extLst>
      <p:ext uri="{BB962C8B-B14F-4D97-AF65-F5344CB8AC3E}">
        <p14:creationId xmlns:p14="http://schemas.microsoft.com/office/powerpoint/2010/main" val="1384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2000"/>
                                        <p:tgtEl>
                                          <p:spTgt spid="2">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ircle(in)">
                                      <p:cBhvr>
                                        <p:cTn id="21" dur="2000"/>
                                        <p:tgtEl>
                                          <p:spTgt spid="2">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ircle(in)">
                                      <p:cBhvr>
                                        <p:cTn id="24" dur="2000"/>
                                        <p:tgtEl>
                                          <p:spTgt spid="2">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circle(in)">
                                      <p:cBhvr>
                                        <p:cTn id="27" dur="2000"/>
                                        <p:tgtEl>
                                          <p:spTgt spid="2">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circle(in)">
                                      <p:cBhvr>
                                        <p:cTn id="30" dur="2000"/>
                                        <p:tgtEl>
                                          <p:spTgt spid="2">
                                            <p:txEl>
                                              <p:pRg st="8" end="8"/>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circle(in)">
                                      <p:cBhvr>
                                        <p:cTn id="33" dur="2000"/>
                                        <p:tgtEl>
                                          <p:spTgt spid="2">
                                            <p:txEl>
                                              <p:pRg st="9" end="9"/>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circle(in)">
                                      <p:cBhvr>
                                        <p:cTn id="36"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Nasal droplet</a:t>
            </a:r>
          </a:p>
          <a:p>
            <a:pPr>
              <a:buFont typeface="Wingdings" pitchFamily="2" charset="2"/>
              <a:buChar char="Ø"/>
            </a:pPr>
            <a:r>
              <a:rPr lang="en-GB" dirty="0">
                <a:latin typeface="Adobe Garamond Pro Bold" pitchFamily="18" charset="0"/>
              </a:rPr>
              <a:t>Infected soil</a:t>
            </a:r>
          </a:p>
          <a:p>
            <a:pPr>
              <a:buFont typeface="Wingdings" pitchFamily="2" charset="2"/>
              <a:buChar char="Ø"/>
            </a:pPr>
            <a:r>
              <a:rPr lang="en-GB" dirty="0">
                <a:latin typeface="Adobe Garamond Pro Bold" pitchFamily="18" charset="0"/>
              </a:rPr>
              <a:t>Aerosolized </a:t>
            </a:r>
            <a:r>
              <a:rPr lang="en-GB" dirty="0" err="1">
                <a:latin typeface="Adobe Garamond Pro Bold" pitchFamily="18" charset="0"/>
              </a:rPr>
              <a:t>M.Leprae</a:t>
            </a:r>
            <a:endParaRPr lang="en-GB" dirty="0">
              <a:latin typeface="Adobe Garamond Pro Bold" pitchFamily="18" charset="0"/>
            </a:endParaRPr>
          </a:p>
          <a:p>
            <a:pPr>
              <a:buFont typeface="Wingdings" pitchFamily="2" charset="2"/>
              <a:buChar char="Ø"/>
            </a:pPr>
            <a:r>
              <a:rPr lang="en-GB" dirty="0">
                <a:latin typeface="Adobe Garamond Pro Bold" pitchFamily="18" charset="0"/>
              </a:rPr>
              <a:t>Sneeze</a:t>
            </a:r>
          </a:p>
          <a:p>
            <a:pPr>
              <a:buFont typeface="Wingdings" pitchFamily="2" charset="2"/>
              <a:buChar char="Ø"/>
            </a:pPr>
            <a:r>
              <a:rPr lang="en-GB" dirty="0">
                <a:latin typeface="Adobe Garamond Pro Bold" pitchFamily="18" charset="0"/>
              </a:rPr>
              <a:t>Direct dermal inoculation</a:t>
            </a:r>
          </a:p>
          <a:p>
            <a:pPr>
              <a:buFont typeface="Wingdings" pitchFamily="2" charset="2"/>
              <a:buChar char="Ø"/>
            </a:pPr>
            <a:r>
              <a:rPr lang="en-GB" dirty="0">
                <a:latin typeface="Adobe Garamond Pro Bold" pitchFamily="18" charset="0"/>
              </a:rPr>
              <a:t>Leprosy can also be hereditary</a:t>
            </a:r>
          </a:p>
          <a:p>
            <a:pPr>
              <a:buFont typeface="Arial" pitchFamily="34" charset="0"/>
              <a:buChar char="•"/>
            </a:pPr>
            <a:r>
              <a:rPr lang="en-GB" dirty="0">
                <a:latin typeface="Adobe Garamond Pro Bold" pitchFamily="18" charset="0"/>
              </a:rPr>
              <a:t>Routes of transmission are still being researched for leprosy</a:t>
            </a:r>
          </a:p>
        </p:txBody>
      </p:sp>
      <p:sp>
        <p:nvSpPr>
          <p:cNvPr id="3" name="Title 2"/>
          <p:cNvSpPr>
            <a:spLocks noGrp="1"/>
          </p:cNvSpPr>
          <p:nvPr>
            <p:ph type="title"/>
          </p:nvPr>
        </p:nvSpPr>
        <p:spPr/>
        <p:txBody>
          <a:bodyPr/>
          <a:lstStyle/>
          <a:p>
            <a:r>
              <a:rPr lang="en-GB" dirty="0"/>
              <a:t>Transmission</a:t>
            </a:r>
          </a:p>
        </p:txBody>
      </p:sp>
    </p:spTree>
    <p:extLst>
      <p:ext uri="{BB962C8B-B14F-4D97-AF65-F5344CB8AC3E}">
        <p14:creationId xmlns:p14="http://schemas.microsoft.com/office/powerpoint/2010/main" val="30927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435">
                                          <p:stCondLst>
                                            <p:cond delay="0"/>
                                          </p:stCondLst>
                                        </p:cTn>
                                        <p:tgtEl>
                                          <p:spTgt spid="2">
                                            <p:txEl>
                                              <p:pRg st="6" end="6"/>
                                            </p:txEl>
                                          </p:spTgt>
                                        </p:tgtEl>
                                      </p:cBhvr>
                                    </p:animEffect>
                                    <p:anim calcmode="lin" valueType="num">
                                      <p:cBhvr>
                                        <p:cTn id="38" dur="1367"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39" dur="498"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40" dur="498" tmFilter="0, 0; 0.125,0.2665; 0.25,0.4; 0.375,0.465; 0.5,0.5;  0.625,0.535; 0.75,0.6; 0.875,0.7335; 1,1">
                                          <p:stCondLst>
                                            <p:cond delay="498"/>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41" dur="249" tmFilter="0, 0; 0.125,0.2665; 0.25,0.4; 0.375,0.465; 0.5,0.5;  0.625,0.535; 0.75,0.6; 0.875,0.7335; 1,1">
                                          <p:stCondLst>
                                            <p:cond delay="993"/>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42" dur="123" tmFilter="0, 0; 0.125,0.2665; 0.25,0.4; 0.375,0.465; 0.5,0.5;  0.625,0.535; 0.75,0.6; 0.875,0.7335; 1,1">
                                          <p:stCondLst>
                                            <p:cond delay="1242"/>
                                          </p:stCondLst>
                                        </p:cTn>
                                        <p:tgtEl>
                                          <p:spTgt spid="2">
                                            <p:txEl>
                                              <p:pRg st="6" end="6"/>
                                            </p:txEl>
                                          </p:spTgt>
                                        </p:tgtEl>
                                        <p:attrNameLst>
                                          <p:attrName>ppt_y</p:attrName>
                                        </p:attrNameLst>
                                      </p:cBhvr>
                                      <p:tavLst>
                                        <p:tav tm="0" fmla="#ppt_y-sin(pi*$)/81">
                                          <p:val>
                                            <p:fltVal val="0"/>
                                          </p:val>
                                        </p:tav>
                                        <p:tav tm="100000">
                                          <p:val>
                                            <p:fltVal val="1"/>
                                          </p:val>
                                        </p:tav>
                                      </p:tavLst>
                                    </p:anim>
                                    <p:animScale>
                                      <p:cBhvr>
                                        <p:cTn id="43" dur="20">
                                          <p:stCondLst>
                                            <p:cond delay="487"/>
                                          </p:stCondLst>
                                        </p:cTn>
                                        <p:tgtEl>
                                          <p:spTgt spid="2">
                                            <p:txEl>
                                              <p:pRg st="6" end="6"/>
                                            </p:txEl>
                                          </p:spTgt>
                                        </p:tgtEl>
                                      </p:cBhvr>
                                      <p:to x="100000" y="60000"/>
                                    </p:animScale>
                                    <p:animScale>
                                      <p:cBhvr>
                                        <p:cTn id="44" dur="124" decel="50000">
                                          <p:stCondLst>
                                            <p:cond delay="507"/>
                                          </p:stCondLst>
                                        </p:cTn>
                                        <p:tgtEl>
                                          <p:spTgt spid="2">
                                            <p:txEl>
                                              <p:pRg st="6" end="6"/>
                                            </p:txEl>
                                          </p:spTgt>
                                        </p:tgtEl>
                                      </p:cBhvr>
                                      <p:to x="100000" y="100000"/>
                                    </p:animScale>
                                    <p:animScale>
                                      <p:cBhvr>
                                        <p:cTn id="45" dur="20">
                                          <p:stCondLst>
                                            <p:cond delay="984"/>
                                          </p:stCondLst>
                                        </p:cTn>
                                        <p:tgtEl>
                                          <p:spTgt spid="2">
                                            <p:txEl>
                                              <p:pRg st="6" end="6"/>
                                            </p:txEl>
                                          </p:spTgt>
                                        </p:tgtEl>
                                      </p:cBhvr>
                                      <p:to x="100000" y="80000"/>
                                    </p:animScale>
                                    <p:animScale>
                                      <p:cBhvr>
                                        <p:cTn id="46" dur="124" decel="50000">
                                          <p:stCondLst>
                                            <p:cond delay="1004"/>
                                          </p:stCondLst>
                                        </p:cTn>
                                        <p:tgtEl>
                                          <p:spTgt spid="2">
                                            <p:txEl>
                                              <p:pRg st="6" end="6"/>
                                            </p:txEl>
                                          </p:spTgt>
                                        </p:tgtEl>
                                      </p:cBhvr>
                                      <p:to x="100000" y="100000"/>
                                    </p:animScale>
                                    <p:animScale>
                                      <p:cBhvr>
                                        <p:cTn id="47" dur="20">
                                          <p:stCondLst>
                                            <p:cond delay="1231"/>
                                          </p:stCondLst>
                                        </p:cTn>
                                        <p:tgtEl>
                                          <p:spTgt spid="2">
                                            <p:txEl>
                                              <p:pRg st="6" end="6"/>
                                            </p:txEl>
                                          </p:spTgt>
                                        </p:tgtEl>
                                      </p:cBhvr>
                                      <p:to x="100000" y="90000"/>
                                    </p:animScale>
                                    <p:animScale>
                                      <p:cBhvr>
                                        <p:cTn id="48" dur="124" decel="50000">
                                          <p:stCondLst>
                                            <p:cond delay="1251"/>
                                          </p:stCondLst>
                                        </p:cTn>
                                        <p:tgtEl>
                                          <p:spTgt spid="2">
                                            <p:txEl>
                                              <p:pRg st="6" end="6"/>
                                            </p:txEl>
                                          </p:spTgt>
                                        </p:tgtEl>
                                      </p:cBhvr>
                                      <p:to x="100000" y="100000"/>
                                    </p:animScale>
                                    <p:animScale>
                                      <p:cBhvr>
                                        <p:cTn id="49" dur="20">
                                          <p:stCondLst>
                                            <p:cond delay="1356"/>
                                          </p:stCondLst>
                                        </p:cTn>
                                        <p:tgtEl>
                                          <p:spTgt spid="2">
                                            <p:txEl>
                                              <p:pRg st="6" end="6"/>
                                            </p:txEl>
                                          </p:spTgt>
                                        </p:tgtEl>
                                      </p:cBhvr>
                                      <p:to x="100000" y="95000"/>
                                    </p:animScale>
                                    <p:animScale>
                                      <p:cBhvr>
                                        <p:cTn id="50" dur="124" decel="50000">
                                          <p:stCondLst>
                                            <p:cond delay="1376"/>
                                          </p:stCondLst>
                                        </p:cTn>
                                        <p:tgtEl>
                                          <p:spTgt spid="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It can affect all ages and both sexes</a:t>
            </a:r>
          </a:p>
          <a:p>
            <a:pPr>
              <a:buFont typeface="Wingdings" pitchFamily="2" charset="2"/>
              <a:buChar char="Ø"/>
            </a:pPr>
            <a:r>
              <a:rPr lang="en-GB" dirty="0">
                <a:latin typeface="Adobe Garamond Pro Bold" pitchFamily="18" charset="0"/>
              </a:rPr>
              <a:t>95% of people who are exposed do not develop</a:t>
            </a:r>
          </a:p>
          <a:p>
            <a:pPr>
              <a:buFont typeface="Wingdings" pitchFamily="2" charset="2"/>
              <a:buChar char="v"/>
            </a:pPr>
            <a:r>
              <a:rPr lang="en-GB" dirty="0">
                <a:latin typeface="Adobe Garamond Pro Bold" pitchFamily="18" charset="0"/>
              </a:rPr>
              <a:t>Mainly affects:</a:t>
            </a:r>
          </a:p>
          <a:p>
            <a:pPr marL="0" indent="0">
              <a:buNone/>
            </a:pPr>
            <a:r>
              <a:rPr lang="en-GB" dirty="0">
                <a:latin typeface="Adobe Garamond Pro Bold" pitchFamily="18" charset="0"/>
              </a:rPr>
              <a:t>     – Skin</a:t>
            </a:r>
          </a:p>
          <a:p>
            <a:pPr marL="0" indent="0">
              <a:buNone/>
            </a:pPr>
            <a:r>
              <a:rPr lang="en-GB" dirty="0">
                <a:latin typeface="Adobe Garamond Pro Bold" pitchFamily="18" charset="0"/>
              </a:rPr>
              <a:t>     – Eyes</a:t>
            </a:r>
          </a:p>
          <a:p>
            <a:pPr marL="0" indent="0">
              <a:buNone/>
            </a:pPr>
            <a:r>
              <a:rPr lang="en-GB" dirty="0">
                <a:latin typeface="Adobe Garamond Pro Bold" pitchFamily="18" charset="0"/>
              </a:rPr>
              <a:t>     – The peripheral nerves</a:t>
            </a:r>
          </a:p>
          <a:p>
            <a:pPr marL="0" indent="0">
              <a:buNone/>
            </a:pPr>
            <a:r>
              <a:rPr lang="en-GB" dirty="0">
                <a:latin typeface="Adobe Garamond Pro Bold" pitchFamily="18" charset="0"/>
              </a:rPr>
              <a:t>     – Mucosa of the upper respiratory tract</a:t>
            </a:r>
          </a:p>
        </p:txBody>
      </p:sp>
      <p:sp>
        <p:nvSpPr>
          <p:cNvPr id="3" name="Title 2"/>
          <p:cNvSpPr>
            <a:spLocks noGrp="1"/>
          </p:cNvSpPr>
          <p:nvPr>
            <p:ph type="title"/>
          </p:nvPr>
        </p:nvSpPr>
        <p:spPr/>
        <p:txBody>
          <a:bodyPr/>
          <a:lstStyle/>
          <a:p>
            <a:r>
              <a:rPr lang="en-GB" dirty="0"/>
              <a:t>Who is at risk?</a:t>
            </a:r>
          </a:p>
        </p:txBody>
      </p:sp>
    </p:spTree>
    <p:extLst>
      <p:ext uri="{BB962C8B-B14F-4D97-AF65-F5344CB8AC3E}">
        <p14:creationId xmlns:p14="http://schemas.microsoft.com/office/powerpoint/2010/main" val="174282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barn(inVertical)">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217">
                                          <p:stCondLst>
                                            <p:cond delay="0"/>
                                          </p:stCondLst>
                                        </p:cTn>
                                        <p:tgtEl>
                                          <p:spTgt spid="2">
                                            <p:txEl>
                                              <p:pRg st="2" end="2"/>
                                            </p:txEl>
                                          </p:spTgt>
                                        </p:tgtEl>
                                      </p:cBhvr>
                                    </p:animEffect>
                                    <p:anim calcmode="lin" valueType="num">
                                      <p:cBhvr>
                                        <p:cTn id="26" dur="683"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10">
                                          <p:stCondLst>
                                            <p:cond delay="244"/>
                                          </p:stCondLst>
                                        </p:cTn>
                                        <p:tgtEl>
                                          <p:spTgt spid="2">
                                            <p:txEl>
                                              <p:pRg st="2" end="2"/>
                                            </p:txEl>
                                          </p:spTgt>
                                        </p:tgtEl>
                                      </p:cBhvr>
                                      <p:to x="100000" y="60000"/>
                                    </p:animScale>
                                    <p:animScale>
                                      <p:cBhvr>
                                        <p:cTn id="32" dur="62" decel="50000">
                                          <p:stCondLst>
                                            <p:cond delay="254"/>
                                          </p:stCondLst>
                                        </p:cTn>
                                        <p:tgtEl>
                                          <p:spTgt spid="2">
                                            <p:txEl>
                                              <p:pRg st="2" end="2"/>
                                            </p:txEl>
                                          </p:spTgt>
                                        </p:tgtEl>
                                      </p:cBhvr>
                                      <p:to x="100000" y="100000"/>
                                    </p:animScale>
                                    <p:animScale>
                                      <p:cBhvr>
                                        <p:cTn id="33" dur="10">
                                          <p:stCondLst>
                                            <p:cond delay="492"/>
                                          </p:stCondLst>
                                        </p:cTn>
                                        <p:tgtEl>
                                          <p:spTgt spid="2">
                                            <p:txEl>
                                              <p:pRg st="2" end="2"/>
                                            </p:txEl>
                                          </p:spTgt>
                                        </p:tgtEl>
                                      </p:cBhvr>
                                      <p:to x="100000" y="80000"/>
                                    </p:animScale>
                                    <p:animScale>
                                      <p:cBhvr>
                                        <p:cTn id="34" dur="62" decel="50000">
                                          <p:stCondLst>
                                            <p:cond delay="502"/>
                                          </p:stCondLst>
                                        </p:cTn>
                                        <p:tgtEl>
                                          <p:spTgt spid="2">
                                            <p:txEl>
                                              <p:pRg st="2" end="2"/>
                                            </p:txEl>
                                          </p:spTgt>
                                        </p:tgtEl>
                                      </p:cBhvr>
                                      <p:to x="100000" y="100000"/>
                                    </p:animScale>
                                    <p:animScale>
                                      <p:cBhvr>
                                        <p:cTn id="35" dur="10">
                                          <p:stCondLst>
                                            <p:cond delay="616"/>
                                          </p:stCondLst>
                                        </p:cTn>
                                        <p:tgtEl>
                                          <p:spTgt spid="2">
                                            <p:txEl>
                                              <p:pRg st="2" end="2"/>
                                            </p:txEl>
                                          </p:spTgt>
                                        </p:tgtEl>
                                      </p:cBhvr>
                                      <p:to x="100000" y="90000"/>
                                    </p:animScale>
                                    <p:animScale>
                                      <p:cBhvr>
                                        <p:cTn id="36" dur="62" decel="50000">
                                          <p:stCondLst>
                                            <p:cond delay="625"/>
                                          </p:stCondLst>
                                        </p:cTn>
                                        <p:tgtEl>
                                          <p:spTgt spid="2">
                                            <p:txEl>
                                              <p:pRg st="2" end="2"/>
                                            </p:txEl>
                                          </p:spTgt>
                                        </p:tgtEl>
                                      </p:cBhvr>
                                      <p:to x="100000" y="100000"/>
                                    </p:animScale>
                                    <p:animScale>
                                      <p:cBhvr>
                                        <p:cTn id="37" dur="10">
                                          <p:stCondLst>
                                            <p:cond delay="678"/>
                                          </p:stCondLst>
                                        </p:cTn>
                                        <p:tgtEl>
                                          <p:spTgt spid="2">
                                            <p:txEl>
                                              <p:pRg st="2" end="2"/>
                                            </p:txEl>
                                          </p:spTgt>
                                        </p:tgtEl>
                                      </p:cBhvr>
                                      <p:to x="100000" y="95000"/>
                                    </p:animScale>
                                    <p:animScale>
                                      <p:cBhvr>
                                        <p:cTn id="38" dur="62" decel="50000">
                                          <p:stCondLst>
                                            <p:cond delay="688"/>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circle(in)">
                                      <p:cBhvr>
                                        <p:cTn id="43" dur="1000"/>
                                        <p:tgtEl>
                                          <p:spTgt spid="2">
                                            <p:txEl>
                                              <p:pRg st="3" end="3"/>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circle(in)">
                                      <p:cBhvr>
                                        <p:cTn id="46" dur="1000"/>
                                        <p:tgtEl>
                                          <p:spTgt spid="2">
                                            <p:txEl>
                                              <p:pRg st="4" end="4"/>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circle(in)">
                                      <p:cBhvr>
                                        <p:cTn id="49" dur="1000"/>
                                        <p:tgtEl>
                                          <p:spTgt spid="2">
                                            <p:txEl>
                                              <p:pRg st="5" end="5"/>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circle(in)">
                                      <p:cBhvr>
                                        <p:cTn id="5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Examine in a well-lit room</a:t>
            </a:r>
          </a:p>
          <a:p>
            <a:pPr>
              <a:buFont typeface="Wingdings" pitchFamily="2" charset="2"/>
              <a:buChar char="Ø"/>
            </a:pPr>
            <a:r>
              <a:rPr lang="en-GB" dirty="0">
                <a:latin typeface="Adobe Garamond Pro Bold" pitchFamily="18" charset="0"/>
              </a:rPr>
              <a:t>Examine the whole body</a:t>
            </a:r>
          </a:p>
          <a:p>
            <a:pPr>
              <a:buFont typeface="Wingdings" pitchFamily="2" charset="2"/>
              <a:buChar char="Ø"/>
            </a:pPr>
            <a:r>
              <a:rPr lang="en-GB" dirty="0">
                <a:latin typeface="Adobe Garamond Pro Bold" pitchFamily="18" charset="0"/>
              </a:rPr>
              <a:t>Ask since when the patch was noticed</a:t>
            </a:r>
          </a:p>
          <a:p>
            <a:pPr>
              <a:buFont typeface="Wingdings" pitchFamily="2" charset="2"/>
              <a:buChar char="Ø"/>
            </a:pPr>
            <a:r>
              <a:rPr lang="en-GB" dirty="0">
                <a:latin typeface="Adobe Garamond Pro Bold" pitchFamily="18" charset="0"/>
              </a:rPr>
              <a:t>Ask what treatments have been tried</a:t>
            </a:r>
          </a:p>
          <a:p>
            <a:pPr>
              <a:buFont typeface="Wingdings" pitchFamily="2" charset="2"/>
              <a:buChar char="Ø"/>
            </a:pPr>
            <a:r>
              <a:rPr lang="en-GB" dirty="0">
                <a:latin typeface="Adobe Garamond Pro Bold" pitchFamily="18" charset="0"/>
              </a:rPr>
              <a:t>Test for sensation</a:t>
            </a:r>
          </a:p>
          <a:p>
            <a:pPr>
              <a:buFont typeface="Wingdings" pitchFamily="2" charset="2"/>
              <a:buChar char="Ø"/>
            </a:pPr>
            <a:r>
              <a:rPr lang="en-GB" dirty="0">
                <a:latin typeface="Adobe Garamond Pro Bold" pitchFamily="18" charset="0"/>
              </a:rPr>
              <a:t>Look for any visible deformities</a:t>
            </a:r>
          </a:p>
        </p:txBody>
      </p:sp>
      <p:sp>
        <p:nvSpPr>
          <p:cNvPr id="3" name="Title 2"/>
          <p:cNvSpPr>
            <a:spLocks noGrp="1"/>
          </p:cNvSpPr>
          <p:nvPr>
            <p:ph type="title"/>
          </p:nvPr>
        </p:nvSpPr>
        <p:spPr/>
        <p:txBody>
          <a:bodyPr/>
          <a:lstStyle/>
          <a:p>
            <a:r>
              <a:rPr lang="en-GB" sz="4400" dirty="0">
                <a:latin typeface="Adobe Garamond Pro Bold" pitchFamily="18" charset="0"/>
              </a:rPr>
              <a:t>How to examine for leprosy?</a:t>
            </a:r>
          </a:p>
        </p:txBody>
      </p:sp>
    </p:spTree>
    <p:extLst>
      <p:ext uri="{BB962C8B-B14F-4D97-AF65-F5344CB8AC3E}">
        <p14:creationId xmlns:p14="http://schemas.microsoft.com/office/powerpoint/2010/main" val="29526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circle(in)">
                                      <p:cBhvr>
                                        <p:cTn id="3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276872"/>
            <a:ext cx="7745505" cy="3877815"/>
          </a:xfrm>
        </p:spPr>
        <p:txBody>
          <a:bodyPr/>
          <a:lstStyle/>
          <a:p>
            <a:pPr>
              <a:buFont typeface="Wingdings" pitchFamily="2" charset="2"/>
              <a:buChar char="Ø"/>
            </a:pPr>
            <a:r>
              <a:rPr lang="en-GB" dirty="0">
                <a:latin typeface="Adobe Garamond Pro Bold" pitchFamily="18" charset="0"/>
              </a:rPr>
              <a:t>Take a pointed soft object (feather, cotton wick)</a:t>
            </a:r>
          </a:p>
          <a:p>
            <a:pPr>
              <a:buFont typeface="Wingdings" pitchFamily="2" charset="2"/>
              <a:buChar char="Ø"/>
            </a:pPr>
            <a:r>
              <a:rPr lang="en-GB" dirty="0">
                <a:latin typeface="Adobe Garamond Pro Bold" pitchFamily="18" charset="0"/>
              </a:rPr>
              <a:t>Lightly touch alternately the patch &amp; normal skin</a:t>
            </a:r>
          </a:p>
          <a:p>
            <a:pPr>
              <a:buFont typeface="Wingdings" pitchFamily="2" charset="2"/>
              <a:buChar char="Ø"/>
            </a:pPr>
            <a:r>
              <a:rPr lang="en-GB" dirty="0">
                <a:latin typeface="Adobe Garamond Pro Bold" pitchFamily="18" charset="0"/>
              </a:rPr>
              <a:t>Ask the person to point where they were touched</a:t>
            </a:r>
          </a:p>
          <a:p>
            <a:pPr>
              <a:buFont typeface="Wingdings" pitchFamily="2" charset="2"/>
              <a:buChar char="Ø"/>
            </a:pPr>
            <a:r>
              <a:rPr lang="en-GB" dirty="0">
                <a:latin typeface="Adobe Garamond Pro Bold" pitchFamily="18" charset="0"/>
              </a:rPr>
              <a:t>Ask them to close their eyes and repeat the procedure</a:t>
            </a:r>
          </a:p>
          <a:p>
            <a:pPr>
              <a:buFont typeface="Wingdings" pitchFamily="2" charset="2"/>
              <a:buChar char="Ø"/>
            </a:pPr>
            <a:r>
              <a:rPr lang="en-GB" dirty="0">
                <a:latin typeface="Adobe Garamond Pro Bold" pitchFamily="18" charset="0"/>
              </a:rPr>
              <a:t>In case of loss of sensation the person will be able to</a:t>
            </a:r>
          </a:p>
          <a:p>
            <a:pPr marL="0" indent="0">
              <a:buNone/>
            </a:pPr>
            <a:r>
              <a:rPr lang="en-GB" dirty="0">
                <a:latin typeface="Adobe Garamond Pro Bold" pitchFamily="18" charset="0"/>
              </a:rPr>
              <a:t>    point to where they were touched on the normal skin</a:t>
            </a:r>
          </a:p>
          <a:p>
            <a:pPr marL="0" indent="0">
              <a:buNone/>
            </a:pPr>
            <a:r>
              <a:rPr lang="en-GB" dirty="0">
                <a:latin typeface="Adobe Garamond Pro Bold" pitchFamily="18" charset="0"/>
              </a:rPr>
              <a:t>    but not on the patch</a:t>
            </a:r>
            <a:r>
              <a:rPr lang="en-GB" dirty="0"/>
              <a:t>.</a:t>
            </a:r>
          </a:p>
        </p:txBody>
      </p:sp>
      <p:sp>
        <p:nvSpPr>
          <p:cNvPr id="3" name="Title 2"/>
          <p:cNvSpPr>
            <a:spLocks noGrp="1"/>
          </p:cNvSpPr>
          <p:nvPr>
            <p:ph type="title"/>
          </p:nvPr>
        </p:nvSpPr>
        <p:spPr/>
        <p:txBody>
          <a:bodyPr/>
          <a:lstStyle/>
          <a:p>
            <a:r>
              <a:rPr lang="en-GB" sz="4800" dirty="0">
                <a:latin typeface="Adobe Garamond Pro Bold" pitchFamily="18" charset="0"/>
              </a:rPr>
              <a:t>Check for loss of sensation</a:t>
            </a:r>
          </a:p>
        </p:txBody>
      </p:sp>
    </p:spTree>
    <p:extLst>
      <p:ext uri="{BB962C8B-B14F-4D97-AF65-F5344CB8AC3E}">
        <p14:creationId xmlns:p14="http://schemas.microsoft.com/office/powerpoint/2010/main" val="47176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ircle(in)">
                                      <p:cBhvr>
                                        <p:cTn id="32" dur="2000"/>
                                        <p:tgtEl>
                                          <p:spTgt spid="2">
                                            <p:txEl>
                                              <p:pRg st="4" end="4"/>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circle(in)">
                                      <p:cBhvr>
                                        <p:cTn id="35" dur="2000"/>
                                        <p:tgtEl>
                                          <p:spTgt spid="2">
                                            <p:txEl>
                                              <p:pRg st="5" end="5"/>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circle(in)">
                                      <p:cBhvr>
                                        <p:cTn id="3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itchFamily="2" charset="2"/>
              <a:buChar char="Ø"/>
            </a:pPr>
            <a:r>
              <a:rPr lang="en-GB" sz="2600" dirty="0">
                <a:latin typeface="Adobe Garamond Pro Bold" pitchFamily="18" charset="0"/>
              </a:rPr>
              <a:t>Prevention of contact with droplets from nasal and other secretions from patients.</a:t>
            </a:r>
          </a:p>
          <a:p>
            <a:pPr>
              <a:buFont typeface="Wingdings" pitchFamily="2" charset="2"/>
              <a:buChar char="Ø"/>
            </a:pPr>
            <a:r>
              <a:rPr lang="en-GB" sz="2600" dirty="0">
                <a:latin typeface="Adobe Garamond Pro Bold" pitchFamily="18" charset="0"/>
              </a:rPr>
              <a:t>Treatment of patients with appropriate antibiotics stops the </a:t>
            </a:r>
          </a:p>
          <a:p>
            <a:pPr marL="0" indent="0">
              <a:buNone/>
            </a:pPr>
            <a:r>
              <a:rPr lang="en-GB" sz="2600" dirty="0">
                <a:latin typeface="Adobe Garamond Pro Bold" pitchFamily="18" charset="0"/>
              </a:rPr>
              <a:t>      person from spreading the disease.</a:t>
            </a:r>
          </a:p>
          <a:p>
            <a:pPr>
              <a:buFont typeface="Wingdings" pitchFamily="2" charset="2"/>
              <a:buChar char="Ø"/>
            </a:pPr>
            <a:r>
              <a:rPr lang="en-GB" sz="2600" dirty="0">
                <a:latin typeface="Adobe Garamond Pro Bold" pitchFamily="18" charset="0"/>
              </a:rPr>
              <a:t> People who live with individuals who have untreated</a:t>
            </a:r>
          </a:p>
          <a:p>
            <a:pPr marL="0" indent="0">
              <a:buNone/>
            </a:pPr>
            <a:r>
              <a:rPr lang="en-GB" sz="2600" dirty="0">
                <a:latin typeface="Adobe Garamond Pro Bold" pitchFamily="18" charset="0"/>
              </a:rPr>
              <a:t>       leprosy are about eight times as likely to develop the disease, </a:t>
            </a:r>
          </a:p>
          <a:p>
            <a:pPr marL="0" indent="0">
              <a:buNone/>
            </a:pPr>
            <a:r>
              <a:rPr lang="en-GB" sz="2600" dirty="0">
                <a:latin typeface="Adobe Garamond Pro Bold" pitchFamily="18" charset="0"/>
              </a:rPr>
              <a:t>      because investigators speculate that family members have close </a:t>
            </a:r>
          </a:p>
          <a:p>
            <a:pPr marL="0" indent="0">
              <a:buNone/>
            </a:pPr>
            <a:r>
              <a:rPr lang="en-GB" sz="2600" dirty="0">
                <a:latin typeface="Adobe Garamond Pro Bold" pitchFamily="18" charset="0"/>
              </a:rPr>
              <a:t>      proximity to infectious droplets.</a:t>
            </a:r>
          </a:p>
          <a:p>
            <a:pPr>
              <a:buFont typeface="Wingdings" pitchFamily="2" charset="2"/>
              <a:buChar char="Ø"/>
            </a:pPr>
            <a:r>
              <a:rPr lang="en-GB" sz="2600" dirty="0">
                <a:latin typeface="Adobe Garamond Pro Bold" pitchFamily="18" charset="0"/>
              </a:rPr>
              <a:t> Leprosy is not hereditary, but recent findings suggest susceptibility to the disease may have a genetic basis</a:t>
            </a:r>
            <a:r>
              <a:rPr lang="en-GB" dirty="0">
                <a:latin typeface="Adobe Garamond Pro Bold" pitchFamily="18" charset="0"/>
              </a:rPr>
              <a:t>.</a:t>
            </a:r>
          </a:p>
        </p:txBody>
      </p:sp>
      <p:sp>
        <p:nvSpPr>
          <p:cNvPr id="3" name="Title 2"/>
          <p:cNvSpPr>
            <a:spLocks noGrp="1"/>
          </p:cNvSpPr>
          <p:nvPr>
            <p:ph type="title"/>
          </p:nvPr>
        </p:nvSpPr>
        <p:spPr/>
        <p:txBody>
          <a:bodyPr/>
          <a:lstStyle/>
          <a:p>
            <a:r>
              <a:rPr lang="en-GB" sz="6000" dirty="0">
                <a:latin typeface="Adobe Garamond Pro Bold" pitchFamily="18" charset="0"/>
              </a:rPr>
              <a:t>PREVENTION</a:t>
            </a:r>
          </a:p>
        </p:txBody>
      </p:sp>
    </p:spTree>
    <p:extLst>
      <p:ext uri="{BB962C8B-B14F-4D97-AF65-F5344CB8AC3E}">
        <p14:creationId xmlns:p14="http://schemas.microsoft.com/office/powerpoint/2010/main" val="10539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12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1250"/>
                                        <p:tgtEl>
                                          <p:spTgt spid="2">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125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circle(in)">
                                      <p:cBhvr>
                                        <p:cTn id="25" dur="1250"/>
                                        <p:tgtEl>
                                          <p:spTgt spid="2">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circle(in)">
                                      <p:cBhvr>
                                        <p:cTn id="28" dur="1250"/>
                                        <p:tgtEl>
                                          <p:spTgt spid="2">
                                            <p:txEl>
                                              <p:pRg st="4" end="4"/>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circle(in)">
                                      <p:cBhvr>
                                        <p:cTn id="31" dur="1250"/>
                                        <p:tgtEl>
                                          <p:spTgt spid="2">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circle(in)">
                                      <p:cBhvr>
                                        <p:cTn id="34" dur="125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down)">
                                      <p:cBhvr>
                                        <p:cTn id="39" dur="290">
                                          <p:stCondLst>
                                            <p:cond delay="0"/>
                                          </p:stCondLst>
                                        </p:cTn>
                                        <p:tgtEl>
                                          <p:spTgt spid="2">
                                            <p:txEl>
                                              <p:pRg st="7" end="7"/>
                                            </p:txEl>
                                          </p:spTgt>
                                        </p:tgtEl>
                                      </p:cBhvr>
                                    </p:animEffect>
                                    <p:anim calcmode="lin" valueType="num">
                                      <p:cBhvr>
                                        <p:cTn id="40" dur="911"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2">
                                            <p:txEl>
                                              <p:pRg st="7" end="7"/>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2">
                                            <p:txEl>
                                              <p:pRg st="7" end="7"/>
                                            </p:txEl>
                                          </p:spTgt>
                                        </p:tgtEl>
                                      </p:cBhvr>
                                      <p:to x="100000" y="60000"/>
                                    </p:animScale>
                                    <p:animScale>
                                      <p:cBhvr>
                                        <p:cTn id="46" dur="83" decel="50000">
                                          <p:stCondLst>
                                            <p:cond delay="338"/>
                                          </p:stCondLst>
                                        </p:cTn>
                                        <p:tgtEl>
                                          <p:spTgt spid="2">
                                            <p:txEl>
                                              <p:pRg st="7" end="7"/>
                                            </p:txEl>
                                          </p:spTgt>
                                        </p:tgtEl>
                                      </p:cBhvr>
                                      <p:to x="100000" y="100000"/>
                                    </p:animScale>
                                    <p:animScale>
                                      <p:cBhvr>
                                        <p:cTn id="47" dur="13">
                                          <p:stCondLst>
                                            <p:cond delay="656"/>
                                          </p:stCondLst>
                                        </p:cTn>
                                        <p:tgtEl>
                                          <p:spTgt spid="2">
                                            <p:txEl>
                                              <p:pRg st="7" end="7"/>
                                            </p:txEl>
                                          </p:spTgt>
                                        </p:tgtEl>
                                      </p:cBhvr>
                                      <p:to x="100000" y="80000"/>
                                    </p:animScale>
                                    <p:animScale>
                                      <p:cBhvr>
                                        <p:cTn id="48" dur="83" decel="50000">
                                          <p:stCondLst>
                                            <p:cond delay="669"/>
                                          </p:stCondLst>
                                        </p:cTn>
                                        <p:tgtEl>
                                          <p:spTgt spid="2">
                                            <p:txEl>
                                              <p:pRg st="7" end="7"/>
                                            </p:txEl>
                                          </p:spTgt>
                                        </p:tgtEl>
                                      </p:cBhvr>
                                      <p:to x="100000" y="100000"/>
                                    </p:animScale>
                                    <p:animScale>
                                      <p:cBhvr>
                                        <p:cTn id="49" dur="13">
                                          <p:stCondLst>
                                            <p:cond delay="821"/>
                                          </p:stCondLst>
                                        </p:cTn>
                                        <p:tgtEl>
                                          <p:spTgt spid="2">
                                            <p:txEl>
                                              <p:pRg st="7" end="7"/>
                                            </p:txEl>
                                          </p:spTgt>
                                        </p:tgtEl>
                                      </p:cBhvr>
                                      <p:to x="100000" y="90000"/>
                                    </p:animScale>
                                    <p:animScale>
                                      <p:cBhvr>
                                        <p:cTn id="50" dur="83" decel="50000">
                                          <p:stCondLst>
                                            <p:cond delay="834"/>
                                          </p:stCondLst>
                                        </p:cTn>
                                        <p:tgtEl>
                                          <p:spTgt spid="2">
                                            <p:txEl>
                                              <p:pRg st="7" end="7"/>
                                            </p:txEl>
                                          </p:spTgt>
                                        </p:tgtEl>
                                      </p:cBhvr>
                                      <p:to x="100000" y="100000"/>
                                    </p:animScale>
                                    <p:animScale>
                                      <p:cBhvr>
                                        <p:cTn id="51" dur="13">
                                          <p:stCondLst>
                                            <p:cond delay="904"/>
                                          </p:stCondLst>
                                        </p:cTn>
                                        <p:tgtEl>
                                          <p:spTgt spid="2">
                                            <p:txEl>
                                              <p:pRg st="7" end="7"/>
                                            </p:txEl>
                                          </p:spTgt>
                                        </p:tgtEl>
                                      </p:cBhvr>
                                      <p:to x="100000" y="95000"/>
                                    </p:animScale>
                                    <p:animScale>
                                      <p:cBhvr>
                                        <p:cTn id="52" dur="83" decel="50000">
                                          <p:stCondLst>
                                            <p:cond delay="917"/>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v"/>
            </a:pPr>
            <a:r>
              <a:rPr lang="en-GB" dirty="0">
                <a:latin typeface="Adobe Garamond Pro Bold" pitchFamily="18" charset="0"/>
              </a:rPr>
              <a:t>Major goals of treatments are</a:t>
            </a:r>
            <a:r>
              <a:rPr lang="en-GB" dirty="0"/>
              <a:t>: </a:t>
            </a:r>
          </a:p>
          <a:p>
            <a:pPr>
              <a:buFont typeface="Wingdings" pitchFamily="2" charset="2"/>
              <a:buChar char="v"/>
            </a:pPr>
            <a:endParaRPr lang="en-GB" dirty="0"/>
          </a:p>
          <a:p>
            <a:pPr marL="457200" indent="-457200">
              <a:buFont typeface="+mj-lt"/>
              <a:buAutoNum type="arabicParenR"/>
            </a:pPr>
            <a:r>
              <a:rPr lang="en-GB" dirty="0">
                <a:latin typeface="Berlin Sans FB Demi" pitchFamily="34" charset="0"/>
              </a:rPr>
              <a:t> Early detection of patients</a:t>
            </a:r>
          </a:p>
          <a:p>
            <a:pPr marL="457200" indent="-457200">
              <a:buFont typeface="+mj-lt"/>
              <a:buAutoNum type="arabicParenR"/>
            </a:pPr>
            <a:r>
              <a:rPr lang="en-GB" dirty="0">
                <a:latin typeface="Berlin Sans FB Demi" pitchFamily="34" charset="0"/>
              </a:rPr>
              <a:t>Appropriate treatment</a:t>
            </a:r>
          </a:p>
          <a:p>
            <a:pPr marL="457200" indent="-457200">
              <a:buFont typeface="+mj-lt"/>
              <a:buAutoNum type="arabicParenR"/>
            </a:pPr>
            <a:r>
              <a:rPr lang="en-GB" dirty="0">
                <a:latin typeface="Berlin Sans FB Demi" pitchFamily="34" charset="0"/>
              </a:rPr>
              <a:t>Adequate care for the prevention of disabilities and   rehabilitation</a:t>
            </a:r>
          </a:p>
        </p:txBody>
      </p:sp>
      <p:sp>
        <p:nvSpPr>
          <p:cNvPr id="3" name="Title 2"/>
          <p:cNvSpPr>
            <a:spLocks noGrp="1"/>
          </p:cNvSpPr>
          <p:nvPr>
            <p:ph type="title"/>
          </p:nvPr>
        </p:nvSpPr>
        <p:spPr/>
        <p:txBody>
          <a:bodyPr/>
          <a:lstStyle/>
          <a:p>
            <a:r>
              <a:rPr lang="en-GB" sz="6000" dirty="0">
                <a:latin typeface="Adobe Garamond Pro Bold" pitchFamily="18" charset="0"/>
              </a:rPr>
              <a:t>Goals of Treatment</a:t>
            </a:r>
          </a:p>
        </p:txBody>
      </p:sp>
    </p:spTree>
    <p:extLst>
      <p:ext uri="{BB962C8B-B14F-4D97-AF65-F5344CB8AC3E}">
        <p14:creationId xmlns:p14="http://schemas.microsoft.com/office/powerpoint/2010/main" val="17848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Adobe Garamond Pro Bold" pitchFamily="18" charset="0"/>
              </a:rPr>
              <a:t>Multiple Drug Treatment (MDT)</a:t>
            </a:r>
          </a:p>
          <a:p>
            <a:pPr marL="0" indent="0">
              <a:buNone/>
            </a:pPr>
            <a:r>
              <a:rPr lang="en-GB" dirty="0">
                <a:latin typeface="Adobe Garamond Pro Bold" pitchFamily="18" charset="0"/>
              </a:rPr>
              <a:t>    There are several effective chemotherapeutic agents:</a:t>
            </a:r>
          </a:p>
          <a:p>
            <a:r>
              <a:rPr lang="en-GB" dirty="0" err="1">
                <a:latin typeface="Adobe Garamond Pro Bold" pitchFamily="18" charset="0"/>
              </a:rPr>
              <a:t>Dapsone</a:t>
            </a:r>
            <a:r>
              <a:rPr lang="en-GB" dirty="0">
                <a:latin typeface="Adobe Garamond Pro Bold" pitchFamily="18" charset="0"/>
              </a:rPr>
              <a:t> (</a:t>
            </a:r>
            <a:r>
              <a:rPr lang="en-GB" dirty="0" err="1">
                <a:latin typeface="Adobe Garamond Pro Bold" pitchFamily="18" charset="0"/>
              </a:rPr>
              <a:t>diaphenylsulfone</a:t>
            </a:r>
            <a:r>
              <a:rPr lang="en-GB" dirty="0">
                <a:latin typeface="Adobe Garamond Pro Bold" pitchFamily="18" charset="0"/>
              </a:rPr>
              <a:t>, DDS)</a:t>
            </a:r>
          </a:p>
          <a:p>
            <a:r>
              <a:rPr lang="en-GB" dirty="0">
                <a:latin typeface="Adobe Garamond Pro Bold" pitchFamily="18" charset="0"/>
              </a:rPr>
              <a:t>Rifampicin (RFP)</a:t>
            </a:r>
          </a:p>
          <a:p>
            <a:r>
              <a:rPr lang="en-GB" dirty="0" err="1">
                <a:latin typeface="Adobe Garamond Pro Bold" pitchFamily="18" charset="0"/>
              </a:rPr>
              <a:t>Clofazimine</a:t>
            </a:r>
            <a:r>
              <a:rPr lang="en-GB" dirty="0">
                <a:latin typeface="Adobe Garamond Pro Bold" pitchFamily="18" charset="0"/>
              </a:rPr>
              <a:t> (CLF),</a:t>
            </a:r>
          </a:p>
          <a:p>
            <a:r>
              <a:rPr lang="en-GB" dirty="0" err="1">
                <a:latin typeface="Adobe Garamond Pro Bold" pitchFamily="18" charset="0"/>
              </a:rPr>
              <a:t>Ofloxacin</a:t>
            </a:r>
            <a:r>
              <a:rPr lang="en-GB" dirty="0">
                <a:latin typeface="Adobe Garamond Pro Bold" pitchFamily="18" charset="0"/>
              </a:rPr>
              <a:t> (OFLX)</a:t>
            </a:r>
          </a:p>
          <a:p>
            <a:r>
              <a:rPr lang="en-GB" dirty="0">
                <a:latin typeface="Adobe Garamond Pro Bold" pitchFamily="18" charset="0"/>
              </a:rPr>
              <a:t>Minocycline (MINO) constitute the backbone of the</a:t>
            </a:r>
          </a:p>
          <a:p>
            <a:pPr marL="0" indent="0">
              <a:buNone/>
            </a:pPr>
            <a:r>
              <a:rPr lang="en-GB" dirty="0">
                <a:latin typeface="Adobe Garamond Pro Bold" pitchFamily="18" charset="0"/>
              </a:rPr>
              <a:t>     multidrug therapy (MDT) regimen</a:t>
            </a:r>
            <a:r>
              <a:rPr lang="en-GB" dirty="0"/>
              <a:t>.</a:t>
            </a:r>
          </a:p>
        </p:txBody>
      </p:sp>
      <p:sp>
        <p:nvSpPr>
          <p:cNvPr id="3" name="Title 2"/>
          <p:cNvSpPr>
            <a:spLocks noGrp="1"/>
          </p:cNvSpPr>
          <p:nvPr>
            <p:ph type="title"/>
          </p:nvPr>
        </p:nvSpPr>
        <p:spPr/>
        <p:txBody>
          <a:bodyPr/>
          <a:lstStyle/>
          <a:p>
            <a:r>
              <a:rPr lang="en-GB" sz="4800" dirty="0">
                <a:latin typeface="Adobe Garamond Pro Bold" pitchFamily="18" charset="0"/>
              </a:rPr>
              <a:t>Pharmacological Treatment</a:t>
            </a:r>
          </a:p>
        </p:txBody>
      </p:sp>
    </p:spTree>
    <p:extLst>
      <p:ext uri="{BB962C8B-B14F-4D97-AF65-F5344CB8AC3E}">
        <p14:creationId xmlns:p14="http://schemas.microsoft.com/office/powerpoint/2010/main" val="19104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fade">
                                      <p:cBhvr>
                                        <p:cTn id="59" dur="1000"/>
                                        <p:tgtEl>
                                          <p:spTgt spid="2">
                                            <p:txEl>
                                              <p:pRg st="7" end="7"/>
                                            </p:txEl>
                                          </p:spTgt>
                                        </p:tgtEl>
                                      </p:cBhvr>
                                    </p:animEffect>
                                    <p:anim calcmode="lin" valueType="num">
                                      <p:cBhvr>
                                        <p:cTn id="6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Available in 25mg &amp; 100 mg tablets</a:t>
            </a:r>
          </a:p>
          <a:p>
            <a:pPr>
              <a:buFont typeface="Wingdings" pitchFamily="2" charset="2"/>
              <a:buChar char="Ø"/>
            </a:pPr>
            <a:endParaRPr lang="en-GB" dirty="0">
              <a:latin typeface="Adobe Garamond Pro Bold" pitchFamily="18" charset="0"/>
            </a:endParaRPr>
          </a:p>
          <a:p>
            <a:pPr>
              <a:buFont typeface="Wingdings" pitchFamily="2" charset="2"/>
              <a:buChar char="v"/>
            </a:pPr>
            <a:r>
              <a:rPr lang="en-GB" dirty="0">
                <a:latin typeface="Adobe Garamond Pro Bold" pitchFamily="18" charset="0"/>
              </a:rPr>
              <a:t> Rated a pregnancy risk category C by the American Food and Drug Administration</a:t>
            </a:r>
          </a:p>
        </p:txBody>
      </p:sp>
      <p:sp>
        <p:nvSpPr>
          <p:cNvPr id="3" name="Title 2"/>
          <p:cNvSpPr>
            <a:spLocks noGrp="1"/>
          </p:cNvSpPr>
          <p:nvPr>
            <p:ph type="title"/>
          </p:nvPr>
        </p:nvSpPr>
        <p:spPr/>
        <p:txBody>
          <a:bodyPr/>
          <a:lstStyle/>
          <a:p>
            <a:r>
              <a:rPr lang="en-GB" dirty="0">
                <a:latin typeface="Adobe Garamond Pro Bold" pitchFamily="18" charset="0"/>
              </a:rPr>
              <a:t>About </a:t>
            </a:r>
            <a:r>
              <a:rPr lang="en-GB" dirty="0" err="1">
                <a:latin typeface="Adobe Garamond Pro Bold" pitchFamily="18" charset="0"/>
              </a:rPr>
              <a:t>Dapsone</a:t>
            </a:r>
            <a:endParaRPr lang="en-GB" dirty="0">
              <a:latin typeface="Adobe Garamond Pro Bold"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3717032"/>
            <a:ext cx="2736304" cy="290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3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750"/>
                                        <p:tgtEl>
                                          <p:spTgt spid="2">
                                            <p:txEl>
                                              <p:pRg st="0" end="0"/>
                                            </p:txEl>
                                          </p:spTgt>
                                        </p:tgtEl>
                                      </p:cBhvr>
                                    </p:animEffect>
                                    <p:anim calcmode="lin" valueType="num">
                                      <p:cBhvr>
                                        <p:cTn id="1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p:cTn id="28" dur="500" fill="hold"/>
                                        <p:tgtEl>
                                          <p:spTgt spid="7170"/>
                                        </p:tgtEl>
                                        <p:attrNameLst>
                                          <p:attrName>ppt_w</p:attrName>
                                        </p:attrNameLst>
                                      </p:cBhvr>
                                      <p:tavLst>
                                        <p:tav tm="0">
                                          <p:val>
                                            <p:fltVal val="0"/>
                                          </p:val>
                                        </p:tav>
                                        <p:tav tm="100000">
                                          <p:val>
                                            <p:strVal val="#ppt_w"/>
                                          </p:val>
                                        </p:tav>
                                      </p:tavLst>
                                    </p:anim>
                                    <p:anim calcmode="lin" valueType="num">
                                      <p:cBhvr>
                                        <p:cTn id="29" dur="500" fill="hold"/>
                                        <p:tgtEl>
                                          <p:spTgt spid="7170"/>
                                        </p:tgtEl>
                                        <p:attrNameLst>
                                          <p:attrName>ppt_h</p:attrName>
                                        </p:attrNameLst>
                                      </p:cBhvr>
                                      <p:tavLst>
                                        <p:tav tm="0">
                                          <p:val>
                                            <p:fltVal val="0"/>
                                          </p:val>
                                        </p:tav>
                                        <p:tav tm="100000">
                                          <p:val>
                                            <p:strVal val="#ppt_h"/>
                                          </p:val>
                                        </p:tav>
                                      </p:tavLst>
                                    </p:anim>
                                    <p:animEffect transition="in" filter="fade">
                                      <p:cBhvr>
                                        <p:cTn id="3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latin typeface="Adobe Garamond Pro Bold" pitchFamily="18" charset="0"/>
              </a:rPr>
              <a:t>• Chemically – </a:t>
            </a:r>
            <a:r>
              <a:rPr lang="en-GB" dirty="0" err="1">
                <a:latin typeface="Adobe Garamond Pro Bold" pitchFamily="18" charset="0"/>
              </a:rPr>
              <a:t>Sulfonamides</a:t>
            </a:r>
            <a:endParaRPr lang="en-GB" dirty="0">
              <a:latin typeface="Adobe Garamond Pro Bold" pitchFamily="18" charset="0"/>
            </a:endParaRPr>
          </a:p>
          <a:p>
            <a:pPr marL="0" indent="0">
              <a:buNone/>
            </a:pPr>
            <a:r>
              <a:rPr lang="en-GB" dirty="0">
                <a:latin typeface="Berlin Sans FB Demi" pitchFamily="34" charset="0"/>
              </a:rPr>
              <a:t>   M.O.A:</a:t>
            </a:r>
          </a:p>
          <a:p>
            <a:pPr marL="0" indent="0">
              <a:buNone/>
            </a:pPr>
            <a:r>
              <a:rPr lang="en-GB" dirty="0">
                <a:latin typeface="Adobe Garamond Pro Bold" pitchFamily="18" charset="0"/>
              </a:rPr>
              <a:t>• It acts by inhibiting the </a:t>
            </a:r>
            <a:r>
              <a:rPr lang="en-GB" dirty="0" err="1">
                <a:latin typeface="Adobe Garamond Pro Bold" pitchFamily="18" charset="0"/>
              </a:rPr>
              <a:t>folate</a:t>
            </a:r>
            <a:r>
              <a:rPr lang="en-GB" dirty="0">
                <a:latin typeface="Adobe Garamond Pro Bold" pitchFamily="18" charset="0"/>
              </a:rPr>
              <a:t> synthesis</a:t>
            </a:r>
          </a:p>
          <a:p>
            <a:pPr marL="0" indent="0">
              <a:buNone/>
            </a:pPr>
            <a:r>
              <a:rPr lang="en-GB" dirty="0">
                <a:latin typeface="Adobe Garamond Pro Bold" pitchFamily="18" charset="0"/>
              </a:rPr>
              <a:t>   </a:t>
            </a:r>
            <a:r>
              <a:rPr lang="en-GB" dirty="0">
                <a:latin typeface="Berlin Sans FB Demi" pitchFamily="34" charset="0"/>
              </a:rPr>
              <a:t>PK:</a:t>
            </a:r>
          </a:p>
          <a:p>
            <a:pPr marL="0" indent="0">
              <a:buNone/>
            </a:pPr>
            <a:r>
              <a:rPr lang="en-GB" dirty="0">
                <a:latin typeface="Adobe Garamond Pro Bold" pitchFamily="18" charset="0"/>
              </a:rPr>
              <a:t>• Oral</a:t>
            </a:r>
          </a:p>
          <a:p>
            <a:pPr marL="0" indent="0">
              <a:buNone/>
            </a:pPr>
            <a:r>
              <a:rPr lang="en-GB" dirty="0">
                <a:latin typeface="Adobe Garamond Pro Bold" pitchFamily="18" charset="0"/>
              </a:rPr>
              <a:t>• T ½ 24-48 </a:t>
            </a:r>
            <a:r>
              <a:rPr lang="en-GB" dirty="0" err="1">
                <a:latin typeface="Adobe Garamond Pro Bold" pitchFamily="18" charset="0"/>
              </a:rPr>
              <a:t>hrs</a:t>
            </a:r>
            <a:endParaRPr lang="en-GB" dirty="0">
              <a:latin typeface="Adobe Garamond Pro Bold" pitchFamily="18" charset="0"/>
            </a:endParaRPr>
          </a:p>
          <a:p>
            <a:pPr marL="0" indent="0">
              <a:buNone/>
            </a:pPr>
            <a:r>
              <a:rPr lang="en-GB" dirty="0">
                <a:latin typeface="Adobe Garamond Pro Bold" pitchFamily="18" charset="0"/>
              </a:rPr>
              <a:t>    </a:t>
            </a:r>
            <a:r>
              <a:rPr lang="en-GB" dirty="0">
                <a:latin typeface="Berlin Sans FB Demi" pitchFamily="34" charset="0"/>
              </a:rPr>
              <a:t>ADRs:</a:t>
            </a:r>
          </a:p>
          <a:p>
            <a:pPr marL="0" indent="0">
              <a:buNone/>
            </a:pPr>
            <a:r>
              <a:rPr lang="en-GB" dirty="0">
                <a:latin typeface="Adobe Garamond Pro Bold" pitchFamily="18" charset="0"/>
              </a:rPr>
              <a:t>• Frank </a:t>
            </a:r>
            <a:r>
              <a:rPr lang="en-GB" dirty="0" err="1">
                <a:latin typeface="Adobe Garamond Pro Bold" pitchFamily="18" charset="0"/>
              </a:rPr>
              <a:t>anemia</a:t>
            </a:r>
            <a:endParaRPr lang="en-GB" dirty="0">
              <a:latin typeface="Adobe Garamond Pro Bold" pitchFamily="18" charset="0"/>
            </a:endParaRPr>
          </a:p>
          <a:p>
            <a:pPr marL="0" indent="0">
              <a:buNone/>
            </a:pPr>
            <a:r>
              <a:rPr lang="en-GB" dirty="0">
                <a:latin typeface="Adobe Garamond Pro Bold" pitchFamily="18" charset="0"/>
              </a:rPr>
              <a:t>• Anorexia, Allergic dermatitis</a:t>
            </a:r>
          </a:p>
        </p:txBody>
      </p:sp>
      <p:sp>
        <p:nvSpPr>
          <p:cNvPr id="3" name="Title 2"/>
          <p:cNvSpPr>
            <a:spLocks noGrp="1"/>
          </p:cNvSpPr>
          <p:nvPr>
            <p:ph type="title"/>
          </p:nvPr>
        </p:nvSpPr>
        <p:spPr/>
        <p:txBody>
          <a:bodyPr/>
          <a:lstStyle/>
          <a:p>
            <a:r>
              <a:rPr lang="en-GB" dirty="0" err="1"/>
              <a:t>Dapsone</a:t>
            </a:r>
            <a:endParaRPr lang="en-GB" dirty="0"/>
          </a:p>
        </p:txBody>
      </p:sp>
    </p:spTree>
    <p:extLst>
      <p:ext uri="{BB962C8B-B14F-4D97-AF65-F5344CB8AC3E}">
        <p14:creationId xmlns:p14="http://schemas.microsoft.com/office/powerpoint/2010/main" val="41600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additive="base">
                                        <p:cTn id="3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 calcmode="lin" valueType="num">
                                      <p:cBhvr additive="base">
                                        <p:cTn id="4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GB" dirty="0">
                <a:latin typeface="Adobe Garamond Pro Bold" pitchFamily="18" charset="0"/>
              </a:rPr>
              <a:t>Despite the discovery of Mycobacterium </a:t>
            </a:r>
            <a:r>
              <a:rPr lang="en-GB" dirty="0" err="1">
                <a:latin typeface="Adobe Garamond Pro Bold" pitchFamily="18" charset="0"/>
              </a:rPr>
              <a:t>leprae</a:t>
            </a:r>
            <a:r>
              <a:rPr lang="en-GB" dirty="0">
                <a:latin typeface="Adobe Garamond Pro Bold" pitchFamily="18" charset="0"/>
              </a:rPr>
              <a:t> more than century ago and world wide research since then, several epidemiological features of leprosy are still poorly understood.</a:t>
            </a:r>
          </a:p>
          <a:p>
            <a:pPr>
              <a:buFont typeface="Wingdings" pitchFamily="2" charset="2"/>
              <a:buChar char="Ø"/>
            </a:pPr>
            <a:r>
              <a:rPr lang="en-GB" dirty="0">
                <a:latin typeface="Adobe Garamond Pro Bold" pitchFamily="18" charset="0"/>
              </a:rPr>
              <a:t>Among the classical epidemiological triad, the agent M. </a:t>
            </a:r>
            <a:r>
              <a:rPr lang="en-GB" dirty="0" err="1">
                <a:latin typeface="Adobe Garamond Pro Bold" pitchFamily="18" charset="0"/>
              </a:rPr>
              <a:t>leprae</a:t>
            </a:r>
            <a:r>
              <a:rPr lang="en-GB" dirty="0">
                <a:latin typeface="Adobe Garamond Pro Bold" pitchFamily="18" charset="0"/>
              </a:rPr>
              <a:t> is probably best described, but its entry and exit from the host, its passage into the Schwann cells of peripheral nerves, the incubation period from entry to manifestation of the disease, are at best guesstimates.</a:t>
            </a:r>
          </a:p>
        </p:txBody>
      </p:sp>
      <p:sp>
        <p:nvSpPr>
          <p:cNvPr id="3" name="Title 2"/>
          <p:cNvSpPr>
            <a:spLocks noGrp="1"/>
          </p:cNvSpPr>
          <p:nvPr>
            <p:ph type="title"/>
          </p:nvPr>
        </p:nvSpPr>
        <p:spPr/>
        <p:txBody>
          <a:bodyPr/>
          <a:lstStyle/>
          <a:p>
            <a:r>
              <a:rPr lang="en-GB" dirty="0"/>
              <a:t>Epidemiology</a:t>
            </a:r>
          </a:p>
        </p:txBody>
      </p:sp>
    </p:spTree>
    <p:extLst>
      <p:ext uri="{BB962C8B-B14F-4D97-AF65-F5344CB8AC3E}">
        <p14:creationId xmlns:p14="http://schemas.microsoft.com/office/powerpoint/2010/main" val="163620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GB" dirty="0">
                <a:latin typeface="Adobe Garamond Pro Bold" pitchFamily="18" charset="0"/>
              </a:rPr>
              <a:t>Rated a pregnancy risk category C by the American Food and Drug Administration</a:t>
            </a:r>
          </a:p>
          <a:p>
            <a:pPr>
              <a:buFont typeface="Wingdings" pitchFamily="2" charset="2"/>
              <a:buChar char="Ø"/>
            </a:pPr>
            <a:r>
              <a:rPr lang="en-GB" dirty="0">
                <a:latin typeface="Berlin Sans FB Demi" pitchFamily="34" charset="0"/>
              </a:rPr>
              <a:t>M.O.A: </a:t>
            </a:r>
          </a:p>
          <a:p>
            <a:pPr>
              <a:buFont typeface="Wingdings" pitchFamily="2" charset="2"/>
              <a:buChar char="Ø"/>
            </a:pPr>
            <a:r>
              <a:rPr lang="en-GB" dirty="0"/>
              <a:t>• Specific inhibitors of bacterial RNA polymerase</a:t>
            </a:r>
          </a:p>
          <a:p>
            <a:pPr>
              <a:buFont typeface="Wingdings" pitchFamily="2" charset="2"/>
              <a:buChar char="Ø"/>
            </a:pPr>
            <a:r>
              <a:rPr lang="en-GB" dirty="0"/>
              <a:t>• Acts by binding to and inhibiting DNA dependent RNA polymerase</a:t>
            </a:r>
          </a:p>
          <a:p>
            <a:pPr>
              <a:buFont typeface="Wingdings" pitchFamily="2" charset="2"/>
              <a:buChar char="Ø"/>
            </a:pPr>
            <a:r>
              <a:rPr lang="en-GB" dirty="0"/>
              <a:t>• Active against gram + </a:t>
            </a:r>
            <a:r>
              <a:rPr lang="en-GB" dirty="0" err="1"/>
              <a:t>ve</a:t>
            </a:r>
            <a:r>
              <a:rPr lang="en-GB" dirty="0"/>
              <a:t> and may be gram – </a:t>
            </a:r>
            <a:r>
              <a:rPr lang="en-GB" dirty="0" err="1"/>
              <a:t>ve</a:t>
            </a:r>
            <a:r>
              <a:rPr lang="en-GB" dirty="0"/>
              <a:t> species.</a:t>
            </a:r>
            <a:endParaRPr lang="en-GB" dirty="0">
              <a:latin typeface="Berlin Sans FB Demi" pitchFamily="34" charset="0"/>
            </a:endParaRPr>
          </a:p>
        </p:txBody>
      </p:sp>
      <p:sp>
        <p:nvSpPr>
          <p:cNvPr id="3" name="Title 2"/>
          <p:cNvSpPr>
            <a:spLocks noGrp="1"/>
          </p:cNvSpPr>
          <p:nvPr>
            <p:ph type="title"/>
          </p:nvPr>
        </p:nvSpPr>
        <p:spPr/>
        <p:txBody>
          <a:bodyPr/>
          <a:lstStyle/>
          <a:p>
            <a:r>
              <a:rPr lang="en-GB" sz="6000" dirty="0">
                <a:latin typeface="Adobe Garamond Pro Bold" pitchFamily="18" charset="0"/>
              </a:rPr>
              <a:t>About Rifampicin</a:t>
            </a:r>
          </a:p>
        </p:txBody>
      </p:sp>
    </p:spTree>
    <p:extLst>
      <p:ext uri="{BB962C8B-B14F-4D97-AF65-F5344CB8AC3E}">
        <p14:creationId xmlns:p14="http://schemas.microsoft.com/office/powerpoint/2010/main" val="22331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750"/>
                                        <p:tgtEl>
                                          <p:spTgt spid="2">
                                            <p:txEl>
                                              <p:pRg st="0" end="0"/>
                                            </p:txEl>
                                          </p:spTgt>
                                        </p:tgtEl>
                                      </p:cBhvr>
                                    </p:animEffect>
                                    <p:anim calcmode="lin" valueType="num">
                                      <p:cBhvr>
                                        <p:cTn id="1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76872"/>
            <a:ext cx="7748658" cy="3849290"/>
          </a:xfrm>
        </p:spPr>
        <p:txBody>
          <a:bodyPr>
            <a:normAutofit fontScale="92500" lnSpcReduction="20000"/>
          </a:bodyPr>
          <a:lstStyle/>
          <a:p>
            <a:r>
              <a:rPr lang="en-GB" dirty="0">
                <a:latin typeface="Adobe Garamond Pro Bold" pitchFamily="18" charset="0"/>
              </a:rPr>
              <a:t>PK:</a:t>
            </a:r>
          </a:p>
          <a:p>
            <a:r>
              <a:rPr lang="en-GB" dirty="0">
                <a:latin typeface="Adobe Garamond Pro Bold" pitchFamily="18" charset="0"/>
              </a:rPr>
              <a:t>• Orally</a:t>
            </a:r>
          </a:p>
          <a:p>
            <a:r>
              <a:rPr lang="en-GB" dirty="0">
                <a:latin typeface="Adobe Garamond Pro Bold" pitchFamily="18" charset="0"/>
              </a:rPr>
              <a:t>• </a:t>
            </a:r>
            <a:r>
              <a:rPr lang="en-GB" dirty="0" err="1">
                <a:latin typeface="Adobe Garamond Pro Bold" pitchFamily="18" charset="0"/>
              </a:rPr>
              <a:t>Enterohepatic</a:t>
            </a:r>
            <a:r>
              <a:rPr lang="en-GB" dirty="0">
                <a:latin typeface="Adobe Garamond Pro Bold" pitchFamily="18" charset="0"/>
              </a:rPr>
              <a:t> cycling</a:t>
            </a:r>
          </a:p>
          <a:p>
            <a:r>
              <a:rPr lang="en-GB" dirty="0">
                <a:latin typeface="Adobe Garamond Pro Bold" pitchFamily="18" charset="0"/>
              </a:rPr>
              <a:t>• T ½ = 1 – 5 </a:t>
            </a:r>
            <a:r>
              <a:rPr lang="en-GB" dirty="0" err="1">
                <a:latin typeface="Adobe Garamond Pro Bold" pitchFamily="18" charset="0"/>
              </a:rPr>
              <a:t>hrs</a:t>
            </a:r>
            <a:endParaRPr lang="en-GB" dirty="0">
              <a:latin typeface="Adobe Garamond Pro Bold" pitchFamily="18" charset="0"/>
            </a:endParaRPr>
          </a:p>
          <a:p>
            <a:r>
              <a:rPr lang="en-GB" dirty="0">
                <a:latin typeface="Adobe Garamond Pro Bold" pitchFamily="18" charset="0"/>
              </a:rPr>
              <a:t>Unwanted effects:</a:t>
            </a:r>
          </a:p>
          <a:p>
            <a:r>
              <a:rPr lang="en-GB" dirty="0">
                <a:latin typeface="Adobe Garamond Pro Bold" pitchFamily="18" charset="0"/>
              </a:rPr>
              <a:t>• Hepatotoxicity, GI disturbances, influenza-like</a:t>
            </a:r>
          </a:p>
          <a:p>
            <a:r>
              <a:rPr lang="fr-FR" dirty="0" err="1">
                <a:latin typeface="Adobe Garamond Pro Bold" pitchFamily="18" charset="0"/>
              </a:rPr>
              <a:t>symptoms</a:t>
            </a:r>
            <a:r>
              <a:rPr lang="fr-FR" dirty="0">
                <a:latin typeface="Adobe Garamond Pro Bold" pitchFamily="18" charset="0"/>
              </a:rPr>
              <a:t>, skin </a:t>
            </a:r>
            <a:r>
              <a:rPr lang="fr-FR" dirty="0" err="1">
                <a:latin typeface="Adobe Garamond Pro Bold" pitchFamily="18" charset="0"/>
              </a:rPr>
              <a:t>reactions</a:t>
            </a:r>
            <a:r>
              <a:rPr lang="fr-FR" dirty="0">
                <a:latin typeface="Adobe Garamond Pro Bold" pitchFamily="18" charset="0"/>
              </a:rPr>
              <a:t>, </a:t>
            </a:r>
            <a:r>
              <a:rPr lang="fr-FR" dirty="0" err="1">
                <a:latin typeface="Adobe Garamond Pro Bold" pitchFamily="18" charset="0"/>
              </a:rPr>
              <a:t>eosinophilia</a:t>
            </a:r>
            <a:r>
              <a:rPr lang="fr-FR" dirty="0">
                <a:latin typeface="Adobe Garamond Pro Bold" pitchFamily="18" charset="0"/>
              </a:rPr>
              <a:t>, </a:t>
            </a:r>
            <a:r>
              <a:rPr lang="fr-FR" dirty="0" err="1">
                <a:latin typeface="Adobe Garamond Pro Bold" pitchFamily="18" charset="0"/>
              </a:rPr>
              <a:t>transient</a:t>
            </a:r>
            <a:endParaRPr lang="fr-FR" dirty="0">
              <a:latin typeface="Adobe Garamond Pro Bold" pitchFamily="18" charset="0"/>
            </a:endParaRPr>
          </a:p>
          <a:p>
            <a:r>
              <a:rPr lang="en-GB" dirty="0" err="1">
                <a:latin typeface="Adobe Garamond Pro Bold" pitchFamily="18" charset="0"/>
              </a:rPr>
              <a:t>leucopenia</a:t>
            </a:r>
            <a:r>
              <a:rPr lang="en-GB" dirty="0">
                <a:latin typeface="Adobe Garamond Pro Bold" pitchFamily="18" charset="0"/>
              </a:rPr>
              <a:t>, thrombocytopenia, shock, drowsiness,</a:t>
            </a:r>
          </a:p>
          <a:p>
            <a:r>
              <a:rPr lang="en-GB" dirty="0">
                <a:latin typeface="Adobe Garamond Pro Bold" pitchFamily="18" charset="0"/>
              </a:rPr>
              <a:t>headache, ataxia, menstrual irregularities, Reddish</a:t>
            </a:r>
          </a:p>
          <a:p>
            <a:r>
              <a:rPr lang="en-GB" dirty="0">
                <a:latin typeface="Adobe Garamond Pro Bold" pitchFamily="18" charset="0"/>
              </a:rPr>
              <a:t>coloured urine and tears. Hepatitis or shock-like</a:t>
            </a:r>
          </a:p>
          <a:p>
            <a:r>
              <a:rPr lang="en-GB" dirty="0">
                <a:latin typeface="Adobe Garamond Pro Bold" pitchFamily="18" charset="0"/>
              </a:rPr>
              <a:t>syndrome with hepatic involvement</a:t>
            </a:r>
          </a:p>
        </p:txBody>
      </p:sp>
      <p:sp>
        <p:nvSpPr>
          <p:cNvPr id="3" name="Title 2"/>
          <p:cNvSpPr>
            <a:spLocks noGrp="1"/>
          </p:cNvSpPr>
          <p:nvPr>
            <p:ph type="title"/>
          </p:nvPr>
        </p:nvSpPr>
        <p:spPr/>
        <p:txBody>
          <a:bodyPr/>
          <a:lstStyle/>
          <a:p>
            <a:r>
              <a:rPr lang="en-GB" sz="6000" dirty="0">
                <a:latin typeface="Adobe Garamond Pro Bold" pitchFamily="18" charset="0"/>
              </a:rPr>
              <a:t>Rifampicin</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971" y="1844824"/>
            <a:ext cx="2535850" cy="212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9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Generic Name: </a:t>
            </a:r>
            <a:r>
              <a:rPr lang="en-GB" dirty="0" err="1">
                <a:latin typeface="Adobe Garamond Pro Bold" pitchFamily="18" charset="0"/>
              </a:rPr>
              <a:t>Clofazimine</a:t>
            </a:r>
            <a:endParaRPr lang="en-GB" dirty="0">
              <a:latin typeface="Adobe Garamond Pro Bold" pitchFamily="18" charset="0"/>
            </a:endParaRPr>
          </a:p>
          <a:p>
            <a:endParaRPr lang="en-GB" dirty="0"/>
          </a:p>
          <a:p>
            <a:endParaRPr lang="en-GB" dirty="0"/>
          </a:p>
          <a:p>
            <a:endParaRPr lang="en-GB" dirty="0"/>
          </a:p>
          <a:p>
            <a:endParaRPr lang="en-GB" dirty="0"/>
          </a:p>
          <a:p>
            <a:endParaRPr lang="en-GB" dirty="0"/>
          </a:p>
          <a:p>
            <a:pPr>
              <a:buFont typeface="Wingdings" pitchFamily="2" charset="2"/>
              <a:buChar char="Ø"/>
            </a:pPr>
            <a:r>
              <a:rPr lang="en-GB" dirty="0">
                <a:latin typeface="Adobe Garamond Pro Bold" pitchFamily="18" charset="0"/>
              </a:rPr>
              <a:t>Rated a pregnancy risk category C by the American</a:t>
            </a:r>
          </a:p>
          <a:p>
            <a:pPr marL="0" indent="0">
              <a:buNone/>
            </a:pPr>
            <a:r>
              <a:rPr lang="en-GB" dirty="0">
                <a:latin typeface="Adobe Garamond Pro Bold" pitchFamily="18" charset="0"/>
              </a:rPr>
              <a:t>Food and Drug Administration</a:t>
            </a:r>
          </a:p>
          <a:p>
            <a:pPr>
              <a:buFont typeface="Wingdings" pitchFamily="2" charset="2"/>
              <a:buChar char="Ø"/>
            </a:pPr>
            <a:endParaRPr lang="en-GB" dirty="0">
              <a:latin typeface="Adobe Garamond Pro Bold" pitchFamily="18" charset="0"/>
            </a:endParaRPr>
          </a:p>
        </p:txBody>
      </p:sp>
      <p:sp>
        <p:nvSpPr>
          <p:cNvPr id="3" name="Title 2"/>
          <p:cNvSpPr>
            <a:spLocks noGrp="1"/>
          </p:cNvSpPr>
          <p:nvPr>
            <p:ph type="title"/>
          </p:nvPr>
        </p:nvSpPr>
        <p:spPr/>
        <p:txBody>
          <a:bodyPr/>
          <a:lstStyle/>
          <a:p>
            <a:r>
              <a:rPr lang="en-GB" sz="6000" dirty="0">
                <a:latin typeface="Adobe Garamond Pro Bold" pitchFamily="18" charset="0"/>
              </a:rPr>
              <a:t>About </a:t>
            </a:r>
            <a:r>
              <a:rPr lang="en-GB" sz="6000" dirty="0" err="1">
                <a:latin typeface="Adobe Garamond Pro Bold" pitchFamily="18" charset="0"/>
              </a:rPr>
              <a:t>Clofazimine</a:t>
            </a:r>
            <a:endParaRPr lang="en-GB" sz="6000" dirty="0">
              <a:latin typeface="Adobe Garamond Pro Bold"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544479"/>
            <a:ext cx="2857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97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4524315"/>
          </a:xfrm>
          <a:prstGeom prst="rect">
            <a:avLst/>
          </a:prstGeom>
        </p:spPr>
        <p:txBody>
          <a:bodyPr wrap="square">
            <a:spAutoFit/>
          </a:bodyPr>
          <a:lstStyle/>
          <a:p>
            <a:r>
              <a:rPr lang="en-GB" dirty="0"/>
              <a:t>• </a:t>
            </a:r>
            <a:r>
              <a:rPr lang="en-GB" sz="2400" dirty="0">
                <a:latin typeface="Adobe Garamond Pro Bold" pitchFamily="18" charset="0"/>
              </a:rPr>
              <a:t>It is dye</a:t>
            </a:r>
          </a:p>
          <a:p>
            <a:r>
              <a:rPr lang="en-GB" sz="2400" dirty="0">
                <a:latin typeface="Adobe Garamond Pro Bold" pitchFamily="18" charset="0"/>
              </a:rPr>
              <a:t>• </a:t>
            </a:r>
            <a:r>
              <a:rPr lang="en-GB" sz="2400" dirty="0" err="1">
                <a:latin typeface="Adobe Garamond Pro Bold" pitchFamily="18" charset="0"/>
              </a:rPr>
              <a:t>Antiinflammatory</a:t>
            </a:r>
            <a:r>
              <a:rPr lang="en-GB" sz="2400" dirty="0">
                <a:latin typeface="Adobe Garamond Pro Bold" pitchFamily="18" charset="0"/>
              </a:rPr>
              <a:t> activity</a:t>
            </a:r>
          </a:p>
          <a:p>
            <a:r>
              <a:rPr lang="en-GB" sz="2400" dirty="0">
                <a:latin typeface="Berlin Sans FB Demi" pitchFamily="34" charset="0"/>
              </a:rPr>
              <a:t>M.O.A:</a:t>
            </a:r>
          </a:p>
          <a:p>
            <a:r>
              <a:rPr lang="en-GB" sz="2400" dirty="0">
                <a:latin typeface="Adobe Garamond Pro Bold" pitchFamily="18" charset="0"/>
              </a:rPr>
              <a:t>• Against Leprosy bacilli may involve action on DNA</a:t>
            </a:r>
          </a:p>
          <a:p>
            <a:r>
              <a:rPr lang="en-GB" sz="2400" dirty="0">
                <a:latin typeface="Berlin Sans FB Demi" pitchFamily="34" charset="0"/>
              </a:rPr>
              <a:t>PK</a:t>
            </a:r>
            <a:r>
              <a:rPr lang="en-GB" sz="2400" dirty="0">
                <a:latin typeface="Adobe Garamond Pro Bold" pitchFamily="18" charset="0"/>
              </a:rPr>
              <a:t>:</a:t>
            </a:r>
          </a:p>
          <a:p>
            <a:r>
              <a:rPr lang="en-GB" sz="2400" dirty="0">
                <a:latin typeface="Adobe Garamond Pro Bold" pitchFamily="18" charset="0"/>
              </a:rPr>
              <a:t>• Oral</a:t>
            </a:r>
          </a:p>
          <a:p>
            <a:r>
              <a:rPr lang="en-GB" sz="2400" dirty="0">
                <a:latin typeface="Adobe Garamond Pro Bold" pitchFamily="18" charset="0"/>
              </a:rPr>
              <a:t>• 6-7 weeks</a:t>
            </a:r>
          </a:p>
          <a:p>
            <a:r>
              <a:rPr lang="en-GB" sz="2400" dirty="0">
                <a:latin typeface="Adobe Garamond Pro Bold" pitchFamily="18" charset="0"/>
              </a:rPr>
              <a:t>• T ½ 8 weeks</a:t>
            </a:r>
          </a:p>
          <a:p>
            <a:r>
              <a:rPr lang="en-GB" sz="2400" dirty="0">
                <a:latin typeface="Berlin Sans FB Demi" pitchFamily="34" charset="0"/>
              </a:rPr>
              <a:t>ADRs:</a:t>
            </a:r>
          </a:p>
          <a:p>
            <a:r>
              <a:rPr lang="en-GB" sz="2400" dirty="0">
                <a:latin typeface="Adobe Garamond Pro Bold" pitchFamily="18" charset="0"/>
              </a:rPr>
              <a:t>• Reddish urination</a:t>
            </a:r>
          </a:p>
          <a:p>
            <a:r>
              <a:rPr lang="en-GB" sz="2400" dirty="0">
                <a:latin typeface="Adobe Garamond Pro Bold" pitchFamily="18" charset="0"/>
              </a:rPr>
              <a:t>• Blue – black discoloration of lesions</a:t>
            </a:r>
          </a:p>
          <a:p>
            <a:r>
              <a:rPr lang="en-GB" sz="2400" dirty="0">
                <a:latin typeface="Adobe Garamond Pro Bold" pitchFamily="18" charset="0"/>
              </a:rPr>
              <a:t>• Nausea, Giddiness, headache, GI disturbances</a:t>
            </a:r>
          </a:p>
        </p:txBody>
      </p:sp>
    </p:spTree>
    <p:extLst>
      <p:ext uri="{BB962C8B-B14F-4D97-AF65-F5344CB8AC3E}">
        <p14:creationId xmlns:p14="http://schemas.microsoft.com/office/powerpoint/2010/main" val="1139257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6379472"/>
              </p:ext>
            </p:extLst>
          </p:nvPr>
        </p:nvGraphicFramePr>
        <p:xfrm>
          <a:off x="755576" y="2348880"/>
          <a:ext cx="7920880" cy="2448272"/>
        </p:xfrm>
        <a:graphic>
          <a:graphicData uri="http://schemas.openxmlformats.org/drawingml/2006/table">
            <a:tbl>
              <a:tblPr firstRow="1" bandRow="1">
                <a:tableStyleId>{5C22544A-7EE6-4342-B048-85BDC9FD1C3A}</a:tableStyleId>
              </a:tblPr>
              <a:tblGrid>
                <a:gridCol w="2654735">
                  <a:extLst>
                    <a:ext uri="{9D8B030D-6E8A-4147-A177-3AD203B41FA5}">
                      <a16:colId xmlns:a16="http://schemas.microsoft.com/office/drawing/2014/main" val="20000"/>
                    </a:ext>
                  </a:extLst>
                </a:gridCol>
                <a:gridCol w="2654735">
                  <a:extLst>
                    <a:ext uri="{9D8B030D-6E8A-4147-A177-3AD203B41FA5}">
                      <a16:colId xmlns:a16="http://schemas.microsoft.com/office/drawing/2014/main" val="20001"/>
                    </a:ext>
                  </a:extLst>
                </a:gridCol>
                <a:gridCol w="2611410">
                  <a:extLst>
                    <a:ext uri="{9D8B030D-6E8A-4147-A177-3AD203B41FA5}">
                      <a16:colId xmlns:a16="http://schemas.microsoft.com/office/drawing/2014/main" val="20002"/>
                    </a:ext>
                  </a:extLst>
                </a:gridCol>
              </a:tblGrid>
              <a:tr h="607846">
                <a:tc>
                  <a:txBody>
                    <a:bodyPr/>
                    <a:lstStyle/>
                    <a:p>
                      <a:endParaRPr lang="en-GB" sz="1800" b="0" i="0" u="none" strike="noStrike" kern="1200" baseline="0" dirty="0">
                        <a:solidFill>
                          <a:schemeClr val="lt1"/>
                        </a:solidFill>
                        <a:latin typeface="+mn-lt"/>
                        <a:ea typeface="+mn-ea"/>
                        <a:cs typeface="+mn-cs"/>
                      </a:endParaRPr>
                    </a:p>
                  </a:txBody>
                  <a:tcPr/>
                </a:tc>
                <a:tc>
                  <a:txBody>
                    <a:bodyPr/>
                    <a:lstStyle/>
                    <a:p>
                      <a:pPr algn="ctr"/>
                      <a:r>
                        <a:rPr lang="en-GB" sz="1800" u="none" strike="noStrike" kern="1200" baseline="0" dirty="0">
                          <a:latin typeface="Berlin Sans FB Demi" pitchFamily="34" charset="0"/>
                        </a:rPr>
                        <a:t>RFP</a:t>
                      </a:r>
                      <a:endParaRPr lang="en-GB" dirty="0">
                        <a:latin typeface="Berlin Sans FB Demi" pitchFamily="34" charset="0"/>
                      </a:endParaRPr>
                    </a:p>
                  </a:txBody>
                  <a:tcPr/>
                </a:tc>
                <a:tc>
                  <a:txBody>
                    <a:bodyPr/>
                    <a:lstStyle/>
                    <a:p>
                      <a:pPr algn="ctr"/>
                      <a:r>
                        <a:rPr lang="en-GB" sz="1800" u="none" strike="noStrike" kern="1200" baseline="0" dirty="0" err="1">
                          <a:latin typeface="Berlin Sans FB Demi" pitchFamily="34" charset="0"/>
                        </a:rPr>
                        <a:t>Dapsone</a:t>
                      </a:r>
                      <a:endParaRPr lang="en-GB" sz="1800" b="0" i="0" u="none" strike="noStrike" kern="1200" baseline="0" dirty="0">
                        <a:solidFill>
                          <a:schemeClr val="lt1"/>
                        </a:solidFill>
                        <a:latin typeface="Berlin Sans FB Demi" pitchFamily="34" charset="0"/>
                        <a:ea typeface="+mn-ea"/>
                        <a:cs typeface="+mn-cs"/>
                      </a:endParaRPr>
                    </a:p>
                  </a:txBody>
                  <a:tcPr/>
                </a:tc>
                <a:extLst>
                  <a:ext uri="{0D108BD9-81ED-4DB2-BD59-A6C34878D82A}">
                    <a16:rowId xmlns:a16="http://schemas.microsoft.com/office/drawing/2014/main" val="10000"/>
                  </a:ext>
                </a:extLst>
              </a:tr>
              <a:tr h="616290">
                <a:tc>
                  <a:txBody>
                    <a:bodyPr/>
                    <a:lstStyle/>
                    <a:p>
                      <a:r>
                        <a:rPr lang="en-GB" sz="1800" b="0" i="0" u="none" strike="noStrike" kern="1200" baseline="0" dirty="0">
                          <a:solidFill>
                            <a:schemeClr val="dk1"/>
                          </a:solidFill>
                          <a:latin typeface="Berlin Sans FB Demi" pitchFamily="34" charset="0"/>
                          <a:ea typeface="+mn-ea"/>
                          <a:cs typeface="+mn-cs"/>
                        </a:rPr>
                        <a:t>Adult       50-70kg</a:t>
                      </a:r>
                      <a:endParaRPr lang="en-GB" dirty="0">
                        <a:latin typeface="Berlin Sans FB Demi" pitchFamily="34" charset="0"/>
                      </a:endParaRPr>
                    </a:p>
                  </a:txBody>
                  <a:tcPr/>
                </a:tc>
                <a:tc>
                  <a:txBody>
                    <a:bodyPr/>
                    <a:lstStyle/>
                    <a:p>
                      <a:r>
                        <a:rPr lang="en-GB" sz="1800" b="0" i="0" u="none" strike="noStrike" kern="1200" baseline="0" dirty="0">
                          <a:solidFill>
                            <a:schemeClr val="dk1"/>
                          </a:solidFill>
                          <a:latin typeface="Berlin Sans FB Demi" pitchFamily="34" charset="0"/>
                          <a:ea typeface="+mn-ea"/>
                          <a:cs typeface="+mn-cs"/>
                        </a:rPr>
                        <a:t>600mg/m</a:t>
                      </a:r>
                      <a:endParaRPr lang="en-GB" dirty="0">
                        <a:latin typeface="Berlin Sans FB Dem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Berlin Sans FB Demi" pitchFamily="34" charset="0"/>
                          <a:ea typeface="+mn-ea"/>
                          <a:cs typeface="+mn-cs"/>
                        </a:rPr>
                        <a:t>100mg/d</a:t>
                      </a:r>
                      <a:endParaRPr lang="en-GB" dirty="0">
                        <a:latin typeface="Berlin Sans FB Demi" pitchFamily="34" charset="0"/>
                      </a:endParaRPr>
                    </a:p>
                  </a:txBody>
                  <a:tcPr/>
                </a:tc>
                <a:extLst>
                  <a:ext uri="{0D108BD9-81ED-4DB2-BD59-A6C34878D82A}">
                    <a16:rowId xmlns:a16="http://schemas.microsoft.com/office/drawing/2014/main" val="10001"/>
                  </a:ext>
                </a:extLst>
              </a:tr>
              <a:tr h="616290">
                <a:tc>
                  <a:txBody>
                    <a:bodyPr/>
                    <a:lstStyle/>
                    <a:p>
                      <a:r>
                        <a:rPr lang="en-GB" dirty="0">
                          <a:latin typeface="Berlin Sans FB Demi" pitchFamily="34" charset="0"/>
                        </a:rPr>
                        <a:t> Child      </a:t>
                      </a:r>
                      <a:r>
                        <a:rPr lang="en-GB" sz="1800" b="0" i="0" u="none" strike="noStrike" kern="1200" baseline="0" dirty="0">
                          <a:solidFill>
                            <a:schemeClr val="dk1"/>
                          </a:solidFill>
                          <a:latin typeface="Berlin Sans FB Demi" pitchFamily="34" charset="0"/>
                          <a:ea typeface="+mn-ea"/>
                          <a:cs typeface="+mn-cs"/>
                        </a:rPr>
                        <a:t>10-14 years</a:t>
                      </a:r>
                      <a:endParaRPr lang="en-GB" dirty="0">
                        <a:latin typeface="Berlin Sans FB Demi" pitchFamily="34" charset="0"/>
                      </a:endParaRPr>
                    </a:p>
                  </a:txBody>
                  <a:tcPr/>
                </a:tc>
                <a:tc>
                  <a:txBody>
                    <a:bodyPr/>
                    <a:lstStyle/>
                    <a:p>
                      <a:r>
                        <a:rPr lang="en-GB" dirty="0">
                          <a:latin typeface="Berlin Sans FB Demi" pitchFamily="34" charset="0"/>
                        </a:rPr>
                        <a:t>450mg/m</a:t>
                      </a:r>
                    </a:p>
                  </a:txBody>
                  <a:tcPr/>
                </a:tc>
                <a:tc>
                  <a:txBody>
                    <a:bodyPr/>
                    <a:lstStyle/>
                    <a:p>
                      <a:r>
                        <a:rPr lang="en-GB" sz="1800" b="0" i="0" u="none" strike="noStrike" kern="1200" baseline="0" dirty="0">
                          <a:solidFill>
                            <a:schemeClr val="dk1"/>
                          </a:solidFill>
                          <a:latin typeface="Berlin Sans FB Demi" pitchFamily="34" charset="0"/>
                          <a:ea typeface="+mn-ea"/>
                          <a:cs typeface="+mn-cs"/>
                        </a:rPr>
                        <a:t>50mg/d</a:t>
                      </a:r>
                      <a:endParaRPr lang="en-GB" dirty="0">
                        <a:latin typeface="Berlin Sans FB Demi" pitchFamily="34" charset="0"/>
                      </a:endParaRPr>
                    </a:p>
                  </a:txBody>
                  <a:tcPr/>
                </a:tc>
                <a:extLst>
                  <a:ext uri="{0D108BD9-81ED-4DB2-BD59-A6C34878D82A}">
                    <a16:rowId xmlns:a16="http://schemas.microsoft.com/office/drawing/2014/main" val="10002"/>
                  </a:ext>
                </a:extLst>
              </a:tr>
              <a:tr h="607846">
                <a:tc>
                  <a:txBody>
                    <a:bodyPr/>
                    <a:lstStyle/>
                    <a:p>
                      <a:r>
                        <a:rPr lang="en-GB" sz="1800" b="0" i="0" u="none" strike="noStrike" kern="1200" baseline="0" dirty="0">
                          <a:solidFill>
                            <a:schemeClr val="dk1"/>
                          </a:solidFill>
                          <a:latin typeface="Berlin Sans FB Demi" pitchFamily="34" charset="0"/>
                          <a:ea typeface="+mn-ea"/>
                          <a:cs typeface="+mn-cs"/>
                        </a:rPr>
                        <a:t>‘’Less than 10 years’’</a:t>
                      </a:r>
                      <a:endParaRPr lang="en-GB" dirty="0">
                        <a:latin typeface="Berlin Sans FB Demi" pitchFamily="34" charset="0"/>
                      </a:endParaRPr>
                    </a:p>
                  </a:txBody>
                  <a:tcPr/>
                </a:tc>
                <a:tc>
                  <a:txBody>
                    <a:bodyPr/>
                    <a:lstStyle/>
                    <a:p>
                      <a:r>
                        <a:rPr lang="en-GB" sz="1800" b="0" i="0" u="none" strike="noStrike" kern="1200" baseline="0" dirty="0">
                          <a:solidFill>
                            <a:schemeClr val="dk1"/>
                          </a:solidFill>
                          <a:latin typeface="Berlin Sans FB Demi" pitchFamily="34" charset="0"/>
                          <a:ea typeface="+mn-ea"/>
                          <a:cs typeface="+mn-cs"/>
                        </a:rPr>
                        <a:t>300mg/m</a:t>
                      </a:r>
                      <a:endParaRPr lang="en-GB" dirty="0">
                        <a:latin typeface="Berlin Sans FB Demi" pitchFamily="34" charset="0"/>
                      </a:endParaRPr>
                    </a:p>
                  </a:txBody>
                  <a:tcPr/>
                </a:tc>
                <a:tc>
                  <a:txBody>
                    <a:bodyPr/>
                    <a:lstStyle/>
                    <a:p>
                      <a:r>
                        <a:rPr lang="en-GB" dirty="0">
                          <a:latin typeface="Berlin Sans FB Demi" pitchFamily="34" charset="0"/>
                        </a:rPr>
                        <a:t>25mg/d</a:t>
                      </a: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GB" sz="2400" dirty="0">
                <a:latin typeface="Berlin Sans FB Demi" pitchFamily="34" charset="0"/>
              </a:rPr>
              <a:t>Multidrug Therapy for </a:t>
            </a:r>
            <a:r>
              <a:rPr lang="en-GB" sz="2400" dirty="0" err="1">
                <a:latin typeface="Berlin Sans FB Demi" pitchFamily="34" charset="0"/>
              </a:rPr>
              <a:t>Paucibacillary</a:t>
            </a:r>
            <a:r>
              <a:rPr lang="en-GB" sz="2400" dirty="0">
                <a:latin typeface="Berlin Sans FB Demi" pitchFamily="34" charset="0"/>
              </a:rPr>
              <a:t> (PB) Leprosy</a:t>
            </a:r>
          </a:p>
        </p:txBody>
      </p:sp>
    </p:spTree>
    <p:extLst>
      <p:ext uri="{BB962C8B-B14F-4D97-AF65-F5344CB8AC3E}">
        <p14:creationId xmlns:p14="http://schemas.microsoft.com/office/powerpoint/2010/main" val="13976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7829001"/>
              </p:ext>
            </p:extLst>
          </p:nvPr>
        </p:nvGraphicFramePr>
        <p:xfrm>
          <a:off x="539552" y="2564904"/>
          <a:ext cx="8035032" cy="2478302"/>
        </p:xfrm>
        <a:graphic>
          <a:graphicData uri="http://schemas.openxmlformats.org/drawingml/2006/table">
            <a:tbl>
              <a:tblPr firstRow="1" bandRow="1">
                <a:tableStyleId>{5C22544A-7EE6-4342-B048-85BDC9FD1C3A}</a:tableStyleId>
              </a:tblPr>
              <a:tblGrid>
                <a:gridCol w="2224782">
                  <a:extLst>
                    <a:ext uri="{9D8B030D-6E8A-4147-A177-3AD203B41FA5}">
                      <a16:colId xmlns:a16="http://schemas.microsoft.com/office/drawing/2014/main" val="20000"/>
                    </a:ext>
                  </a:extLst>
                </a:gridCol>
                <a:gridCol w="1936750">
                  <a:extLst>
                    <a:ext uri="{9D8B030D-6E8A-4147-A177-3AD203B41FA5}">
                      <a16:colId xmlns:a16="http://schemas.microsoft.com/office/drawing/2014/main" val="20001"/>
                    </a:ext>
                  </a:extLst>
                </a:gridCol>
                <a:gridCol w="1936750">
                  <a:extLst>
                    <a:ext uri="{9D8B030D-6E8A-4147-A177-3AD203B41FA5}">
                      <a16:colId xmlns:a16="http://schemas.microsoft.com/office/drawing/2014/main" val="20002"/>
                    </a:ext>
                  </a:extLst>
                </a:gridCol>
                <a:gridCol w="1936750">
                  <a:extLst>
                    <a:ext uri="{9D8B030D-6E8A-4147-A177-3AD203B41FA5}">
                      <a16:colId xmlns:a16="http://schemas.microsoft.com/office/drawing/2014/main" val="20003"/>
                    </a:ext>
                  </a:extLst>
                </a:gridCol>
              </a:tblGrid>
              <a:tr h="558062">
                <a:tc>
                  <a:txBody>
                    <a:bodyPr/>
                    <a:lstStyle/>
                    <a:p>
                      <a:endParaRPr lang="en-GB" dirty="0">
                        <a:latin typeface="Berlin Sans FB Demi" pitchFamily="34" charset="0"/>
                      </a:endParaRPr>
                    </a:p>
                  </a:txBody>
                  <a:tcPr/>
                </a:tc>
                <a:tc>
                  <a:txBody>
                    <a:bodyPr/>
                    <a:lstStyle/>
                    <a:p>
                      <a:r>
                        <a:rPr lang="en-GB" sz="1800" b="0" i="0" u="none" strike="noStrike" kern="1200" baseline="0" dirty="0">
                          <a:solidFill>
                            <a:schemeClr val="lt1"/>
                          </a:solidFill>
                          <a:latin typeface="Berlin Sans FB Demi" pitchFamily="34" charset="0"/>
                          <a:ea typeface="+mn-ea"/>
                          <a:cs typeface="+mn-cs"/>
                        </a:rPr>
                        <a:t>RFP</a:t>
                      </a:r>
                      <a:endParaRPr lang="en-GB" dirty="0">
                        <a:latin typeface="Berlin Sans FB Demi" pitchFamily="34" charset="0"/>
                      </a:endParaRPr>
                    </a:p>
                  </a:txBody>
                  <a:tcPr/>
                </a:tc>
                <a:tc>
                  <a:txBody>
                    <a:bodyPr/>
                    <a:lstStyle/>
                    <a:p>
                      <a:r>
                        <a:rPr lang="en-GB" dirty="0" err="1">
                          <a:latin typeface="Berlin Sans FB Demi" pitchFamily="34" charset="0"/>
                        </a:rPr>
                        <a:t>Dapsone</a:t>
                      </a:r>
                      <a:endParaRPr lang="en-GB" dirty="0">
                        <a:latin typeface="Berlin Sans FB Demi" pitchFamily="34" charset="0"/>
                      </a:endParaRPr>
                    </a:p>
                  </a:txBody>
                  <a:tcPr/>
                </a:tc>
                <a:tc>
                  <a:txBody>
                    <a:bodyPr/>
                    <a:lstStyle/>
                    <a:p>
                      <a:r>
                        <a:rPr lang="en-GB" sz="1800" b="0" i="0" u="none" strike="noStrike" kern="1200" baseline="0" dirty="0">
                          <a:solidFill>
                            <a:schemeClr val="lt1"/>
                          </a:solidFill>
                          <a:latin typeface="Berlin Sans FB Demi" pitchFamily="34" charset="0"/>
                          <a:ea typeface="+mn-ea"/>
                          <a:cs typeface="+mn-cs"/>
                        </a:rPr>
                        <a:t>CLF</a:t>
                      </a:r>
                      <a:endParaRPr lang="en-GB" dirty="0">
                        <a:latin typeface="Berlin Sans FB Demi" pitchFamily="34" charset="0"/>
                      </a:endParaRPr>
                    </a:p>
                  </a:txBody>
                  <a:tcPr/>
                </a:tc>
                <a:extLst>
                  <a:ext uri="{0D108BD9-81ED-4DB2-BD59-A6C34878D82A}">
                    <a16:rowId xmlns:a16="http://schemas.microsoft.com/office/drawing/2014/main" val="10000"/>
                  </a:ext>
                </a:extLst>
              </a:tr>
              <a:tr h="558062">
                <a:tc>
                  <a:txBody>
                    <a:bodyPr/>
                    <a:lstStyle/>
                    <a:p>
                      <a:r>
                        <a:rPr lang="en-GB" sz="1800" b="0" i="0" u="none" strike="noStrike" kern="1200" baseline="0" dirty="0">
                          <a:solidFill>
                            <a:schemeClr val="dk1"/>
                          </a:solidFill>
                          <a:latin typeface="Berlin Sans FB Demi" pitchFamily="34" charset="0"/>
                          <a:ea typeface="+mn-ea"/>
                          <a:cs typeface="+mn-cs"/>
                        </a:rPr>
                        <a:t>Adult    50-70kg</a:t>
                      </a:r>
                      <a:endParaRPr lang="en-GB" dirty="0">
                        <a:latin typeface="Berlin Sans FB Demi" pitchFamily="34" charset="0"/>
                      </a:endParaRPr>
                    </a:p>
                  </a:txBody>
                  <a:tcPr/>
                </a:tc>
                <a:tc>
                  <a:txBody>
                    <a:bodyPr/>
                    <a:lstStyle/>
                    <a:p>
                      <a:r>
                        <a:rPr lang="en-GB" dirty="0">
                          <a:latin typeface="Berlin Sans FB Demi" pitchFamily="34" charset="0"/>
                        </a:rPr>
                        <a:t>600mg/m</a:t>
                      </a:r>
                    </a:p>
                  </a:txBody>
                  <a:tcPr/>
                </a:tc>
                <a:tc>
                  <a:txBody>
                    <a:bodyPr/>
                    <a:lstStyle/>
                    <a:p>
                      <a:r>
                        <a:rPr lang="en-GB" dirty="0">
                          <a:latin typeface="Berlin Sans FB Demi" pitchFamily="34" charset="0"/>
                        </a:rPr>
                        <a:t>100mg/d</a:t>
                      </a:r>
                    </a:p>
                  </a:txBody>
                  <a:tcPr/>
                </a:tc>
                <a:tc>
                  <a:txBody>
                    <a:bodyPr/>
                    <a:lstStyle/>
                    <a:p>
                      <a:r>
                        <a:rPr lang="en-GB" sz="1800" b="0" i="0" u="none" strike="noStrike" kern="1200" baseline="0" dirty="0">
                          <a:solidFill>
                            <a:schemeClr val="dk1"/>
                          </a:solidFill>
                          <a:latin typeface="Berlin Sans FB Demi" pitchFamily="34" charset="0"/>
                          <a:ea typeface="+mn-ea"/>
                          <a:cs typeface="+mn-cs"/>
                        </a:rPr>
                        <a:t>50mg/d</a:t>
                      </a:r>
                    </a:p>
                    <a:p>
                      <a:r>
                        <a:rPr lang="en-GB" sz="1800" b="0" i="0" u="none" strike="noStrike" kern="1200" baseline="0" dirty="0">
                          <a:solidFill>
                            <a:schemeClr val="dk1"/>
                          </a:solidFill>
                          <a:latin typeface="Berlin Sans FB Demi" pitchFamily="34" charset="0"/>
                          <a:ea typeface="+mn-ea"/>
                          <a:cs typeface="+mn-cs"/>
                        </a:rPr>
                        <a:t>&amp;300mg/m</a:t>
                      </a:r>
                      <a:endParaRPr lang="en-GB" dirty="0">
                        <a:latin typeface="Berlin Sans FB Demi" pitchFamily="34" charset="0"/>
                      </a:endParaRPr>
                    </a:p>
                  </a:txBody>
                  <a:tcPr/>
                </a:tc>
                <a:extLst>
                  <a:ext uri="{0D108BD9-81ED-4DB2-BD59-A6C34878D82A}">
                    <a16:rowId xmlns:a16="http://schemas.microsoft.com/office/drawing/2014/main" val="10001"/>
                  </a:ext>
                </a:extLst>
              </a:tr>
              <a:tr h="558062">
                <a:tc>
                  <a:txBody>
                    <a:bodyPr/>
                    <a:lstStyle/>
                    <a:p>
                      <a:r>
                        <a:rPr lang="en-GB" sz="1800" b="0" i="0" u="none" strike="noStrike" kern="1200" baseline="0" dirty="0">
                          <a:solidFill>
                            <a:schemeClr val="dk1"/>
                          </a:solidFill>
                          <a:latin typeface="Berlin Sans FB Demi" pitchFamily="34" charset="0"/>
                          <a:ea typeface="+mn-ea"/>
                          <a:cs typeface="+mn-cs"/>
                        </a:rPr>
                        <a:t>Child   10-14 years</a:t>
                      </a:r>
                      <a:endParaRPr lang="en-GB" dirty="0">
                        <a:latin typeface="Berlin Sans FB Demi" pitchFamily="34" charset="0"/>
                      </a:endParaRPr>
                    </a:p>
                  </a:txBody>
                  <a:tcPr/>
                </a:tc>
                <a:tc>
                  <a:txBody>
                    <a:bodyPr/>
                    <a:lstStyle/>
                    <a:p>
                      <a:r>
                        <a:rPr lang="en-GB" dirty="0">
                          <a:latin typeface="Berlin Sans FB Demi" pitchFamily="34" charset="0"/>
                        </a:rPr>
                        <a:t>450mg/m</a:t>
                      </a:r>
                    </a:p>
                  </a:txBody>
                  <a:tcPr/>
                </a:tc>
                <a:tc>
                  <a:txBody>
                    <a:bodyPr/>
                    <a:lstStyle/>
                    <a:p>
                      <a:r>
                        <a:rPr lang="en-GB" dirty="0">
                          <a:latin typeface="Berlin Sans FB Demi" pitchFamily="34" charset="0"/>
                        </a:rPr>
                        <a:t>50mg/d</a:t>
                      </a:r>
                    </a:p>
                  </a:txBody>
                  <a:tcPr/>
                </a:tc>
                <a:tc>
                  <a:txBody>
                    <a:bodyPr/>
                    <a:lstStyle/>
                    <a:p>
                      <a:r>
                        <a:rPr lang="en-GB" dirty="0">
                          <a:latin typeface="Berlin Sans FB Demi" pitchFamily="34" charset="0"/>
                        </a:rPr>
                        <a:t>50mg/d &amp; </a:t>
                      </a:r>
                      <a:r>
                        <a:rPr lang="en-GB" sz="1800" b="0" i="0" u="none" strike="noStrike" kern="1200" baseline="0" dirty="0">
                          <a:solidFill>
                            <a:schemeClr val="dk1"/>
                          </a:solidFill>
                          <a:latin typeface="Berlin Sans FB Demi" pitchFamily="34" charset="0"/>
                          <a:ea typeface="+mn-ea"/>
                          <a:cs typeface="+mn-cs"/>
                        </a:rPr>
                        <a:t>150mg/m</a:t>
                      </a:r>
                      <a:endParaRPr lang="en-GB" dirty="0">
                        <a:latin typeface="Berlin Sans FB Demi" pitchFamily="34" charset="0"/>
                      </a:endParaRPr>
                    </a:p>
                  </a:txBody>
                  <a:tcPr/>
                </a:tc>
                <a:extLst>
                  <a:ext uri="{0D108BD9-81ED-4DB2-BD59-A6C34878D82A}">
                    <a16:rowId xmlns:a16="http://schemas.microsoft.com/office/drawing/2014/main" val="10002"/>
                  </a:ext>
                </a:extLst>
              </a:tr>
              <a:tr h="558062">
                <a:tc>
                  <a:txBody>
                    <a:bodyPr/>
                    <a:lstStyle/>
                    <a:p>
                      <a:r>
                        <a:rPr lang="en-GB" sz="1800" b="0" i="0" u="none" strike="noStrike" kern="1200" baseline="0" dirty="0">
                          <a:solidFill>
                            <a:schemeClr val="dk1"/>
                          </a:solidFill>
                          <a:latin typeface="Berlin Sans FB Demi" pitchFamily="34" charset="0"/>
                          <a:ea typeface="+mn-ea"/>
                          <a:cs typeface="+mn-cs"/>
                        </a:rPr>
                        <a:t>Less than 10 years</a:t>
                      </a:r>
                      <a:endParaRPr lang="en-GB" dirty="0">
                        <a:latin typeface="Berlin Sans FB Demi" pitchFamily="34" charset="0"/>
                      </a:endParaRPr>
                    </a:p>
                  </a:txBody>
                  <a:tcPr/>
                </a:tc>
                <a:tc>
                  <a:txBody>
                    <a:bodyPr/>
                    <a:lstStyle/>
                    <a:p>
                      <a:r>
                        <a:rPr lang="en-GB" dirty="0">
                          <a:latin typeface="Berlin Sans FB Demi" pitchFamily="34" charset="0"/>
                        </a:rPr>
                        <a:t>300mg/m</a:t>
                      </a:r>
                    </a:p>
                  </a:txBody>
                  <a:tcPr/>
                </a:tc>
                <a:tc>
                  <a:txBody>
                    <a:bodyPr/>
                    <a:lstStyle/>
                    <a:p>
                      <a:r>
                        <a:rPr lang="en-GB" sz="1800" b="0" i="0" u="none" strike="noStrike" kern="1200" baseline="0" dirty="0">
                          <a:solidFill>
                            <a:schemeClr val="dk1"/>
                          </a:solidFill>
                          <a:latin typeface="Berlin Sans FB Demi" pitchFamily="34" charset="0"/>
                          <a:ea typeface="+mn-ea"/>
                          <a:cs typeface="+mn-cs"/>
                        </a:rPr>
                        <a:t>25mg/d</a:t>
                      </a:r>
                      <a:endParaRPr lang="en-GB" dirty="0">
                        <a:latin typeface="Berlin Sans FB Demi" pitchFamily="34" charset="0"/>
                      </a:endParaRPr>
                    </a:p>
                  </a:txBody>
                  <a:tcPr/>
                </a:tc>
                <a:tc>
                  <a:txBody>
                    <a:bodyPr/>
                    <a:lstStyle/>
                    <a:p>
                      <a:r>
                        <a:rPr lang="en-GB" sz="1800" b="0" i="0" u="none" strike="noStrike" kern="1200" baseline="0" dirty="0">
                          <a:solidFill>
                            <a:schemeClr val="dk1"/>
                          </a:solidFill>
                          <a:latin typeface="Berlin Sans FB Demi" pitchFamily="34" charset="0"/>
                          <a:ea typeface="+mn-ea"/>
                          <a:cs typeface="+mn-cs"/>
                        </a:rPr>
                        <a:t>50mg twice/d</a:t>
                      </a:r>
                    </a:p>
                    <a:p>
                      <a:r>
                        <a:rPr lang="en-GB" sz="1800" b="0" i="0" u="none" strike="noStrike" kern="1200" baseline="0" dirty="0">
                          <a:solidFill>
                            <a:schemeClr val="dk1"/>
                          </a:solidFill>
                          <a:latin typeface="Berlin Sans FB Demi" pitchFamily="34" charset="0"/>
                          <a:ea typeface="+mn-ea"/>
                          <a:cs typeface="+mn-cs"/>
                        </a:rPr>
                        <a:t>&amp;100mg/m</a:t>
                      </a:r>
                      <a:endParaRPr lang="en-GB" dirty="0">
                        <a:latin typeface="Berlin Sans FB Demi" pitchFamily="34" charset="0"/>
                      </a:endParaRPr>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GB" sz="2800" dirty="0">
                <a:latin typeface="Berlin Sans FB Demi" pitchFamily="34" charset="0"/>
              </a:rPr>
              <a:t>Multidrug Therapy for </a:t>
            </a:r>
            <a:r>
              <a:rPr lang="en-GB" sz="2800" dirty="0" err="1">
                <a:latin typeface="Berlin Sans FB Demi" pitchFamily="34" charset="0"/>
              </a:rPr>
              <a:t>Multibacillary</a:t>
            </a:r>
            <a:r>
              <a:rPr lang="en-GB" sz="2800" dirty="0">
                <a:latin typeface="Berlin Sans FB Demi" pitchFamily="34" charset="0"/>
              </a:rPr>
              <a:t> (MB) Leprosy</a:t>
            </a:r>
          </a:p>
        </p:txBody>
      </p:sp>
    </p:spTree>
    <p:extLst>
      <p:ext uri="{BB962C8B-B14F-4D97-AF65-F5344CB8AC3E}">
        <p14:creationId xmlns:p14="http://schemas.microsoft.com/office/powerpoint/2010/main" val="39740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196752"/>
            <a:ext cx="6777318" cy="1299934"/>
          </a:xfrm>
        </p:spPr>
        <p:txBody>
          <a:bodyPr/>
          <a:lstStyle/>
          <a:p>
            <a:r>
              <a:rPr lang="en-GB" sz="8800" dirty="0">
                <a:latin typeface="Berlin Sans FB Demi" pitchFamily="34" charset="0"/>
              </a:rPr>
              <a:t>Thank you</a:t>
            </a:r>
          </a:p>
        </p:txBody>
      </p:sp>
      <p:sp>
        <p:nvSpPr>
          <p:cNvPr id="3" name="Subtitle 2"/>
          <p:cNvSpPr>
            <a:spLocks noGrp="1"/>
          </p:cNvSpPr>
          <p:nvPr>
            <p:ph type="subTitle" idx="1"/>
          </p:nvPr>
        </p:nvSpPr>
        <p:spPr>
          <a:xfrm>
            <a:off x="7726680" y="5373216"/>
            <a:ext cx="45719" cy="147246"/>
          </a:xfrm>
        </p:spPr>
        <p:txBody>
          <a:bodyPr>
            <a:normAutofit fontScale="25000" lnSpcReduction="20000"/>
          </a:bodyPr>
          <a:lstStyle/>
          <a:p>
            <a:endParaRPr lang="en-GB" sz="8000" dirty="0">
              <a:latin typeface="Brush Script Std" pitchFamily="66" charset="0"/>
            </a:endParaRPr>
          </a:p>
        </p:txBody>
      </p:sp>
    </p:spTree>
    <p:extLst>
      <p:ext uri="{BB962C8B-B14F-4D97-AF65-F5344CB8AC3E}">
        <p14:creationId xmlns:p14="http://schemas.microsoft.com/office/powerpoint/2010/main" val="345715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2248347"/>
            <a:ext cx="8712968" cy="3877815"/>
          </a:xfrm>
        </p:spPr>
        <p:txBody>
          <a:bodyPr>
            <a:normAutofit/>
          </a:bodyPr>
          <a:lstStyle/>
          <a:p>
            <a:pPr>
              <a:buFont typeface="Wingdings" pitchFamily="2" charset="2"/>
              <a:buChar char="Ø"/>
            </a:pPr>
            <a:r>
              <a:rPr lang="en-GB" dirty="0">
                <a:latin typeface="Adobe Garamond Pro Bold" pitchFamily="18" charset="0"/>
              </a:rPr>
              <a:t>Children are probably most vulnerable to infection by M. </a:t>
            </a:r>
            <a:r>
              <a:rPr lang="en-GB" dirty="0" err="1">
                <a:latin typeface="Adobe Garamond Pro Bold" pitchFamily="18" charset="0"/>
              </a:rPr>
              <a:t>leprae</a:t>
            </a:r>
            <a:r>
              <a:rPr lang="en-GB" dirty="0">
                <a:latin typeface="Adobe Garamond Pro Bold" pitchFamily="18" charset="0"/>
              </a:rPr>
              <a:t> and after a long incubation period, leprosy manifests during adolescence or young adulthood. The sex ratio of leprosy in children is nearly equal and skews towards males in adults.</a:t>
            </a:r>
          </a:p>
          <a:p>
            <a:pPr>
              <a:buFont typeface="Wingdings" pitchFamily="2" charset="2"/>
              <a:buChar char="Ø"/>
            </a:pPr>
            <a:r>
              <a:rPr lang="en-GB" dirty="0">
                <a:latin typeface="Adobe Garamond Pro Bold" pitchFamily="18" charset="0"/>
              </a:rPr>
              <a:t>India was one among the 12 countries which failed in 2000 to reach the elimination target of less than one case of leprosy per 10,000 population set by the WHO but it achieved this goal in 2005, a major milestone not only for India but globally. The efforts are now directed towards elimination at subnational levels.</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701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Pale or slightly reddish patch</a:t>
            </a:r>
          </a:p>
          <a:p>
            <a:pPr>
              <a:buFont typeface="Wingdings" pitchFamily="2" charset="2"/>
              <a:buChar char="Ø"/>
            </a:pPr>
            <a:r>
              <a:rPr lang="en-GB" dirty="0">
                <a:latin typeface="Adobe Garamond Pro Bold" pitchFamily="18" charset="0"/>
              </a:rPr>
              <a:t>Definite loss of sensation in the patch</a:t>
            </a:r>
          </a:p>
          <a:p>
            <a:pPr>
              <a:buFont typeface="Wingdings" pitchFamily="2" charset="2"/>
              <a:buChar char="Ø"/>
            </a:pPr>
            <a:r>
              <a:rPr lang="en-GB" dirty="0">
                <a:latin typeface="Adobe Garamond Pro Bold" pitchFamily="18" charset="0"/>
              </a:rPr>
              <a:t>Signs of damage to nerves</a:t>
            </a:r>
          </a:p>
          <a:p>
            <a:pPr marL="514350" indent="-514350">
              <a:buFont typeface="+mj-lt"/>
              <a:buAutoNum type="romanLcPeriod"/>
            </a:pPr>
            <a:r>
              <a:rPr lang="en-GB" dirty="0">
                <a:latin typeface="Adobe Garamond Pro Bold" pitchFamily="18" charset="0"/>
              </a:rPr>
              <a:t>definite loss of sensation in cooler areas of body  hands/feet</a:t>
            </a:r>
          </a:p>
          <a:p>
            <a:pPr marL="514350" indent="-514350">
              <a:buFont typeface="+mj-lt"/>
              <a:buAutoNum type="romanLcPeriod"/>
            </a:pPr>
            <a:r>
              <a:rPr lang="en-GB" dirty="0">
                <a:latin typeface="Adobe Garamond Pro Bold" pitchFamily="18" charset="0"/>
              </a:rPr>
              <a:t>weakness of muscles of hands/feet/face</a:t>
            </a:r>
          </a:p>
          <a:p>
            <a:pPr marL="514350" indent="-514350">
              <a:buFont typeface="+mj-lt"/>
              <a:buAutoNum type="romanLcPeriod"/>
            </a:pPr>
            <a:r>
              <a:rPr lang="en-GB" dirty="0">
                <a:latin typeface="Adobe Garamond Pro Bold" pitchFamily="18" charset="0"/>
              </a:rPr>
              <a:t>visible deformity of hands/feet/face</a:t>
            </a:r>
          </a:p>
        </p:txBody>
      </p:sp>
      <p:sp>
        <p:nvSpPr>
          <p:cNvPr id="3" name="Title 2"/>
          <p:cNvSpPr>
            <a:spLocks noGrp="1"/>
          </p:cNvSpPr>
          <p:nvPr>
            <p:ph type="title"/>
          </p:nvPr>
        </p:nvSpPr>
        <p:spPr/>
        <p:txBody>
          <a:bodyPr/>
          <a:lstStyle/>
          <a:p>
            <a:r>
              <a:rPr lang="en-GB" dirty="0"/>
              <a:t>Signs of leprosy</a:t>
            </a:r>
          </a:p>
        </p:txBody>
      </p:sp>
    </p:spTree>
    <p:extLst>
      <p:ext uri="{BB962C8B-B14F-4D97-AF65-F5344CB8AC3E}">
        <p14:creationId xmlns:p14="http://schemas.microsoft.com/office/powerpoint/2010/main" val="16436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GB" dirty="0">
                <a:latin typeface="Adobe Garamond Pro Bold" pitchFamily="18" charset="0"/>
              </a:rPr>
              <a:t>Symptoms are similar to those that may occur with syphilis, tetanus.</a:t>
            </a:r>
          </a:p>
          <a:p>
            <a:pPr>
              <a:buFont typeface="Wingdings" pitchFamily="2" charset="2"/>
              <a:buChar char="Ø"/>
            </a:pPr>
            <a:r>
              <a:rPr lang="en-GB" dirty="0">
                <a:latin typeface="Adobe Garamond Pro Bold" pitchFamily="18" charset="0"/>
              </a:rPr>
              <a:t>Numbness and loss of temperature sensation (cannot</a:t>
            </a:r>
          </a:p>
          <a:p>
            <a:pPr marL="0" indent="0">
              <a:buNone/>
            </a:pPr>
            <a:r>
              <a:rPr lang="en-GB" dirty="0">
                <a:latin typeface="Adobe Garamond Pro Bold" pitchFamily="18" charset="0"/>
              </a:rPr>
              <a:t>sense very hot or cold temperatures) are some of the first symptoms that patients experience.</a:t>
            </a:r>
          </a:p>
          <a:p>
            <a:pPr>
              <a:buFont typeface="Wingdings" pitchFamily="2" charset="2"/>
              <a:buChar char="Ø"/>
            </a:pPr>
            <a:r>
              <a:rPr lang="en-GB" dirty="0">
                <a:latin typeface="Adobe Garamond Pro Bold" pitchFamily="18" charset="0"/>
              </a:rPr>
              <a:t>As the disease progresses, the sensations of touch,</a:t>
            </a:r>
          </a:p>
          <a:p>
            <a:pPr marL="0" indent="0">
              <a:buNone/>
            </a:pPr>
            <a:r>
              <a:rPr lang="en-GB" dirty="0">
                <a:latin typeface="Adobe Garamond Pro Bold" pitchFamily="18" charset="0"/>
              </a:rPr>
              <a:t>then pain, and eventually deep pressure are decreased</a:t>
            </a:r>
          </a:p>
          <a:p>
            <a:pPr marL="0" indent="0">
              <a:buNone/>
            </a:pPr>
            <a:r>
              <a:rPr lang="en-GB" dirty="0">
                <a:latin typeface="Adobe Garamond Pro Bold" pitchFamily="18" charset="0"/>
              </a:rPr>
              <a:t>or lost.</a:t>
            </a:r>
          </a:p>
        </p:txBody>
      </p:sp>
      <p:sp>
        <p:nvSpPr>
          <p:cNvPr id="3" name="Title 2"/>
          <p:cNvSpPr>
            <a:spLocks noGrp="1"/>
          </p:cNvSpPr>
          <p:nvPr>
            <p:ph type="title"/>
          </p:nvPr>
        </p:nvSpPr>
        <p:spPr/>
        <p:txBody>
          <a:bodyPr/>
          <a:lstStyle/>
          <a:p>
            <a:r>
              <a:rPr lang="en-GB" dirty="0"/>
              <a:t>Symptoms</a:t>
            </a:r>
          </a:p>
        </p:txBody>
      </p:sp>
    </p:spTree>
    <p:extLst>
      <p:ext uri="{BB962C8B-B14F-4D97-AF65-F5344CB8AC3E}">
        <p14:creationId xmlns:p14="http://schemas.microsoft.com/office/powerpoint/2010/main" val="223332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
                                            <p:txEl>
                                              <p:pRg st="0" end="0"/>
                                            </p:txEl>
                                          </p:spTgt>
                                        </p:tgtEl>
                                      </p:cBhvr>
                                    </p:animEffect>
                                  </p:childTnLst>
                                </p:cTn>
                              </p:par>
                              <p:par>
                                <p:cTn id="28" presetID="53" presetClass="entr" presetSubtype="16" fill="hold" nodeType="withEffect">
                                  <p:stCondLst>
                                    <p:cond delay="50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2">
                                            <p:txEl>
                                              <p:pRg st="1" end="1"/>
                                            </p:txEl>
                                          </p:spTgt>
                                        </p:tgtEl>
                                      </p:cBhvr>
                                    </p:animEffect>
                                  </p:childTnLst>
                                </p:cTn>
                              </p:par>
                              <p:par>
                                <p:cTn id="33" presetID="53" presetClass="entr" presetSubtype="16" fill="hold" nodeType="withEffect">
                                  <p:stCondLst>
                                    <p:cond delay="75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2">
                                            <p:txEl>
                                              <p:pRg st="2" end="2"/>
                                            </p:txEl>
                                          </p:spTgt>
                                        </p:tgtEl>
                                      </p:cBhvr>
                                    </p:animEffect>
                                  </p:childTnLst>
                                </p:cTn>
                              </p:par>
                              <p:par>
                                <p:cTn id="38" presetID="53" presetClass="entr" presetSubtype="16" fill="hold" nodeType="withEffect">
                                  <p:stCondLst>
                                    <p:cond delay="100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2">
                                            <p:txEl>
                                              <p:pRg st="3" end="3"/>
                                            </p:txEl>
                                          </p:spTgt>
                                        </p:tgtEl>
                                      </p:cBhvr>
                                    </p:animEffect>
                                  </p:childTnLst>
                                </p:cTn>
                              </p:par>
                              <p:par>
                                <p:cTn id="43" presetID="53" presetClass="entr" presetSubtype="16" fill="hold" nodeType="withEffect">
                                  <p:stCondLst>
                                    <p:cond delay="125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2">
                                            <p:txEl>
                                              <p:pRg st="4" end="4"/>
                                            </p:txEl>
                                          </p:spTgt>
                                        </p:tgtEl>
                                      </p:cBhvr>
                                    </p:animEffect>
                                  </p:childTnLst>
                                </p:cTn>
                              </p:par>
                              <p:par>
                                <p:cTn id="48" presetID="53" presetClass="entr" presetSubtype="16" fill="hold" nodeType="withEffect">
                                  <p:stCondLst>
                                    <p:cond delay="125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p:cTn id="5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latin typeface="Adobe Garamond Pro Bold" pitchFamily="18" charset="0"/>
              </a:rPr>
              <a:t>The forms of leprosy are based on the person's immune response to M. </a:t>
            </a:r>
            <a:r>
              <a:rPr lang="en-GB" dirty="0" err="1">
                <a:latin typeface="Adobe Garamond Pro Bold" pitchFamily="18" charset="0"/>
              </a:rPr>
              <a:t>Leprae</a:t>
            </a:r>
            <a:r>
              <a:rPr lang="en-GB" dirty="0">
                <a:latin typeface="Adobe Garamond Pro Bold" pitchFamily="18" charset="0"/>
              </a:rPr>
              <a:t>.</a:t>
            </a:r>
          </a:p>
          <a:p>
            <a:pPr>
              <a:buFont typeface="Wingdings" pitchFamily="2" charset="2"/>
              <a:buChar char="Ø"/>
            </a:pPr>
            <a:endParaRPr lang="en-GB" sz="2800" b="1" dirty="0">
              <a:latin typeface="Berlin Sans FB Demi" pitchFamily="34" charset="0"/>
            </a:endParaRPr>
          </a:p>
          <a:p>
            <a:pPr>
              <a:buFont typeface="Wingdings" pitchFamily="2" charset="2"/>
              <a:buChar char="Ø"/>
            </a:pPr>
            <a:r>
              <a:rPr lang="en-GB" sz="2800" b="1" dirty="0">
                <a:latin typeface="Berlin Sans FB Demi" pitchFamily="34" charset="0"/>
              </a:rPr>
              <a:t>Indeterminate leprosy</a:t>
            </a:r>
            <a:r>
              <a:rPr lang="en-GB" sz="2800" dirty="0">
                <a:latin typeface="Berlin Sans FB Demi" pitchFamily="34" charset="0"/>
              </a:rPr>
              <a:t>: </a:t>
            </a:r>
            <a:r>
              <a:rPr lang="en-GB" dirty="0">
                <a:latin typeface="Adobe Garamond Pro Bold" pitchFamily="18" charset="0"/>
              </a:rPr>
              <a:t>a few </a:t>
            </a:r>
            <a:r>
              <a:rPr lang="en-GB" dirty="0" err="1">
                <a:latin typeface="Adobe Garamond Pro Bold" pitchFamily="18" charset="0"/>
              </a:rPr>
              <a:t>hypopigmented</a:t>
            </a:r>
            <a:endParaRPr lang="en-GB" dirty="0">
              <a:latin typeface="Adobe Garamond Pro Bold" pitchFamily="18" charset="0"/>
            </a:endParaRPr>
          </a:p>
          <a:p>
            <a:pPr marL="0" indent="0">
              <a:buNone/>
            </a:pPr>
            <a:r>
              <a:rPr lang="en-GB" dirty="0">
                <a:latin typeface="Adobe Garamond Pro Bold" pitchFamily="18" charset="0"/>
              </a:rPr>
              <a:t>macules; can heal spontaneously, persists or</a:t>
            </a:r>
          </a:p>
          <a:p>
            <a:pPr marL="0" indent="0">
              <a:buNone/>
            </a:pPr>
            <a:r>
              <a:rPr lang="en-GB" dirty="0">
                <a:latin typeface="Adobe Garamond Pro Bold" pitchFamily="18" charset="0"/>
              </a:rPr>
              <a:t>advances to other forms.</a:t>
            </a:r>
          </a:p>
        </p:txBody>
      </p:sp>
      <p:sp>
        <p:nvSpPr>
          <p:cNvPr id="3" name="Title 2"/>
          <p:cNvSpPr>
            <a:spLocks noGrp="1"/>
          </p:cNvSpPr>
          <p:nvPr>
            <p:ph type="title"/>
          </p:nvPr>
        </p:nvSpPr>
        <p:spPr/>
        <p:txBody>
          <a:bodyPr/>
          <a:lstStyle/>
          <a:p>
            <a:r>
              <a:rPr lang="en-GB" dirty="0"/>
              <a:t>Types of leprosy</a:t>
            </a:r>
          </a:p>
        </p:txBody>
      </p:sp>
    </p:spTree>
    <p:extLst>
      <p:ext uri="{BB962C8B-B14F-4D97-AF65-F5344CB8AC3E}">
        <p14:creationId xmlns:p14="http://schemas.microsoft.com/office/powerpoint/2010/main" val="14955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Indeterminate leprosy</a:t>
            </a:r>
            <a:r>
              <a:rPr lang="en-GB" dirty="0"/>
              <a:t>:</a:t>
            </a:r>
          </a:p>
        </p:txBody>
      </p:sp>
      <p:sp>
        <p:nvSpPr>
          <p:cNvPr id="3" name="Text Placeholder 2"/>
          <p:cNvSpPr>
            <a:spLocks noGrp="1"/>
          </p:cNvSpPr>
          <p:nvPr>
            <p:ph type="body" idx="1"/>
          </p:nvPr>
        </p:nvSpPr>
        <p:spPr>
          <a:xfrm>
            <a:off x="14149064" y="2996952"/>
            <a:ext cx="3442446" cy="658368"/>
          </a:xfrm>
        </p:spPr>
        <p:txBody>
          <a:bodyPr/>
          <a:lstStyle/>
          <a:p>
            <a:endParaRPr lang="en-GB"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40784" y="2947988"/>
            <a:ext cx="3115192" cy="3171825"/>
          </a:xfrm>
        </p:spPr>
      </p:pic>
      <p:sp>
        <p:nvSpPr>
          <p:cNvPr id="5" name="Text Placeholder 4"/>
          <p:cNvSpPr>
            <a:spLocks noGrp="1"/>
          </p:cNvSpPr>
          <p:nvPr>
            <p:ph type="body" sz="quarter" idx="3"/>
          </p:nvPr>
        </p:nvSpPr>
        <p:spPr>
          <a:xfrm>
            <a:off x="13500992" y="2852936"/>
            <a:ext cx="2223152" cy="586360"/>
          </a:xfrm>
        </p:spPr>
        <p:txBody>
          <a:bodyPr/>
          <a:lstStyle/>
          <a:p>
            <a:endParaRPr lang="en-GB"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37208" y="2944813"/>
            <a:ext cx="3035191" cy="3171825"/>
          </a:xfrm>
        </p:spPr>
      </p:pic>
    </p:spTree>
    <p:extLst>
      <p:ext uri="{BB962C8B-B14F-4D97-AF65-F5344CB8AC3E}">
        <p14:creationId xmlns:p14="http://schemas.microsoft.com/office/powerpoint/2010/main" val="16753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GB" dirty="0"/>
              <a:t>A few </a:t>
            </a:r>
            <a:r>
              <a:rPr lang="en-GB" dirty="0" err="1"/>
              <a:t>hypopigmented</a:t>
            </a:r>
            <a:r>
              <a:rPr lang="en-GB" dirty="0"/>
              <a:t> macules, some are large and some become </a:t>
            </a:r>
            <a:r>
              <a:rPr lang="en-GB" dirty="0" err="1"/>
              <a:t>anesthetic</a:t>
            </a:r>
            <a:r>
              <a:rPr lang="en-GB" dirty="0"/>
              <a:t> (lose pain sensation) some  neural involvement in which nerves become enlarged;</a:t>
            </a:r>
          </a:p>
          <a:p>
            <a:pPr marL="0" indent="0">
              <a:buNone/>
            </a:pPr>
            <a:r>
              <a:rPr lang="en-GB" dirty="0"/>
              <a:t>   spontaneous resolution in a few years, persists or     advances to other forms.</a:t>
            </a:r>
          </a:p>
        </p:txBody>
      </p:sp>
      <p:sp>
        <p:nvSpPr>
          <p:cNvPr id="3" name="Title 2"/>
          <p:cNvSpPr>
            <a:spLocks noGrp="1"/>
          </p:cNvSpPr>
          <p:nvPr>
            <p:ph type="title"/>
          </p:nvPr>
        </p:nvSpPr>
        <p:spPr/>
        <p:txBody>
          <a:bodyPr/>
          <a:lstStyle/>
          <a:p>
            <a:r>
              <a:rPr lang="en-GB" b="1" dirty="0" err="1"/>
              <a:t>Tuberculoid</a:t>
            </a:r>
            <a:r>
              <a:rPr lang="en-GB" b="1" dirty="0"/>
              <a:t> leprosy</a:t>
            </a:r>
            <a:endParaRPr lang="en-GB" dirty="0"/>
          </a:p>
        </p:txBody>
      </p:sp>
    </p:spTree>
    <p:extLst>
      <p:ext uri="{BB962C8B-B14F-4D97-AF65-F5344CB8AC3E}">
        <p14:creationId xmlns:p14="http://schemas.microsoft.com/office/powerpoint/2010/main" val="410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362">
                                          <p:stCondLst>
                                            <p:cond delay="0"/>
                                          </p:stCondLst>
                                        </p:cTn>
                                        <p:tgtEl>
                                          <p:spTgt spid="2">
                                            <p:txEl>
                                              <p:pRg st="0" end="0"/>
                                            </p:txEl>
                                          </p:spTgt>
                                        </p:tgtEl>
                                      </p:cBhvr>
                                    </p:animEffect>
                                    <p:anim calcmode="lin" valueType="num">
                                      <p:cBhvr>
                                        <p:cTn id="15" dur="1139"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16">
                                          <p:stCondLst>
                                            <p:cond delay="406"/>
                                          </p:stCondLst>
                                        </p:cTn>
                                        <p:tgtEl>
                                          <p:spTgt spid="2">
                                            <p:txEl>
                                              <p:pRg st="0" end="0"/>
                                            </p:txEl>
                                          </p:spTgt>
                                        </p:tgtEl>
                                      </p:cBhvr>
                                      <p:to x="100000" y="60000"/>
                                    </p:animScale>
                                    <p:animScale>
                                      <p:cBhvr>
                                        <p:cTn id="21" dur="104" decel="50000">
                                          <p:stCondLst>
                                            <p:cond delay="423"/>
                                          </p:stCondLst>
                                        </p:cTn>
                                        <p:tgtEl>
                                          <p:spTgt spid="2">
                                            <p:txEl>
                                              <p:pRg st="0" end="0"/>
                                            </p:txEl>
                                          </p:spTgt>
                                        </p:tgtEl>
                                      </p:cBhvr>
                                      <p:to x="100000" y="100000"/>
                                    </p:animScale>
                                    <p:animScale>
                                      <p:cBhvr>
                                        <p:cTn id="22" dur="16">
                                          <p:stCondLst>
                                            <p:cond delay="820"/>
                                          </p:stCondLst>
                                        </p:cTn>
                                        <p:tgtEl>
                                          <p:spTgt spid="2">
                                            <p:txEl>
                                              <p:pRg st="0" end="0"/>
                                            </p:txEl>
                                          </p:spTgt>
                                        </p:tgtEl>
                                      </p:cBhvr>
                                      <p:to x="100000" y="80000"/>
                                    </p:animScale>
                                    <p:animScale>
                                      <p:cBhvr>
                                        <p:cTn id="23" dur="104" decel="50000">
                                          <p:stCondLst>
                                            <p:cond delay="836"/>
                                          </p:stCondLst>
                                        </p:cTn>
                                        <p:tgtEl>
                                          <p:spTgt spid="2">
                                            <p:txEl>
                                              <p:pRg st="0" end="0"/>
                                            </p:txEl>
                                          </p:spTgt>
                                        </p:tgtEl>
                                      </p:cBhvr>
                                      <p:to x="100000" y="100000"/>
                                    </p:animScale>
                                    <p:animScale>
                                      <p:cBhvr>
                                        <p:cTn id="24" dur="16">
                                          <p:stCondLst>
                                            <p:cond delay="1026"/>
                                          </p:stCondLst>
                                        </p:cTn>
                                        <p:tgtEl>
                                          <p:spTgt spid="2">
                                            <p:txEl>
                                              <p:pRg st="0" end="0"/>
                                            </p:txEl>
                                          </p:spTgt>
                                        </p:tgtEl>
                                      </p:cBhvr>
                                      <p:to x="100000" y="90000"/>
                                    </p:animScale>
                                    <p:animScale>
                                      <p:cBhvr>
                                        <p:cTn id="25" dur="104" decel="50000">
                                          <p:stCondLst>
                                            <p:cond delay="1042"/>
                                          </p:stCondLst>
                                        </p:cTn>
                                        <p:tgtEl>
                                          <p:spTgt spid="2">
                                            <p:txEl>
                                              <p:pRg st="0" end="0"/>
                                            </p:txEl>
                                          </p:spTgt>
                                        </p:tgtEl>
                                      </p:cBhvr>
                                      <p:to x="100000" y="100000"/>
                                    </p:animScale>
                                    <p:animScale>
                                      <p:cBhvr>
                                        <p:cTn id="26" dur="16">
                                          <p:stCondLst>
                                            <p:cond delay="1130"/>
                                          </p:stCondLst>
                                        </p:cTn>
                                        <p:tgtEl>
                                          <p:spTgt spid="2">
                                            <p:txEl>
                                              <p:pRg st="0" end="0"/>
                                            </p:txEl>
                                          </p:spTgt>
                                        </p:tgtEl>
                                      </p:cBhvr>
                                      <p:to x="100000" y="95000"/>
                                    </p:animScale>
                                    <p:animScale>
                                      <p:cBhvr>
                                        <p:cTn id="27" dur="104" decel="50000">
                                          <p:stCondLst>
                                            <p:cond delay="1146"/>
                                          </p:stCondLst>
                                        </p:cTn>
                                        <p:tgtEl>
                                          <p:spTgt spid="2">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down)">
                                      <p:cBhvr>
                                        <p:cTn id="30" dur="362">
                                          <p:stCondLst>
                                            <p:cond delay="0"/>
                                          </p:stCondLst>
                                        </p:cTn>
                                        <p:tgtEl>
                                          <p:spTgt spid="2">
                                            <p:txEl>
                                              <p:pRg st="1" end="1"/>
                                            </p:txEl>
                                          </p:spTgt>
                                        </p:tgtEl>
                                      </p:cBhvr>
                                    </p:animEffect>
                                    <p:anim calcmode="lin" valueType="num">
                                      <p:cBhvr>
                                        <p:cTn id="31" dur="1139"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2" dur="415"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3" dur="415" tmFilter="0, 0; 0.125,0.2665; 0.25,0.4; 0.375,0.465; 0.5,0.5;  0.625,0.535; 0.75,0.6; 0.875,0.7335; 1,1">
                                          <p:stCondLst>
                                            <p:cond delay="415"/>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4" dur="207" tmFilter="0, 0; 0.125,0.2665; 0.25,0.4; 0.375,0.465; 0.5,0.5;  0.625,0.535; 0.75,0.6; 0.875,0.7335; 1,1">
                                          <p:stCondLst>
                                            <p:cond delay="828"/>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5" dur="103" tmFilter="0, 0; 0.125,0.2665; 0.25,0.4; 0.375,0.465; 0.5,0.5;  0.625,0.535; 0.75,0.6; 0.875,0.7335; 1,1">
                                          <p:stCondLst>
                                            <p:cond delay="1035"/>
                                          </p:stCondLst>
                                        </p:cTn>
                                        <p:tgtEl>
                                          <p:spTgt spid="2">
                                            <p:txEl>
                                              <p:pRg st="1" end="1"/>
                                            </p:txEl>
                                          </p:spTgt>
                                        </p:tgtEl>
                                        <p:attrNameLst>
                                          <p:attrName>ppt_y</p:attrName>
                                        </p:attrNameLst>
                                      </p:cBhvr>
                                      <p:tavLst>
                                        <p:tav tm="0" fmla="#ppt_y-sin(pi*$)/81">
                                          <p:val>
                                            <p:fltVal val="0"/>
                                          </p:val>
                                        </p:tav>
                                        <p:tav tm="100000">
                                          <p:val>
                                            <p:fltVal val="1"/>
                                          </p:val>
                                        </p:tav>
                                      </p:tavLst>
                                    </p:anim>
                                    <p:animScale>
                                      <p:cBhvr>
                                        <p:cTn id="36" dur="16">
                                          <p:stCondLst>
                                            <p:cond delay="406"/>
                                          </p:stCondLst>
                                        </p:cTn>
                                        <p:tgtEl>
                                          <p:spTgt spid="2">
                                            <p:txEl>
                                              <p:pRg st="1" end="1"/>
                                            </p:txEl>
                                          </p:spTgt>
                                        </p:tgtEl>
                                      </p:cBhvr>
                                      <p:to x="100000" y="60000"/>
                                    </p:animScale>
                                    <p:animScale>
                                      <p:cBhvr>
                                        <p:cTn id="37" dur="104" decel="50000">
                                          <p:stCondLst>
                                            <p:cond delay="423"/>
                                          </p:stCondLst>
                                        </p:cTn>
                                        <p:tgtEl>
                                          <p:spTgt spid="2">
                                            <p:txEl>
                                              <p:pRg st="1" end="1"/>
                                            </p:txEl>
                                          </p:spTgt>
                                        </p:tgtEl>
                                      </p:cBhvr>
                                      <p:to x="100000" y="100000"/>
                                    </p:animScale>
                                    <p:animScale>
                                      <p:cBhvr>
                                        <p:cTn id="38" dur="16">
                                          <p:stCondLst>
                                            <p:cond delay="820"/>
                                          </p:stCondLst>
                                        </p:cTn>
                                        <p:tgtEl>
                                          <p:spTgt spid="2">
                                            <p:txEl>
                                              <p:pRg st="1" end="1"/>
                                            </p:txEl>
                                          </p:spTgt>
                                        </p:tgtEl>
                                      </p:cBhvr>
                                      <p:to x="100000" y="80000"/>
                                    </p:animScale>
                                    <p:animScale>
                                      <p:cBhvr>
                                        <p:cTn id="39" dur="104" decel="50000">
                                          <p:stCondLst>
                                            <p:cond delay="836"/>
                                          </p:stCondLst>
                                        </p:cTn>
                                        <p:tgtEl>
                                          <p:spTgt spid="2">
                                            <p:txEl>
                                              <p:pRg st="1" end="1"/>
                                            </p:txEl>
                                          </p:spTgt>
                                        </p:tgtEl>
                                      </p:cBhvr>
                                      <p:to x="100000" y="100000"/>
                                    </p:animScale>
                                    <p:animScale>
                                      <p:cBhvr>
                                        <p:cTn id="40" dur="16">
                                          <p:stCondLst>
                                            <p:cond delay="1026"/>
                                          </p:stCondLst>
                                        </p:cTn>
                                        <p:tgtEl>
                                          <p:spTgt spid="2">
                                            <p:txEl>
                                              <p:pRg st="1" end="1"/>
                                            </p:txEl>
                                          </p:spTgt>
                                        </p:tgtEl>
                                      </p:cBhvr>
                                      <p:to x="100000" y="90000"/>
                                    </p:animScale>
                                    <p:animScale>
                                      <p:cBhvr>
                                        <p:cTn id="41" dur="104" decel="50000">
                                          <p:stCondLst>
                                            <p:cond delay="1042"/>
                                          </p:stCondLst>
                                        </p:cTn>
                                        <p:tgtEl>
                                          <p:spTgt spid="2">
                                            <p:txEl>
                                              <p:pRg st="1" end="1"/>
                                            </p:txEl>
                                          </p:spTgt>
                                        </p:tgtEl>
                                      </p:cBhvr>
                                      <p:to x="100000" y="100000"/>
                                    </p:animScale>
                                    <p:animScale>
                                      <p:cBhvr>
                                        <p:cTn id="42" dur="16">
                                          <p:stCondLst>
                                            <p:cond delay="1130"/>
                                          </p:stCondLst>
                                        </p:cTn>
                                        <p:tgtEl>
                                          <p:spTgt spid="2">
                                            <p:txEl>
                                              <p:pRg st="1" end="1"/>
                                            </p:txEl>
                                          </p:spTgt>
                                        </p:tgtEl>
                                      </p:cBhvr>
                                      <p:to x="100000" y="95000"/>
                                    </p:animScale>
                                    <p:animScale>
                                      <p:cBhvr>
                                        <p:cTn id="43" dur="104" decel="50000">
                                          <p:stCondLst>
                                            <p:cond delay="1146"/>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221</TotalTime>
  <Words>1467</Words>
  <Application>Microsoft Office PowerPoint</Application>
  <PresentationFormat>On-screen Show (4:3)</PresentationFormat>
  <Paragraphs>209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Hardcover</vt:lpstr>
      <vt:lpstr>LEPROSY</vt:lpstr>
      <vt:lpstr>INTRODUCTION</vt:lpstr>
      <vt:lpstr>Epidemiology</vt:lpstr>
      <vt:lpstr>PowerPoint Presentation</vt:lpstr>
      <vt:lpstr>Signs of leprosy</vt:lpstr>
      <vt:lpstr>Symptoms</vt:lpstr>
      <vt:lpstr>Types of leprosy</vt:lpstr>
      <vt:lpstr>Indeterminate leprosy:</vt:lpstr>
      <vt:lpstr>Tuberculoid leprosy</vt:lpstr>
      <vt:lpstr>Tuberculoid leprosy</vt:lpstr>
      <vt:lpstr>Borderline tuberculoid leprosy</vt:lpstr>
      <vt:lpstr>Borderline tuberculoid leprosy</vt:lpstr>
      <vt:lpstr>Borderline lepromatous leprosy</vt:lpstr>
      <vt:lpstr>Borderline lepromatous leprosy</vt:lpstr>
      <vt:lpstr>Mid-borderline leprosy</vt:lpstr>
      <vt:lpstr>Mid-borderline leprosy</vt:lpstr>
      <vt:lpstr>Lepromatous leprosy</vt:lpstr>
      <vt:lpstr>Lepromatous leprosy</vt:lpstr>
      <vt:lpstr>Pathology</vt:lpstr>
      <vt:lpstr>PowerPoint Presentation</vt:lpstr>
      <vt:lpstr>Transmission</vt:lpstr>
      <vt:lpstr>Who is at risk?</vt:lpstr>
      <vt:lpstr>How to examine for leprosy?</vt:lpstr>
      <vt:lpstr>Check for loss of sensation</vt:lpstr>
      <vt:lpstr>PREVENTION</vt:lpstr>
      <vt:lpstr>Goals of Treatment</vt:lpstr>
      <vt:lpstr>Pharmacological Treatment</vt:lpstr>
      <vt:lpstr>About Dapsone</vt:lpstr>
      <vt:lpstr>Dapsone</vt:lpstr>
      <vt:lpstr>About Rifampicin</vt:lpstr>
      <vt:lpstr>Rifampicin</vt:lpstr>
      <vt:lpstr>About Clofazimine</vt:lpstr>
      <vt:lpstr>PowerPoint Presentation</vt:lpstr>
      <vt:lpstr>Multidrug Therapy for Paucibacillary (PB) Leprosy</vt:lpstr>
      <vt:lpstr>Multidrug Therapy for Multibacillary (MB) Leprosy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LEPROSY</dc:title>
  <dc:creator>Armin Eisazaei</dc:creator>
  <cp:lastModifiedBy>namit vashistha</cp:lastModifiedBy>
  <cp:revision>30</cp:revision>
  <dcterms:created xsi:type="dcterms:W3CDTF">2013-05-05T06:01:44Z</dcterms:created>
  <dcterms:modified xsi:type="dcterms:W3CDTF">2024-11-20T14:57:16Z</dcterms:modified>
</cp:coreProperties>
</file>