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0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2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28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48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64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60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51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29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94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59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D4FD0-29EC-4A6B-AF5F-F56EE9E5A4BA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9A481D-87C4-4EDC-B7EE-08788D5D1B6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55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17CC7-463B-4F9A-38A2-97DBA0CDF1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anose="04020705040A02060702" pitchFamily="82" charset="0"/>
              </a:rPr>
              <a:t>VERBAL TESTIMONY &amp; ITS IMPORTANCE IN AYURVEDA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07265-D45C-4866-151D-8D227371F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2398" y="3183076"/>
            <a:ext cx="6815669" cy="1899139"/>
          </a:xfrm>
        </p:spPr>
        <p:txBody>
          <a:bodyPr>
            <a:no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Dr</a:t>
            </a:r>
            <a:r>
              <a:rPr lang="en-US" sz="1800" dirty="0">
                <a:latin typeface="Arial Rounded MT Bold" panose="020F0704030504030204" pitchFamily="34" charset="0"/>
              </a:rPr>
              <a:t> HRISHIKESH.O.K</a:t>
            </a:r>
          </a:p>
          <a:p>
            <a:r>
              <a:rPr lang="en-US" sz="1800" dirty="0">
                <a:latin typeface="Arial Rounded MT Bold" panose="020F0704030504030204" pitchFamily="34" charset="0"/>
              </a:rPr>
              <a:t>ASSOCIATE PROFESSOR</a:t>
            </a:r>
          </a:p>
          <a:p>
            <a:r>
              <a:rPr lang="en-US" sz="1800" dirty="0">
                <a:latin typeface="Arial Rounded MT Bold" panose="020F0704030504030204" pitchFamily="34" charset="0"/>
              </a:rPr>
              <a:t>DEPT OF AYURVEDA SAMHITA &amp; SIDDHANTA</a:t>
            </a:r>
          </a:p>
          <a:p>
            <a:r>
              <a:rPr lang="en-US" sz="1800" dirty="0">
                <a:latin typeface="Arial Rounded MT Bold" panose="020F0704030504030204" pitchFamily="34" charset="0"/>
              </a:rPr>
              <a:t>K S V AYURVEDA MEDICAL COLLEGE &amp; RESEARCH CENTRE</a:t>
            </a:r>
          </a:p>
          <a:p>
            <a:r>
              <a:rPr lang="en-US" sz="1800" dirty="0">
                <a:latin typeface="Arial Rounded MT Bold" panose="020F0704030504030204" pitchFamily="34" charset="0"/>
              </a:rPr>
              <a:t>SHOBHIT UNIVERSITY , GANGOH , UP</a:t>
            </a:r>
          </a:p>
        </p:txBody>
      </p:sp>
    </p:spTree>
    <p:extLst>
      <p:ext uri="{BB962C8B-B14F-4D97-AF65-F5344CB8AC3E}">
        <p14:creationId xmlns:p14="http://schemas.microsoft.com/office/powerpoint/2010/main" val="117865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6E7A8-A963-EF5F-7CCA-0D95E9FE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Sabdartha-bodhaka-vritti</a:t>
            </a:r>
            <a:br>
              <a:rPr lang="en-US" dirty="0"/>
            </a:br>
            <a:r>
              <a:rPr lang="en-US" dirty="0"/>
              <a:t>modes to signify meaning of a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2EA05-3D23-B13C-5CDA-D5E9E3EB4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r>
              <a:rPr lang="en-US" dirty="0"/>
              <a:t>1-Abhidha-vritti- Nomenclature Mode</a:t>
            </a:r>
          </a:p>
          <a:p>
            <a:r>
              <a:rPr lang="en-US" dirty="0"/>
              <a:t>Meaning of the word is the same as what we get directly from the word.</a:t>
            </a:r>
          </a:p>
          <a:p>
            <a:r>
              <a:rPr lang="en-US" dirty="0"/>
              <a:t>a) </a:t>
            </a:r>
            <a:r>
              <a:rPr lang="en-US" dirty="0" err="1"/>
              <a:t>Rudhi</a:t>
            </a:r>
            <a:r>
              <a:rPr lang="en-US" dirty="0"/>
              <a:t>- Conventional meaning – Meaning obtained by usage through generations</a:t>
            </a:r>
          </a:p>
          <a:p>
            <a:r>
              <a:rPr lang="en-US" dirty="0"/>
              <a:t>b) </a:t>
            </a:r>
            <a:r>
              <a:rPr lang="en-US" dirty="0" err="1"/>
              <a:t>Yaugika</a:t>
            </a:r>
            <a:r>
              <a:rPr lang="en-US" dirty="0"/>
              <a:t>- Derived meaning- Derive the meaning by splitting the words- container- one which contains something .</a:t>
            </a:r>
          </a:p>
          <a:p>
            <a:r>
              <a:rPr lang="en-US" dirty="0"/>
              <a:t>c) </a:t>
            </a:r>
            <a:r>
              <a:rPr lang="en-US" dirty="0" err="1"/>
              <a:t>Yaugika-Rudhi</a:t>
            </a:r>
            <a:r>
              <a:rPr lang="en-US" dirty="0"/>
              <a:t> – Conventionally derived – Some word convey meaning in both ways </a:t>
            </a:r>
          </a:p>
          <a:p>
            <a:r>
              <a:rPr lang="en-US" dirty="0" err="1"/>
              <a:t>eg</a:t>
            </a:r>
            <a:r>
              <a:rPr lang="en-US" dirty="0"/>
              <a:t>- ‘amplifier’ – </a:t>
            </a:r>
            <a:r>
              <a:rPr lang="en-US" dirty="0" err="1"/>
              <a:t>Rudhi</a:t>
            </a:r>
            <a:r>
              <a:rPr lang="en-US" dirty="0"/>
              <a:t> – directly denotes a specific instrument which is used to amplify sound </a:t>
            </a:r>
          </a:p>
          <a:p>
            <a:r>
              <a:rPr lang="en-US" dirty="0" err="1"/>
              <a:t>Yaugika</a:t>
            </a:r>
            <a:r>
              <a:rPr lang="en-US" dirty="0"/>
              <a:t>- one which amplifies sound</a:t>
            </a:r>
          </a:p>
        </p:txBody>
      </p:sp>
    </p:spTree>
    <p:extLst>
      <p:ext uri="{BB962C8B-B14F-4D97-AF65-F5344CB8AC3E}">
        <p14:creationId xmlns:p14="http://schemas.microsoft.com/office/powerpoint/2010/main" val="405014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9E3C-AF3E-739A-5A88-66032E776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4200"/>
            <a:ext cx="9603275" cy="40964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2-Lakshana </a:t>
            </a:r>
            <a:r>
              <a:rPr lang="en-US" dirty="0" err="1"/>
              <a:t>Vritti</a:t>
            </a:r>
            <a:r>
              <a:rPr lang="en-US" dirty="0"/>
              <a:t>-Implication mode</a:t>
            </a:r>
          </a:p>
          <a:p>
            <a:r>
              <a:rPr lang="en-US" dirty="0"/>
              <a:t>The sense of a word in a particular context is different from the actual verbal meaning. It is of 3 types</a:t>
            </a:r>
          </a:p>
          <a:p>
            <a:r>
              <a:rPr lang="en-US" dirty="0"/>
              <a:t>a) </a:t>
            </a:r>
            <a:r>
              <a:rPr lang="en-US" dirty="0" err="1"/>
              <a:t>Jahal-Lakshana</a:t>
            </a:r>
            <a:r>
              <a:rPr lang="en-US" dirty="0"/>
              <a:t>- Substitution mode- Direct meaning of the word is substituted by another meaning . ‘</a:t>
            </a:r>
            <a:r>
              <a:rPr lang="en-US" dirty="0" err="1"/>
              <a:t>eg</a:t>
            </a:r>
            <a:r>
              <a:rPr lang="en-US" dirty="0"/>
              <a:t>-Nation-(people) weeps on the demise of great Leader’ </a:t>
            </a:r>
          </a:p>
          <a:p>
            <a:r>
              <a:rPr lang="en-US" dirty="0"/>
              <a:t>b) </a:t>
            </a:r>
            <a:r>
              <a:rPr lang="en-US" dirty="0" err="1"/>
              <a:t>Ajahal</a:t>
            </a:r>
            <a:r>
              <a:rPr lang="en-US" dirty="0"/>
              <a:t>-</a:t>
            </a:r>
            <a:r>
              <a:rPr lang="en-US" dirty="0" err="1"/>
              <a:t>Lakshana</a:t>
            </a:r>
            <a:r>
              <a:rPr lang="en-US" dirty="0"/>
              <a:t>-Completion mode- without losing the original sense of the word ,we have to complete the meaning by adding other words. </a:t>
            </a:r>
            <a:r>
              <a:rPr lang="en-US" dirty="0" err="1"/>
              <a:t>eg</a:t>
            </a:r>
            <a:r>
              <a:rPr lang="en-US" dirty="0"/>
              <a:t>- ‘To save energy please switch off your lights-( all electrical </a:t>
            </a:r>
            <a:r>
              <a:rPr lang="en-US" dirty="0" err="1"/>
              <a:t>equipments</a:t>
            </a:r>
            <a:r>
              <a:rPr lang="en-US" dirty="0"/>
              <a:t> including lights)’ </a:t>
            </a:r>
          </a:p>
          <a:p>
            <a:r>
              <a:rPr lang="en-US" dirty="0"/>
              <a:t>c) </a:t>
            </a:r>
            <a:r>
              <a:rPr lang="en-US" dirty="0" err="1"/>
              <a:t>Jahad-ajahal-Lakshana</a:t>
            </a:r>
            <a:r>
              <a:rPr lang="en-US" dirty="0"/>
              <a:t>- Dual mode – Combination of above two . </a:t>
            </a:r>
            <a:r>
              <a:rPr lang="en-US" dirty="0" err="1"/>
              <a:t>eg</a:t>
            </a:r>
            <a:r>
              <a:rPr lang="en-US" dirty="0"/>
              <a:t>)- ‘Nothing in the universe laughs and cries like animals’( animals =man while considering laugh , while considering cry , animals=all animals)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CC85D6-6CFE-E215-0489-A2337D72E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604375" cy="1049337"/>
          </a:xfrm>
        </p:spPr>
        <p:txBody>
          <a:bodyPr/>
          <a:lstStyle/>
          <a:p>
            <a:pPr algn="ctr"/>
            <a:r>
              <a:rPr lang="en-US" dirty="0" err="1"/>
              <a:t>Sabdartha-bodhaka-vritti</a:t>
            </a:r>
            <a:br>
              <a:rPr lang="en-US" dirty="0"/>
            </a:br>
            <a:r>
              <a:rPr lang="en-US" dirty="0"/>
              <a:t>modes to signify meaning of a word</a:t>
            </a:r>
          </a:p>
        </p:txBody>
      </p:sp>
    </p:spTree>
    <p:extLst>
      <p:ext uri="{BB962C8B-B14F-4D97-AF65-F5344CB8AC3E}">
        <p14:creationId xmlns:p14="http://schemas.microsoft.com/office/powerpoint/2010/main" val="51194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C1E18-D81E-F736-77A8-9CE2BBDD3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3- </a:t>
            </a:r>
            <a:r>
              <a:rPr lang="en-US" dirty="0" err="1"/>
              <a:t>Vyanjana-Vritti</a:t>
            </a:r>
            <a:r>
              <a:rPr lang="en-US" dirty="0"/>
              <a:t>- Suggestion mode- Meaning of the word changes due to suggestive expression .</a:t>
            </a:r>
          </a:p>
          <a:p>
            <a:r>
              <a:rPr lang="en-US" dirty="0"/>
              <a:t>4-Tatparya-Vritti-Intention mode – When a word has two separate verbal meanings, the relevant meaning is selected by considering the context. </a:t>
            </a:r>
            <a:r>
              <a:rPr lang="en-US" dirty="0" err="1"/>
              <a:t>Eg</a:t>
            </a:r>
            <a:r>
              <a:rPr lang="en-US" dirty="0"/>
              <a:t>- write short note on MECURY- ( astronomy , chemistry 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7A4DE9-25FF-2F80-54F3-C1ADAEEE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604375" cy="1049337"/>
          </a:xfrm>
        </p:spPr>
        <p:txBody>
          <a:bodyPr/>
          <a:lstStyle/>
          <a:p>
            <a:pPr algn="ctr"/>
            <a:r>
              <a:rPr lang="en-US" dirty="0" err="1"/>
              <a:t>Sabdartha-bodhaka-vritti</a:t>
            </a:r>
            <a:br>
              <a:rPr lang="en-US" dirty="0"/>
            </a:br>
            <a:r>
              <a:rPr lang="en-US" dirty="0"/>
              <a:t>modes to signify meaning of a word</a:t>
            </a:r>
          </a:p>
        </p:txBody>
      </p:sp>
    </p:spTree>
    <p:extLst>
      <p:ext uri="{BB962C8B-B14F-4D97-AF65-F5344CB8AC3E}">
        <p14:creationId xmlns:p14="http://schemas.microsoft.com/office/powerpoint/2010/main" val="117467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6CE5-47D0-F18C-1947-EA70033C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Vakyartha</a:t>
            </a:r>
            <a:r>
              <a:rPr lang="en-US" dirty="0"/>
              <a:t>-jnana-</a:t>
            </a:r>
            <a:r>
              <a:rPr lang="en-US" dirty="0" err="1"/>
              <a:t>hetu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A8C0-EDCA-CE79-695D-DA79FEF7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Akanksa</a:t>
            </a:r>
            <a:r>
              <a:rPr lang="en-US" dirty="0"/>
              <a:t>-Expectancy- is the inability of a word in a sentence to convey the sense if not connected with another word. </a:t>
            </a:r>
            <a:r>
              <a:rPr lang="en-US" dirty="0" err="1"/>
              <a:t>eg</a:t>
            </a:r>
            <a:r>
              <a:rPr lang="en-US" dirty="0"/>
              <a:t>- ‘cow horse man elephant’</a:t>
            </a:r>
          </a:p>
          <a:p>
            <a:r>
              <a:rPr lang="en-US" dirty="0" err="1"/>
              <a:t>Yogyata</a:t>
            </a:r>
            <a:r>
              <a:rPr lang="en-US" dirty="0"/>
              <a:t> – Competency- is the senseful-ness of a word in the sentence . ‘ </a:t>
            </a:r>
            <a:r>
              <a:rPr lang="en-US" dirty="0" err="1"/>
              <a:t>eg</a:t>
            </a:r>
            <a:r>
              <a:rPr lang="en-US" dirty="0"/>
              <a:t>- he is writing with an umbrella’</a:t>
            </a:r>
          </a:p>
          <a:p>
            <a:r>
              <a:rPr lang="en-US" dirty="0"/>
              <a:t>Sannidhi-Proximity- </a:t>
            </a:r>
            <a:r>
              <a:rPr lang="en-US" dirty="0" err="1"/>
              <a:t>Pronounciation</a:t>
            </a:r>
            <a:r>
              <a:rPr lang="en-US" dirty="0"/>
              <a:t> of the words with out long interval</a:t>
            </a:r>
          </a:p>
        </p:txBody>
      </p:sp>
    </p:spTree>
    <p:extLst>
      <p:ext uri="{BB962C8B-B14F-4D97-AF65-F5344CB8AC3E}">
        <p14:creationId xmlns:p14="http://schemas.microsoft.com/office/powerpoint/2010/main" val="2056542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3E477-5D4E-08F9-20E8-1B5E16E3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Importance of </a:t>
            </a:r>
            <a:r>
              <a:rPr lang="en-US" dirty="0" err="1"/>
              <a:t>aptopadesa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93E5-E1A4-2FE9-FB5E-B95E64EB5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29136"/>
            <a:ext cx="9603275" cy="46214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Caraka describes </a:t>
            </a:r>
            <a:r>
              <a:rPr lang="en-US" dirty="0" err="1"/>
              <a:t>Aptopadesa</a:t>
            </a:r>
            <a:r>
              <a:rPr lang="en-US" dirty="0"/>
              <a:t> as prime Mean of acquiring knowledge</a:t>
            </a:r>
          </a:p>
          <a:p>
            <a:r>
              <a:rPr lang="en-US" dirty="0"/>
              <a:t>A Vaidya should be well versed in the scientific principles and theories before starting their application in human beings.</a:t>
            </a:r>
          </a:p>
          <a:p>
            <a:r>
              <a:rPr lang="en-US" dirty="0"/>
              <a:t>Acharyas laid different theories and principles after ample experimentations &amp; observations , with out adopting them as primary source of knowledge one can never advance in their application.</a:t>
            </a:r>
          </a:p>
          <a:p>
            <a:r>
              <a:rPr lang="en-US" dirty="0"/>
              <a:t>In Clinical practice the Physicians gets the following knowledge from </a:t>
            </a:r>
            <a:r>
              <a:rPr lang="en-US" dirty="0" err="1"/>
              <a:t>Aptopadesa</a:t>
            </a:r>
            <a:r>
              <a:rPr lang="en-US" dirty="0"/>
              <a:t>:-</a:t>
            </a:r>
          </a:p>
          <a:p>
            <a:r>
              <a:rPr lang="en-US" dirty="0" err="1"/>
              <a:t>Nidana</a:t>
            </a:r>
            <a:r>
              <a:rPr lang="en-US" dirty="0"/>
              <a:t>-General causative factors of diseases</a:t>
            </a:r>
          </a:p>
          <a:p>
            <a:r>
              <a:rPr lang="en-US" dirty="0"/>
              <a:t>Yoni- Specific causative factors of diseases</a:t>
            </a:r>
          </a:p>
          <a:p>
            <a:r>
              <a:rPr lang="en-US" dirty="0" err="1"/>
              <a:t>Adhishtana</a:t>
            </a:r>
            <a:r>
              <a:rPr lang="en-US" dirty="0"/>
              <a:t>- Site of diseases</a:t>
            </a:r>
          </a:p>
          <a:p>
            <a:r>
              <a:rPr lang="en-US" dirty="0" err="1"/>
              <a:t>Lakshana</a:t>
            </a:r>
            <a:r>
              <a:rPr lang="en-US" dirty="0"/>
              <a:t>- Complete symptoms of diseases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76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DC194-4F1A-0FC9-6647-F605E22F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332849"/>
          </a:xfrm>
        </p:spPr>
        <p:txBody>
          <a:bodyPr>
            <a:normAutofit/>
          </a:bodyPr>
          <a:lstStyle/>
          <a:p>
            <a:r>
              <a:rPr lang="en-US" dirty="0"/>
              <a:t>Vedana- Different types of pain associated with diseases.</a:t>
            </a:r>
          </a:p>
          <a:p>
            <a:r>
              <a:rPr lang="en-US" dirty="0" err="1"/>
              <a:t>Purvarupa</a:t>
            </a:r>
            <a:r>
              <a:rPr lang="en-US" dirty="0"/>
              <a:t>- Early symptoms of diseases .</a:t>
            </a:r>
          </a:p>
          <a:p>
            <a:r>
              <a:rPr lang="en-US" dirty="0" err="1"/>
              <a:t>Upadrava</a:t>
            </a:r>
            <a:r>
              <a:rPr lang="en-US" dirty="0"/>
              <a:t>- Complications of diseases.</a:t>
            </a:r>
          </a:p>
          <a:p>
            <a:r>
              <a:rPr lang="en-US" dirty="0" err="1"/>
              <a:t>Udarka</a:t>
            </a:r>
            <a:r>
              <a:rPr lang="en-US" dirty="0"/>
              <a:t> – Permanent disabilities caused by diseases.</a:t>
            </a:r>
          </a:p>
          <a:p>
            <a:r>
              <a:rPr lang="en-US" dirty="0"/>
              <a:t>Diagnosis of diseases</a:t>
            </a:r>
          </a:p>
          <a:p>
            <a:r>
              <a:rPr lang="en-US" dirty="0"/>
              <a:t>Treatment protocols of different diseases</a:t>
            </a:r>
          </a:p>
          <a:p>
            <a:r>
              <a:rPr lang="en-US" dirty="0"/>
              <a:t>Remission &amp; re-emergence of diseases.</a:t>
            </a:r>
          </a:p>
          <a:p>
            <a:r>
              <a:rPr lang="en-US" dirty="0"/>
              <a:t>Changes in Color , Sound , Smell , Taste &amp; Touch related to different diseases 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7E802D-C82B-C0DD-35EE-E0230A42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604375" cy="1049337"/>
          </a:xfrm>
        </p:spPr>
        <p:txBody>
          <a:bodyPr/>
          <a:lstStyle/>
          <a:p>
            <a:pPr algn="ctr"/>
            <a:r>
              <a:rPr lang="en-US" dirty="0"/>
              <a:t>Importance of </a:t>
            </a:r>
            <a:r>
              <a:rPr lang="en-US" dirty="0" err="1"/>
              <a:t>aptopadesa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97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450A9-4E85-EC86-6C94-4EA3D9C2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Probable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1AAB-A780-9FE2-4A4C-B5711BC9F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36432"/>
            <a:ext cx="9603275" cy="4614202"/>
          </a:xfrm>
        </p:spPr>
        <p:txBody>
          <a:bodyPr>
            <a:normAutofit/>
          </a:bodyPr>
          <a:lstStyle/>
          <a:p>
            <a:r>
              <a:rPr lang="en-US" sz="2400" dirty="0"/>
              <a:t>Define </a:t>
            </a:r>
            <a:r>
              <a:rPr lang="en-US" sz="2400" dirty="0" err="1"/>
              <a:t>aptopadesa.Who</a:t>
            </a:r>
            <a:r>
              <a:rPr lang="en-US" sz="2400" dirty="0"/>
              <a:t> is </a:t>
            </a:r>
            <a:r>
              <a:rPr lang="en-US" sz="2400" dirty="0" err="1"/>
              <a:t>apta</a:t>
            </a:r>
            <a:r>
              <a:rPr lang="en-US" sz="2400" dirty="0"/>
              <a:t> ? What is the importance of </a:t>
            </a:r>
            <a:r>
              <a:rPr lang="en-US" sz="2400" dirty="0" err="1"/>
              <a:t>Aptopadesa</a:t>
            </a:r>
            <a:r>
              <a:rPr lang="en-US" sz="2400" dirty="0"/>
              <a:t> in Ayurveda?-10marks</a:t>
            </a:r>
          </a:p>
          <a:p>
            <a:r>
              <a:rPr lang="en-US" sz="2400" dirty="0" err="1"/>
              <a:t>Aptopadesa</a:t>
            </a:r>
            <a:r>
              <a:rPr lang="en-US" sz="2400" dirty="0"/>
              <a:t> &amp; </a:t>
            </a:r>
            <a:r>
              <a:rPr lang="en-US" sz="2400" dirty="0" err="1"/>
              <a:t>Apta</a:t>
            </a:r>
            <a:r>
              <a:rPr lang="en-US" sz="2400" dirty="0"/>
              <a:t>?-5marks</a:t>
            </a:r>
          </a:p>
          <a:p>
            <a:r>
              <a:rPr lang="en-US" sz="2400" dirty="0"/>
              <a:t>Importance of </a:t>
            </a:r>
            <a:r>
              <a:rPr lang="en-US" sz="2400" dirty="0" err="1"/>
              <a:t>Aptopadesa</a:t>
            </a:r>
            <a:r>
              <a:rPr lang="en-US" sz="2400" dirty="0"/>
              <a:t> in Ayurveda? 5marks</a:t>
            </a:r>
          </a:p>
          <a:p>
            <a:r>
              <a:rPr lang="en-US" sz="2400" dirty="0" err="1"/>
              <a:t>Vakyartha</a:t>
            </a:r>
            <a:r>
              <a:rPr lang="en-US" sz="2400" dirty="0"/>
              <a:t>-jnana-</a:t>
            </a:r>
            <a:r>
              <a:rPr lang="en-US" sz="2400" dirty="0" err="1"/>
              <a:t>hetu</a:t>
            </a:r>
            <a:r>
              <a:rPr lang="en-US" sz="2400" dirty="0"/>
              <a:t> ? 5marks</a:t>
            </a:r>
          </a:p>
          <a:p>
            <a:r>
              <a:rPr lang="en-US" sz="2400" dirty="0" err="1"/>
              <a:t>Sabdartha-bodhaka-vritti</a:t>
            </a:r>
            <a:r>
              <a:rPr lang="en-US" sz="2400" dirty="0"/>
              <a:t> ? 5marks</a:t>
            </a:r>
          </a:p>
          <a:p>
            <a:r>
              <a:rPr lang="en-US" sz="2400" dirty="0"/>
              <a:t>Sakti-</a:t>
            </a:r>
            <a:r>
              <a:rPr lang="en-US" sz="2400" dirty="0" err="1"/>
              <a:t>grahaka</a:t>
            </a:r>
            <a:r>
              <a:rPr lang="en-US" sz="2400" dirty="0"/>
              <a:t>-</a:t>
            </a:r>
            <a:r>
              <a:rPr lang="en-US" sz="2400" dirty="0" err="1"/>
              <a:t>Upayas</a:t>
            </a:r>
            <a:r>
              <a:rPr lang="en-US" sz="2400" dirty="0"/>
              <a:t> ? 5marks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11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294EB-DE15-E26A-D275-C286736816E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  <a:ln w="762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9600" b="1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val="390276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1199-F8CC-B8A1-26DF-97431EB79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PRAMANAM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A9DE-DF48-7C7F-6507-6EF360628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635"/>
            <a:ext cx="9603275" cy="4206240"/>
          </a:xfrm>
        </p:spPr>
        <p:txBody>
          <a:bodyPr>
            <a:normAutofit/>
          </a:bodyPr>
          <a:lstStyle/>
          <a:p>
            <a:r>
              <a:rPr lang="en-US" b="1" dirty="0"/>
              <a:t>“ PRAMA KARANAM PRAMANAM</a:t>
            </a:r>
            <a:r>
              <a:rPr lang="en-US" dirty="0"/>
              <a:t>”</a:t>
            </a:r>
          </a:p>
          <a:p>
            <a:r>
              <a:rPr lang="en-US" u="sng" dirty="0"/>
              <a:t>Different PRAMANAS</a:t>
            </a:r>
            <a:r>
              <a:rPr lang="en-US" dirty="0"/>
              <a:t>:</a:t>
            </a:r>
          </a:p>
          <a:p>
            <a:r>
              <a:rPr lang="en-US" b="1" dirty="0"/>
              <a:t>PRATHYAKSHA</a:t>
            </a:r>
          </a:p>
          <a:p>
            <a:r>
              <a:rPr lang="en-US" b="1" dirty="0"/>
              <a:t>ANUMANA</a:t>
            </a:r>
          </a:p>
          <a:p>
            <a:r>
              <a:rPr lang="en-US" b="1" dirty="0"/>
              <a:t>APTOPADESA- </a:t>
            </a:r>
            <a:r>
              <a:rPr lang="en-US" dirty="0" err="1"/>
              <a:t>Madhva</a:t>
            </a:r>
            <a:r>
              <a:rPr lang="en-US" dirty="0"/>
              <a:t> sampradaya , </a:t>
            </a:r>
            <a:r>
              <a:rPr lang="en-US" dirty="0" err="1"/>
              <a:t>Sankhya</a:t>
            </a:r>
            <a:r>
              <a:rPr lang="en-US" dirty="0"/>
              <a:t> ,Yoga , Ramanuja , </a:t>
            </a:r>
            <a:r>
              <a:rPr lang="en-US" dirty="0" err="1"/>
              <a:t>Vaghbhata</a:t>
            </a:r>
            <a:r>
              <a:rPr lang="en-US" dirty="0"/>
              <a:t> , Nyaya , Tarka </a:t>
            </a:r>
            <a:r>
              <a:rPr lang="en-US" dirty="0" err="1"/>
              <a:t>sangraha</a:t>
            </a:r>
            <a:r>
              <a:rPr lang="en-US" dirty="0"/>
              <a:t> , </a:t>
            </a:r>
            <a:r>
              <a:rPr lang="en-US" dirty="0" err="1"/>
              <a:t>Susruta</a:t>
            </a:r>
            <a:r>
              <a:rPr lang="en-US" dirty="0"/>
              <a:t> , Caraka , </a:t>
            </a:r>
            <a:r>
              <a:rPr lang="en-US" dirty="0" err="1"/>
              <a:t>Prabhakara</a:t>
            </a:r>
            <a:r>
              <a:rPr lang="en-US" dirty="0"/>
              <a:t> </a:t>
            </a:r>
            <a:r>
              <a:rPr lang="en-US" dirty="0" err="1"/>
              <a:t>meemamsa</a:t>
            </a:r>
            <a:r>
              <a:rPr lang="en-US" dirty="0"/>
              <a:t> , Bhatta </a:t>
            </a:r>
            <a:r>
              <a:rPr lang="en-US" dirty="0" err="1"/>
              <a:t>meemamsa</a:t>
            </a:r>
            <a:r>
              <a:rPr lang="en-US" dirty="0"/>
              <a:t> , Vedanta , </a:t>
            </a:r>
            <a:r>
              <a:rPr lang="en-US" dirty="0" err="1"/>
              <a:t>Pauranika</a:t>
            </a:r>
            <a:r>
              <a:rPr lang="en-US" dirty="0"/>
              <a:t> ,Tantrik</a:t>
            </a:r>
          </a:p>
          <a:p>
            <a:r>
              <a:rPr lang="en-US" b="1" dirty="0"/>
              <a:t>YUKTHI</a:t>
            </a:r>
          </a:p>
        </p:txBody>
      </p:sp>
    </p:spTree>
    <p:extLst>
      <p:ext uri="{BB962C8B-B14F-4D97-AF65-F5344CB8AC3E}">
        <p14:creationId xmlns:p14="http://schemas.microsoft.com/office/powerpoint/2010/main" val="329773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04698-D8AC-D876-B252-11EB3699C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APTOPADESA-ETYMOLOGY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BBF1A-4069-A015-3B4B-056352444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29136"/>
            <a:ext cx="9603275" cy="47243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APTA + UPADESA</a:t>
            </a:r>
          </a:p>
          <a:p>
            <a:r>
              <a:rPr lang="en-US" dirty="0"/>
              <a:t>APTA---- “ONE WHO TELLS TRUTH”</a:t>
            </a:r>
          </a:p>
          <a:p>
            <a:r>
              <a:rPr lang="en-US" dirty="0"/>
              <a:t>APTA----- A competent authority in a particular field of discourse</a:t>
            </a:r>
          </a:p>
          <a:p>
            <a:r>
              <a:rPr lang="en-US" dirty="0"/>
              <a:t>UPADESA ----- advice</a:t>
            </a:r>
          </a:p>
          <a:p>
            <a:r>
              <a:rPr lang="en-US" dirty="0" err="1"/>
              <a:t>Aptas</a:t>
            </a:r>
            <a:r>
              <a:rPr lang="en-US" dirty="0"/>
              <a:t> are masters in a particular field of discourse &amp; are competent to make conclusions and inventions , </a:t>
            </a:r>
            <a:r>
              <a:rPr lang="en-US" dirty="0" err="1"/>
              <a:t>eg</a:t>
            </a:r>
            <a:r>
              <a:rPr lang="en-US" dirty="0"/>
              <a:t>- Issac Newton , Albert </a:t>
            </a:r>
            <a:r>
              <a:rPr lang="en-US" dirty="0" err="1"/>
              <a:t>Einsten</a:t>
            </a:r>
            <a:r>
              <a:rPr lang="en-US" dirty="0"/>
              <a:t> , Caraka , </a:t>
            </a:r>
            <a:r>
              <a:rPr lang="en-US" dirty="0" err="1"/>
              <a:t>Susrutha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.</a:t>
            </a:r>
          </a:p>
          <a:p>
            <a:r>
              <a:rPr lang="en-US" dirty="0"/>
              <a:t>Authentic Advices are the sum total of knowledge gathered and documented by those masters after their dedicated observation and analysis.</a:t>
            </a:r>
          </a:p>
          <a:p>
            <a:r>
              <a:rPr lang="en-US" u="sng" dirty="0"/>
              <a:t>SYNONYMS </a:t>
            </a:r>
          </a:p>
          <a:p>
            <a:r>
              <a:rPr lang="en-US" dirty="0"/>
              <a:t>Agama- Sacred Scriptures , </a:t>
            </a:r>
            <a:r>
              <a:rPr lang="en-US" dirty="0" err="1"/>
              <a:t>Sabda</a:t>
            </a:r>
            <a:r>
              <a:rPr lang="en-US" dirty="0"/>
              <a:t>-Verbal Testimony , </a:t>
            </a:r>
            <a:r>
              <a:rPr lang="en-US" dirty="0" err="1"/>
              <a:t>Aptavakhya</a:t>
            </a:r>
            <a:r>
              <a:rPr lang="en-US" dirty="0"/>
              <a:t>-Authentic Sentences , </a:t>
            </a:r>
            <a:r>
              <a:rPr lang="en-US" dirty="0" err="1"/>
              <a:t>Aitihya</a:t>
            </a:r>
            <a:r>
              <a:rPr lang="en-US" dirty="0"/>
              <a:t>-Allegory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6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164C-9416-34F9-9094-33010BD49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 AAPTASTU  YADARTHA  VAKTHA”</a:t>
            </a:r>
          </a:p>
          <a:p>
            <a:r>
              <a:rPr lang="en-US" b="1" dirty="0"/>
              <a:t>“TRIVIDHE  TASMIN  NJANASAMUDAYE  PURVAM  APTOPADESATH NJANAM “</a:t>
            </a:r>
          </a:p>
          <a:p>
            <a:r>
              <a:rPr lang="en-US" dirty="0"/>
              <a:t>Authentic advices are the direct and authentic source of knowledge</a:t>
            </a:r>
          </a:p>
          <a:p>
            <a:r>
              <a:rPr lang="en-US" dirty="0"/>
              <a:t>Authentic advice considered as a very powerful Mean of Knowledge</a:t>
            </a:r>
          </a:p>
        </p:txBody>
      </p:sp>
    </p:spTree>
    <p:extLst>
      <p:ext uri="{BB962C8B-B14F-4D97-AF65-F5344CB8AC3E}">
        <p14:creationId xmlns:p14="http://schemas.microsoft.com/office/powerpoint/2010/main" val="4575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6875-3D46-55DC-B5AF-451940AC8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Apta</a:t>
            </a:r>
            <a:r>
              <a:rPr lang="en-US" dirty="0"/>
              <a:t>- </a:t>
            </a:r>
            <a:r>
              <a:rPr lang="en-US" dirty="0" err="1"/>
              <a:t>lakshana</a:t>
            </a:r>
            <a:r>
              <a:rPr lang="en-US" dirty="0"/>
              <a:t>- CHA/SU/11/18-19</a:t>
            </a:r>
          </a:p>
        </p:txBody>
      </p:sp>
      <p:pic>
        <p:nvPicPr>
          <p:cNvPr id="1026" name="Picture 2" descr="Aptopdesha pariksha for Patient examination .pptx">
            <a:extLst>
              <a:ext uri="{FF2B5EF4-FFF2-40B4-BE49-F238E27FC236}">
                <a16:creationId xmlns:a16="http://schemas.microsoft.com/office/drawing/2014/main" id="{17E92268-28C3-E2B3-0007-A76578EE1D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357" y="1547446"/>
            <a:ext cx="7554351" cy="450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80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3C83C-FF07-632E-B0DE-98F1FED0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Apta</a:t>
            </a:r>
            <a:r>
              <a:rPr lang="en-US" dirty="0"/>
              <a:t> </a:t>
            </a:r>
            <a:r>
              <a:rPr lang="en-US" dirty="0" err="1"/>
              <a:t>lakshana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48E91-4B65-87D0-EAB5-7E8D6835B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from mental impurities ( Rajas and Tamas) through powerful dedication and knowledge.</a:t>
            </a:r>
          </a:p>
          <a:p>
            <a:r>
              <a:rPr lang="en-US" dirty="0"/>
              <a:t>Have pure , projected and error free knowledge. </a:t>
            </a:r>
          </a:p>
          <a:p>
            <a:r>
              <a:rPr lang="en-US" dirty="0"/>
              <a:t>Deliver doubtless statements .</a:t>
            </a:r>
          </a:p>
          <a:p>
            <a:r>
              <a:rPr lang="en-US" dirty="0"/>
              <a:t>Always speak truth , because they are devoid of mental impurities .</a:t>
            </a:r>
          </a:p>
          <a:p>
            <a:r>
              <a:rPr lang="en-US" dirty="0" err="1"/>
              <a:t>Aptas</a:t>
            </a:r>
            <a:r>
              <a:rPr lang="en-US" dirty="0"/>
              <a:t> are otherwise called the Learned – Sista and the Enlightened – </a:t>
            </a:r>
            <a:r>
              <a:rPr lang="en-US" dirty="0" err="1"/>
              <a:t>Vibuddha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135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6F16D-4262-AFC4-C6D2-2066E99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</a:t>
            </a:r>
            <a:r>
              <a:rPr lang="en-US" dirty="0" err="1"/>
              <a:t>aptopadesa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92D3B-DB56-42E3-C165-8E3A493AB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understanding  “</a:t>
            </a:r>
            <a:r>
              <a:rPr lang="en-US" dirty="0" err="1"/>
              <a:t>Vakhya</a:t>
            </a:r>
            <a:r>
              <a:rPr lang="en-US" dirty="0"/>
              <a:t>- Sentence /=collection of words- Pada”</a:t>
            </a:r>
          </a:p>
          <a:p>
            <a:r>
              <a:rPr lang="en-US" b="1" dirty="0"/>
              <a:t>“ VAKYAM PADA SAMOOHAHA”</a:t>
            </a:r>
          </a:p>
          <a:p>
            <a:r>
              <a:rPr lang="en-US" dirty="0"/>
              <a:t>Word = Pada = </a:t>
            </a:r>
            <a:r>
              <a:rPr lang="en-US" b="1" dirty="0"/>
              <a:t>“ SAKTHAM PADAM”</a:t>
            </a:r>
          </a:p>
          <a:p>
            <a:r>
              <a:rPr lang="en-US" dirty="0"/>
              <a:t>Word –Pada = is that which possesses power for expressing a meaning </a:t>
            </a:r>
          </a:p>
          <a:p>
            <a:r>
              <a:rPr lang="en-US" b="1" dirty="0"/>
              <a:t>“SAKTI”= “ASMATH PADADAYAMARTHO BODHAVYAM ITHI ISWARA SANGETHAHA SAKTHIHI”</a:t>
            </a:r>
          </a:p>
          <a:p>
            <a:r>
              <a:rPr lang="en-US" dirty="0"/>
              <a:t>Power –Sakti = is the convention of God by which word expresses a particular meaning.</a:t>
            </a:r>
          </a:p>
        </p:txBody>
      </p:sp>
    </p:spTree>
    <p:extLst>
      <p:ext uri="{BB962C8B-B14F-4D97-AF65-F5344CB8AC3E}">
        <p14:creationId xmlns:p14="http://schemas.microsoft.com/office/powerpoint/2010/main" val="371726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D7A7D-5A86-EDA0-DA2A-B164BC09A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Saktigraha-upaya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77695-87E9-5967-F816-7F87A45D4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195755"/>
            <a:ext cx="9603275" cy="485772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As per “Nyaya- </a:t>
            </a:r>
            <a:r>
              <a:rPr lang="en-US" dirty="0" err="1"/>
              <a:t>Sidhanta-Muktavali</a:t>
            </a:r>
            <a:r>
              <a:rPr lang="en-US" dirty="0"/>
              <a:t>” there are some tools for understanding correct meaning of a particular word.</a:t>
            </a:r>
          </a:p>
          <a:p>
            <a:r>
              <a:rPr lang="en-US" dirty="0"/>
              <a:t>Vyakarana –Grammar-Root word will be same but meaning changes due to prefixes/suffixes.</a:t>
            </a:r>
          </a:p>
          <a:p>
            <a:r>
              <a:rPr lang="en-US" dirty="0" err="1"/>
              <a:t>Upamana</a:t>
            </a:r>
            <a:r>
              <a:rPr lang="en-US" dirty="0"/>
              <a:t> – Resemblance- Meaning of </a:t>
            </a:r>
            <a:r>
              <a:rPr lang="en-US" dirty="0" err="1"/>
              <a:t>aword</a:t>
            </a:r>
            <a:r>
              <a:rPr lang="en-US" dirty="0"/>
              <a:t> understood by its resemblance with other popular objects .</a:t>
            </a:r>
          </a:p>
          <a:p>
            <a:r>
              <a:rPr lang="en-US" dirty="0" err="1"/>
              <a:t>Kosa</a:t>
            </a:r>
            <a:r>
              <a:rPr lang="en-US" dirty="0"/>
              <a:t> – Dictionary- Meaning &amp; synonyms of a word .</a:t>
            </a:r>
          </a:p>
          <a:p>
            <a:r>
              <a:rPr lang="en-US" dirty="0" err="1"/>
              <a:t>Apta</a:t>
            </a:r>
            <a:r>
              <a:rPr lang="en-US" dirty="0"/>
              <a:t> </a:t>
            </a:r>
            <a:r>
              <a:rPr lang="en-US" dirty="0" err="1"/>
              <a:t>vakya</a:t>
            </a:r>
            <a:r>
              <a:rPr lang="en-US" dirty="0"/>
              <a:t>- Authentic statements provides the meaning of words .</a:t>
            </a:r>
          </a:p>
          <a:p>
            <a:r>
              <a:rPr lang="en-US" dirty="0"/>
              <a:t>Loka- </a:t>
            </a:r>
            <a:r>
              <a:rPr lang="en-US" dirty="0" err="1"/>
              <a:t>Vyavahara</a:t>
            </a:r>
            <a:r>
              <a:rPr lang="en-US" dirty="0"/>
              <a:t> –Traditional usage- usage by elder generations .</a:t>
            </a:r>
          </a:p>
          <a:p>
            <a:r>
              <a:rPr lang="en-US" dirty="0" err="1"/>
              <a:t>Vakya</a:t>
            </a:r>
            <a:r>
              <a:rPr lang="en-US" dirty="0"/>
              <a:t>-Sesa –Desideratum- Meaning can be appreciated even in the absence of such a suffix.eg-postmortem--- examination.</a:t>
            </a:r>
          </a:p>
          <a:p>
            <a:r>
              <a:rPr lang="en-US" dirty="0" err="1"/>
              <a:t>Vivritti</a:t>
            </a:r>
            <a:r>
              <a:rPr lang="en-US" dirty="0"/>
              <a:t> – Interpretation- Word may carry more than one meaning , Interpretation of the word with suitable meaning is very important to understand. </a:t>
            </a:r>
          </a:p>
          <a:p>
            <a:r>
              <a:rPr lang="en-US" dirty="0" err="1"/>
              <a:t>Sidha</a:t>
            </a:r>
            <a:r>
              <a:rPr lang="en-US" dirty="0"/>
              <a:t>-Pada-</a:t>
            </a:r>
            <a:r>
              <a:rPr lang="en-US" dirty="0" err="1"/>
              <a:t>Sannidhya</a:t>
            </a:r>
            <a:r>
              <a:rPr lang="en-US" dirty="0"/>
              <a:t>- Proximity with known words- Meaning of a word is understood by observing the </a:t>
            </a:r>
            <a:r>
              <a:rPr lang="en-US" dirty="0" err="1"/>
              <a:t>adjescent</a:t>
            </a:r>
            <a:r>
              <a:rPr lang="en-US" dirty="0"/>
              <a:t> words .</a:t>
            </a:r>
            <a:r>
              <a:rPr lang="en-US" dirty="0" err="1"/>
              <a:t>eg</a:t>
            </a:r>
            <a:r>
              <a:rPr lang="en-US" dirty="0"/>
              <a:t>- ‘Kashaya’- astringent /decoction)</a:t>
            </a:r>
          </a:p>
        </p:txBody>
      </p:sp>
    </p:spTree>
    <p:extLst>
      <p:ext uri="{BB962C8B-B14F-4D97-AF65-F5344CB8AC3E}">
        <p14:creationId xmlns:p14="http://schemas.microsoft.com/office/powerpoint/2010/main" val="380504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E4625-0939-79C9-64D4-445CDE2EB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Pada/</a:t>
            </a:r>
            <a:r>
              <a:rPr lang="en-US" dirty="0" err="1"/>
              <a:t>sabda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CE203-9F58-EF8A-5B72-7497931E7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20838"/>
            <a:ext cx="9603275" cy="4501660"/>
          </a:xfrm>
        </p:spPr>
        <p:txBody>
          <a:bodyPr>
            <a:normAutofit/>
          </a:bodyPr>
          <a:lstStyle/>
          <a:p>
            <a:r>
              <a:rPr lang="en-US" b="1" dirty="0"/>
              <a:t>CLASSIFICATION OF SABDA :- l</a:t>
            </a:r>
          </a:p>
          <a:p>
            <a:r>
              <a:rPr lang="en-US" dirty="0" err="1"/>
              <a:t>Laukika</a:t>
            </a:r>
            <a:r>
              <a:rPr lang="en-US" dirty="0"/>
              <a:t> </a:t>
            </a:r>
            <a:r>
              <a:rPr lang="en-US" dirty="0" err="1"/>
              <a:t>Sabda</a:t>
            </a:r>
            <a:r>
              <a:rPr lang="en-US" dirty="0"/>
              <a:t> –Worldly words – Words of  worldly scholars.</a:t>
            </a:r>
          </a:p>
          <a:p>
            <a:r>
              <a:rPr lang="en-US" dirty="0" err="1"/>
              <a:t>Vaidika</a:t>
            </a:r>
            <a:r>
              <a:rPr lang="en-US" dirty="0"/>
              <a:t> </a:t>
            </a:r>
            <a:r>
              <a:rPr lang="en-US" dirty="0" err="1"/>
              <a:t>Sabda</a:t>
            </a:r>
            <a:r>
              <a:rPr lang="en-US" dirty="0"/>
              <a:t> – Divine words – Words from sacred books like Vedas .</a:t>
            </a:r>
          </a:p>
          <a:p>
            <a:r>
              <a:rPr lang="en-US" dirty="0" err="1"/>
              <a:t>Sadharana</a:t>
            </a:r>
            <a:r>
              <a:rPr lang="en-US" dirty="0"/>
              <a:t> </a:t>
            </a:r>
            <a:r>
              <a:rPr lang="en-US" dirty="0" err="1"/>
              <a:t>Sabda</a:t>
            </a:r>
            <a:r>
              <a:rPr lang="en-US" dirty="0"/>
              <a:t>- Ordinary words – Words of common people</a:t>
            </a:r>
          </a:p>
          <a:p>
            <a:r>
              <a:rPr lang="en-US" b="1" dirty="0"/>
              <a:t>CLASSIFICATION OF SABDA :- l </a:t>
            </a:r>
            <a:r>
              <a:rPr lang="en-US" b="1" dirty="0" err="1"/>
              <a:t>l</a:t>
            </a:r>
            <a:endParaRPr lang="en-US" b="1" dirty="0"/>
          </a:p>
          <a:p>
            <a:r>
              <a:rPr lang="en-US" dirty="0" err="1"/>
              <a:t>Drstartha</a:t>
            </a:r>
            <a:r>
              <a:rPr lang="en-US" dirty="0"/>
              <a:t> –</a:t>
            </a:r>
            <a:r>
              <a:rPr lang="en-US" b="1" dirty="0"/>
              <a:t> </a:t>
            </a:r>
            <a:r>
              <a:rPr lang="en-US" dirty="0"/>
              <a:t>Concrete words – Words with observable meaning like’ body’</a:t>
            </a:r>
          </a:p>
          <a:p>
            <a:r>
              <a:rPr lang="en-US" dirty="0" err="1"/>
              <a:t>Adrstartha</a:t>
            </a:r>
            <a:r>
              <a:rPr lang="en-US" dirty="0"/>
              <a:t> – Abstract words – with abstract meaning like ‘rebirth’</a:t>
            </a:r>
          </a:p>
          <a:p>
            <a:r>
              <a:rPr lang="en-US" dirty="0"/>
              <a:t>Satya – True words –’man can walk’</a:t>
            </a:r>
          </a:p>
          <a:p>
            <a:r>
              <a:rPr lang="en-US" dirty="0" err="1"/>
              <a:t>Anrta</a:t>
            </a:r>
            <a:r>
              <a:rPr lang="en-US" dirty="0"/>
              <a:t>- Fake words- ‘man can fly’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7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330</TotalTime>
  <Words>1121</Words>
  <Application>Microsoft Office PowerPoint</Application>
  <PresentationFormat>Widescreen</PresentationFormat>
  <Paragraphs>108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Arial</vt:lpstr>
      <vt:lpstr>Arial Rounded MT Bold</vt:lpstr>
      <vt:lpstr>Baskerville Old Face</vt:lpstr>
      <vt:lpstr>Gill Sans MT</vt:lpstr>
      <vt:lpstr>Gallery</vt:lpstr>
      <vt:lpstr>VERBAL TESTIMONY &amp; ITS IMPORTANCE IN AYURVEDA</vt:lpstr>
      <vt:lpstr>PRAMANAM</vt:lpstr>
      <vt:lpstr>APTOPADESA-ETYMOLOGY</vt:lpstr>
      <vt:lpstr>PowerPoint Presentation</vt:lpstr>
      <vt:lpstr>Apta- lakshana- CHA/SU/11/18-19</vt:lpstr>
      <vt:lpstr>Apta lakshana</vt:lpstr>
      <vt:lpstr>Understanding aptopadesa</vt:lpstr>
      <vt:lpstr>Saktigraha-upaya</vt:lpstr>
      <vt:lpstr>Pada/sabda</vt:lpstr>
      <vt:lpstr>Sabdartha-bodhaka-vritti modes to signify meaning of a word</vt:lpstr>
      <vt:lpstr>Sabdartha-bodhaka-vritti modes to signify meaning of a word</vt:lpstr>
      <vt:lpstr>Sabdartha-bodhaka-vritti modes to signify meaning of a word</vt:lpstr>
      <vt:lpstr>Vakyartha-jnana-hetu</vt:lpstr>
      <vt:lpstr>Importance of aptopadesa</vt:lpstr>
      <vt:lpstr>Importance of aptopadesa</vt:lpstr>
      <vt:lpstr>Probable 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TESTIMONY &amp; ITS IMPORTANCE IN AYURVEDA</dc:title>
  <dc:creator>user</dc:creator>
  <cp:lastModifiedBy>user</cp:lastModifiedBy>
  <cp:revision>165</cp:revision>
  <dcterms:created xsi:type="dcterms:W3CDTF">2024-03-31T06:17:42Z</dcterms:created>
  <dcterms:modified xsi:type="dcterms:W3CDTF">2024-03-31T19:16:29Z</dcterms:modified>
</cp:coreProperties>
</file>